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5.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5.xml" ContentType="application/vnd.openxmlformats-officedocument.presentationml.tags+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3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6"/>
    <p:sldMasterId id="2147483744" r:id="rId7"/>
    <p:sldMasterId id="2147483768" r:id="rId8"/>
    <p:sldMasterId id="2147483801" r:id="rId9"/>
    <p:sldMasterId id="2147483837" r:id="rId10"/>
    <p:sldMasterId id="2147483886" r:id="rId11"/>
  </p:sldMasterIdLst>
  <p:notesMasterIdLst>
    <p:notesMasterId r:id="rId74"/>
  </p:notesMasterIdLst>
  <p:handoutMasterIdLst>
    <p:handoutMasterId r:id="rId75"/>
  </p:handoutMasterIdLst>
  <p:sldIdLst>
    <p:sldId id="3912" r:id="rId12"/>
    <p:sldId id="3910" r:id="rId13"/>
    <p:sldId id="4517" r:id="rId14"/>
    <p:sldId id="4520" r:id="rId15"/>
    <p:sldId id="4135" r:id="rId16"/>
    <p:sldId id="8490" r:id="rId17"/>
    <p:sldId id="8492" r:id="rId18"/>
    <p:sldId id="3104" r:id="rId19"/>
    <p:sldId id="10088" r:id="rId20"/>
    <p:sldId id="4001" r:id="rId21"/>
    <p:sldId id="8506" r:id="rId22"/>
    <p:sldId id="2076137038" r:id="rId23"/>
    <p:sldId id="9987" r:id="rId24"/>
    <p:sldId id="8560" r:id="rId25"/>
    <p:sldId id="10015" r:id="rId26"/>
    <p:sldId id="10017" r:id="rId27"/>
    <p:sldId id="10057" r:id="rId28"/>
    <p:sldId id="10051" r:id="rId29"/>
    <p:sldId id="10044" r:id="rId30"/>
    <p:sldId id="10041" r:id="rId31"/>
    <p:sldId id="10056" r:id="rId32"/>
    <p:sldId id="10039" r:id="rId33"/>
    <p:sldId id="10036" r:id="rId34"/>
    <p:sldId id="10032" r:id="rId35"/>
    <p:sldId id="10035" r:id="rId36"/>
    <p:sldId id="10029" r:id="rId37"/>
    <p:sldId id="10026" r:id="rId38"/>
    <p:sldId id="10023" r:id="rId39"/>
    <p:sldId id="10020" r:id="rId40"/>
    <p:sldId id="4000" r:id="rId41"/>
    <p:sldId id="8571" r:id="rId42"/>
    <p:sldId id="8575" r:id="rId43"/>
    <p:sldId id="8587" r:id="rId44"/>
    <p:sldId id="8544" r:id="rId45"/>
    <p:sldId id="8563" r:id="rId46"/>
    <p:sldId id="3871" r:id="rId47"/>
    <p:sldId id="3884" r:id="rId48"/>
    <p:sldId id="8722" r:id="rId49"/>
    <p:sldId id="8724" r:id="rId50"/>
    <p:sldId id="8499" r:id="rId51"/>
    <p:sldId id="8576" r:id="rId52"/>
    <p:sldId id="8577" r:id="rId53"/>
    <p:sldId id="8589" r:id="rId54"/>
    <p:sldId id="8590" r:id="rId55"/>
    <p:sldId id="8591" r:id="rId56"/>
    <p:sldId id="8592" r:id="rId57"/>
    <p:sldId id="8533" r:id="rId58"/>
    <p:sldId id="8523" r:id="rId59"/>
    <p:sldId id="10087" r:id="rId60"/>
    <p:sldId id="8707" r:id="rId61"/>
    <p:sldId id="2076137039" r:id="rId62"/>
    <p:sldId id="2076136942" r:id="rId63"/>
    <p:sldId id="2018" r:id="rId64"/>
    <p:sldId id="2019" r:id="rId65"/>
    <p:sldId id="2076136545" r:id="rId66"/>
    <p:sldId id="2076136932" r:id="rId67"/>
    <p:sldId id="8579" r:id="rId68"/>
    <p:sldId id="8580" r:id="rId69"/>
    <p:sldId id="8735" r:id="rId70"/>
    <p:sldId id="8582" r:id="rId71"/>
    <p:sldId id="2076137037" r:id="rId72"/>
    <p:sldId id="8538" r:id="rId73"/>
  </p:sldIdLst>
  <p:sldSz cx="12436475" cy="6994525"/>
  <p:notesSz cx="6858000" cy="9144000"/>
  <p:custDataLst>
    <p:tags r:id="rId76"/>
  </p:custDataLst>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9FA6D2-7D42-4428-80A6-472D23130324}">
          <p14:sldIdLst>
            <p14:sldId id="3912"/>
            <p14:sldId id="3910"/>
            <p14:sldId id="4517"/>
            <p14:sldId id="4520"/>
            <p14:sldId id="4135"/>
            <p14:sldId id="8490"/>
            <p14:sldId id="8492"/>
            <p14:sldId id="3104"/>
            <p14:sldId id="10088"/>
            <p14:sldId id="4001"/>
            <p14:sldId id="8506"/>
            <p14:sldId id="2076137038"/>
            <p14:sldId id="9987"/>
            <p14:sldId id="8560"/>
            <p14:sldId id="10015"/>
            <p14:sldId id="10017"/>
            <p14:sldId id="10057"/>
            <p14:sldId id="10051"/>
            <p14:sldId id="10044"/>
            <p14:sldId id="10041"/>
            <p14:sldId id="10056"/>
            <p14:sldId id="10039"/>
            <p14:sldId id="10036"/>
            <p14:sldId id="10032"/>
            <p14:sldId id="10035"/>
            <p14:sldId id="10029"/>
            <p14:sldId id="10026"/>
            <p14:sldId id="10023"/>
            <p14:sldId id="10020"/>
            <p14:sldId id="4000"/>
            <p14:sldId id="8571"/>
            <p14:sldId id="8575"/>
            <p14:sldId id="8587"/>
            <p14:sldId id="8544"/>
            <p14:sldId id="8563"/>
            <p14:sldId id="3871"/>
            <p14:sldId id="3884"/>
            <p14:sldId id="8722"/>
            <p14:sldId id="8724"/>
            <p14:sldId id="8499"/>
            <p14:sldId id="8576"/>
            <p14:sldId id="8577"/>
            <p14:sldId id="8589"/>
            <p14:sldId id="8590"/>
            <p14:sldId id="8591"/>
            <p14:sldId id="8592"/>
            <p14:sldId id="8533"/>
            <p14:sldId id="8523"/>
            <p14:sldId id="10087"/>
            <p14:sldId id="8707"/>
            <p14:sldId id="2076137039"/>
            <p14:sldId id="2076136942"/>
            <p14:sldId id="2018"/>
            <p14:sldId id="2019"/>
            <p14:sldId id="2076136545"/>
            <p14:sldId id="2076136932"/>
            <p14:sldId id="8579"/>
            <p14:sldId id="8580"/>
            <p14:sldId id="8735"/>
            <p14:sldId id="8582"/>
            <p14:sldId id="2076137037"/>
            <p14:sldId id="85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dita Sharma" initials="NS [2]" lastIdx="2" clrIdx="0">
    <p:extLst>
      <p:ext uri="{19B8F6BF-5375-455C-9EA6-DF929625EA0E}">
        <p15:presenceInfo xmlns:p15="http://schemas.microsoft.com/office/powerpoint/2012/main" userId="S-1-12-1-4160278460-1128063169-3800190384-3593944735" providerId="AD"/>
      </p:ext>
    </p:extLst>
  </p:cmAuthor>
  <p:cmAuthor id="2" name="Pavithra Thiruvengadam" initials="PT" lastIdx="1" clrIdx="1">
    <p:extLst>
      <p:ext uri="{19B8F6BF-5375-455C-9EA6-DF929625EA0E}">
        <p15:presenceInfo xmlns:p15="http://schemas.microsoft.com/office/powerpoint/2012/main" userId="S::pavithir@microsoft.com::caf8e45e-6cad-465e-9204-302ecf06cd0b" providerId="AD"/>
      </p:ext>
    </p:extLst>
  </p:cmAuthor>
  <p:cmAuthor id="3" name="Sandeep Patnaik" initials="SP" lastIdx="1" clrIdx="2">
    <p:extLst>
      <p:ext uri="{19B8F6BF-5375-455C-9EA6-DF929625EA0E}">
        <p15:presenceInfo xmlns:p15="http://schemas.microsoft.com/office/powerpoint/2012/main" userId="S::spatnaik@microsoft.com::d1966ab7-8510-4d21-8848-01934eb89f48" providerId="AD"/>
      </p:ext>
    </p:extLst>
  </p:cmAuthor>
  <p:cmAuthor id="4" name="Eva Seydl" initials="ES" lastIdx="1" clrIdx="3"/>
  <p:cmAuthor id="5" name="Clark Nicholson" initials="CN" lastIdx="2" clrIdx="4">
    <p:extLst>
      <p:ext uri="{19B8F6BF-5375-455C-9EA6-DF929625EA0E}">
        <p15:presenceInfo xmlns:p15="http://schemas.microsoft.com/office/powerpoint/2012/main" userId="S::clarkn@microsoft.com::4c4e8a95-6d39-4cbf-82b7-22cb4ff68367" providerId="AD"/>
      </p:ext>
    </p:extLst>
  </p:cmAuthor>
  <p:cmAuthor id="6" name="Matthew Oh" initials="MO" lastIdx="1" clrIdx="5">
    <p:extLst>
      <p:ext uri="{19B8F6BF-5375-455C-9EA6-DF929625EA0E}">
        <p15:presenceInfo xmlns:p15="http://schemas.microsoft.com/office/powerpoint/2012/main" userId="S::matoh@microsoft.com::699ab827-9324-4fab-86e2-5eef9a1183a2" providerId="AD"/>
      </p:ext>
    </p:extLst>
  </p:cmAuthor>
  <p:cmAuthor id="7" name="Christian Montoya" initials="CM" lastIdx="3" clrIdx="6">
    <p:extLst>
      <p:ext uri="{19B8F6BF-5375-455C-9EA6-DF929625EA0E}">
        <p15:presenceInfo xmlns:p15="http://schemas.microsoft.com/office/powerpoint/2012/main" userId="S-1-5-21-2127521184-1604012920-1887927527-17748384" providerId="AD"/>
      </p:ext>
    </p:extLst>
  </p:cmAuthor>
  <p:cmAuthor id="8" name="Christian Montoya" initials="CM [2]" lastIdx="3" clrIdx="7">
    <p:extLst>
      <p:ext uri="{19B8F6BF-5375-455C-9EA6-DF929625EA0E}">
        <p15:presenceInfo xmlns:p15="http://schemas.microsoft.com/office/powerpoint/2012/main" userId="Christian Montoya" providerId="None"/>
      </p:ext>
    </p:extLst>
  </p:cmAuthor>
  <p:cmAuthor id="9" name="Angela Powell" initials="AP" lastIdx="49" clrIdx="8">
    <p:extLst>
      <p:ext uri="{19B8F6BF-5375-455C-9EA6-DF929625EA0E}">
        <p15:presenceInfo xmlns:p15="http://schemas.microsoft.com/office/powerpoint/2012/main" userId="S::angela@zumcom.com::bc917b6a-8937-4e87-9fd9-08f51f53c80c" providerId="AD"/>
      </p:ext>
    </p:extLst>
  </p:cmAuthor>
  <p:cmAuthor id="10" name="Ariel Butz" initials="AB" lastIdx="1" clrIdx="9">
    <p:extLst>
      <p:ext uri="{19B8F6BF-5375-455C-9EA6-DF929625EA0E}">
        <p15:presenceInfo xmlns:p15="http://schemas.microsoft.com/office/powerpoint/2012/main" userId="Ariel Butz" providerId="None"/>
      </p:ext>
    </p:extLst>
  </p:cmAuthor>
  <p:cmAuthor id="11" name="Jon Federico" initials="JF" lastIdx="11" clrIdx="10">
    <p:extLst>
      <p:ext uri="{19B8F6BF-5375-455C-9EA6-DF929625EA0E}">
        <p15:presenceInfo xmlns:p15="http://schemas.microsoft.com/office/powerpoint/2012/main" userId="S::jofederi@microsoft.com::e396c59b-3efa-4e7c-aa0e-6b60b867b4f1" providerId="AD"/>
      </p:ext>
    </p:extLst>
  </p:cmAuthor>
  <p:cmAuthor id="12" name="Christian Montoya" initials="CM [3]" lastIdx="3" clrIdx="11">
    <p:extLst>
      <p:ext uri="{19B8F6BF-5375-455C-9EA6-DF929625EA0E}">
        <p15:presenceInfo xmlns:p15="http://schemas.microsoft.com/office/powerpoint/2012/main" userId="S::chrimo@microsoft.com::0b5c703a-6810-41de-b8e2-a7deb892c755" providerId="AD"/>
      </p:ext>
    </p:extLst>
  </p:cmAuthor>
  <p:cmAuthor id="13" name="Scott Manchester" initials="SM" lastIdx="10" clrIdx="12">
    <p:extLst>
      <p:ext uri="{19B8F6BF-5375-455C-9EA6-DF929625EA0E}">
        <p15:presenceInfo xmlns:p15="http://schemas.microsoft.com/office/powerpoint/2012/main" userId="Scott Manchester" providerId="None"/>
      </p:ext>
    </p:extLst>
  </p:cmAuthor>
  <p:cmAuthor id="14" name="Pearl Angeles (Unify Consulting LLC)" initials="PA(CL" lastIdx="87" clrIdx="13">
    <p:extLst>
      <p:ext uri="{19B8F6BF-5375-455C-9EA6-DF929625EA0E}">
        <p15:presenceInfo xmlns:p15="http://schemas.microsoft.com/office/powerpoint/2012/main" userId="S::v-peaang@microsoft.com::0cbe5945-b8bd-4dff-ab80-091bbad281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000000"/>
    <a:srgbClr val="DDDDDD"/>
    <a:srgbClr val="026FC6"/>
    <a:srgbClr val="313231"/>
    <a:srgbClr val="040404"/>
    <a:srgbClr val="3393DF"/>
    <a:srgbClr val="3C97E0"/>
    <a:srgbClr val="BFBFBF"/>
    <a:srgbClr val="20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F80237-F0AA-473B-871B-F3F397DD8383}" v="1" dt="2019-12-17T22:14:48.437"/>
    <p1510:client id="{ABE4EA19-C2CD-411B-92B8-58D39C184E9F}" v="3" dt="2019-12-17T17:29:00.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8" d="100"/>
          <a:sy n="148" d="100"/>
        </p:scale>
        <p:origin x="108" y="132"/>
      </p:cViewPr>
      <p:guideLst/>
    </p:cSldViewPr>
  </p:slideViewPr>
  <p:notesTextViewPr>
    <p:cViewPr>
      <p:scale>
        <a:sx n="1" d="1"/>
        <a:sy n="1" d="1"/>
      </p:scale>
      <p:origin x="0" y="0"/>
    </p:cViewPr>
  </p:notesTextViewPr>
  <p:notesViewPr>
    <p:cSldViewPr snapToGrid="0">
      <p:cViewPr>
        <p:scale>
          <a:sx n="90" d="100"/>
          <a:sy n="90" d="100"/>
        </p:scale>
        <p:origin x="2456" y="-20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6.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notesMaster" Target="notesMasters/notesMaster1.xml"/><Relationship Id="rId79"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50.xml"/><Relationship Id="rId82" Type="http://schemas.microsoft.com/office/2015/10/relationships/revisionInfo" Target="revisionInfo.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commentAuthors" Target="commentAuthors.xml"/><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5.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tags" Target="tags/tag1.xml"/><Relationship Id="rId7" Type="http://schemas.openxmlformats.org/officeDocument/2006/relationships/slideMaster" Target="slideMasters/slideMaster2.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mj-lt"/>
              </a:rPr>
              <a:t>Average Encoding Time (ms)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Sheet1!$C$2</c:f>
              <c:strCache>
                <c:ptCount val="1"/>
                <c:pt idx="0">
                  <c:v>4kDownSampled</c:v>
                </c:pt>
              </c:strCache>
            </c:strRef>
          </c:tx>
          <c:spPr>
            <a:ln w="15875" cap="rnd">
              <a:solidFill>
                <a:schemeClr val="accent1"/>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4208-4AB8-A63D-CB2E6E6DB484}"/>
            </c:ext>
          </c:extLst>
        </c:ser>
        <c:ser>
          <c:idx val="1"/>
          <c:order val="1"/>
          <c:tx>
            <c:strRef>
              <c:f>Sheet1!$D$2</c:f>
              <c:strCache>
                <c:ptCount val="1"/>
                <c:pt idx="0">
                  <c:v>4kNative</c:v>
                </c:pt>
              </c:strCache>
            </c:strRef>
          </c:tx>
          <c:spPr>
            <a:ln w="15875" cap="rnd">
              <a:solidFill>
                <a:schemeClr val="accent2"/>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4208-4AB8-A63D-CB2E6E6DB484}"/>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mj-lt"/>
              </a:rPr>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Sheet1!$G$2</c:f>
              <c:strCache>
                <c:ptCount val="1"/>
                <c:pt idx="0">
                  <c:v>4kDownSampled</c:v>
                </c:pt>
              </c:strCache>
            </c:strRef>
          </c:tx>
          <c:spPr>
            <a:ln w="15875" cap="rnd">
              <a:solidFill>
                <a:schemeClr val="accent1"/>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29FD-402A-AE2D-1A86EA2E6953}"/>
            </c:ext>
          </c:extLst>
        </c:ser>
        <c:ser>
          <c:idx val="1"/>
          <c:order val="1"/>
          <c:tx>
            <c:strRef>
              <c:f>Sheet1!$H$2</c:f>
              <c:strCache>
                <c:ptCount val="1"/>
                <c:pt idx="0">
                  <c:v>4kNative</c:v>
                </c:pt>
              </c:strCache>
            </c:strRef>
          </c:tx>
          <c:spPr>
            <a:ln w="15875" cap="rnd">
              <a:solidFill>
                <a:schemeClr val="accent2"/>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29FD-402A-AE2D-1A86EA2E6953}"/>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860ECB-EBE2-458B-89C1-C6969BBCE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1565C33-1C5C-4F31-B676-BB6AE0A47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04EEAA-0DCE-42F1-B284-91D40AA57BCD}" type="datetimeFigureOut">
              <a:rPr lang="en-US" smtClean="0"/>
              <a:t>3/31/2020</a:t>
            </a:fld>
            <a:endParaRPr lang="en-US" dirty="0"/>
          </a:p>
        </p:txBody>
      </p:sp>
      <p:sp>
        <p:nvSpPr>
          <p:cNvPr id="4" name="Footer Placeholder 3">
            <a:extLst>
              <a:ext uri="{FF2B5EF4-FFF2-40B4-BE49-F238E27FC236}">
                <a16:creationId xmlns:a16="http://schemas.microsoft.com/office/drawing/2014/main" id="{CEE134AB-4C17-4915-8471-57AAAFE331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36EB083-220D-4A3F-9DD4-42EB686B5C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52C29-2391-4DAF-93FA-5E8B732E39BE}" type="slidenum">
              <a:rPr lang="en-US" smtClean="0"/>
              <a:t>‹#›</a:t>
            </a:fld>
            <a:endParaRPr lang="en-US" dirty="0"/>
          </a:p>
        </p:txBody>
      </p:sp>
    </p:spTree>
    <p:extLst>
      <p:ext uri="{BB962C8B-B14F-4D97-AF65-F5344CB8AC3E}">
        <p14:creationId xmlns:p14="http://schemas.microsoft.com/office/powerpoint/2010/main" val="2379300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556E9-0932-45D4-99D6-97D29CA97B71}" type="datetimeFigureOut">
              <a:rPr lang="en-US" smtClean="0"/>
              <a:t>3/31/2020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54EB8-4C4D-4596-9E16-F337F8524D5C}" type="slidenum">
              <a:rPr lang="en-US" smtClean="0"/>
              <a:t>‹#›</a:t>
            </a:fld>
            <a:endParaRPr lang="en-US" dirty="0"/>
          </a:p>
        </p:txBody>
      </p:sp>
    </p:spTree>
    <p:extLst>
      <p:ext uri="{BB962C8B-B14F-4D97-AF65-F5344CB8AC3E}">
        <p14:creationId xmlns:p14="http://schemas.microsoft.com/office/powerpoint/2010/main" val="36426711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virtual-desktop/"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virtual-desktop/tenant-setup-azure-active-director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file:///\\mswithafsa.file.core.windows.net\profil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file:///\\mswithafsa.file.core.windows.net\profil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file:///\\mswithafsa.file.core.windows.net\profil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file:///\\mswithafsa.file.core.windows.net\profil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file:///\\mswithafsa.file.core.windows.net\profil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dirty="0">
              <a:latin typeface="Calibri" charset="0"/>
            </a:endParaRP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88820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83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large organizations, these are typically different people, but if you’re just starting out or run a small IT department, these can be the same person if needed. </a:t>
            </a:r>
          </a:p>
          <a:p>
            <a:r>
              <a:rPr lang="en-US" dirty="0"/>
              <a:t>-Azure subscription admin: to grant access to Azure portal and resources</a:t>
            </a:r>
          </a:p>
          <a:p>
            <a:r>
              <a:rPr lang="en-US" dirty="0"/>
              <a:t>-Azure Active Directory admin: to provision users and manager user and admin access</a:t>
            </a:r>
          </a:p>
          <a:p>
            <a:r>
              <a:rPr lang="en-US" dirty="0"/>
              <a:t>-Windows Virtual Desktop tenant admin: to provision and maintain WVD-specific settings. </a:t>
            </a:r>
          </a:p>
          <a:p>
            <a:r>
              <a:rPr lang="en-US" dirty="0"/>
              <a:t>-Virtual machine admin: to provision virtual machines once the WVD tenant is set up. </a:t>
            </a:r>
          </a:p>
          <a:p>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13</a:t>
            </a:fld>
            <a:endParaRPr lang="en-US" dirty="0"/>
          </a:p>
        </p:txBody>
      </p:sp>
    </p:spTree>
    <p:extLst>
      <p:ext uri="{BB962C8B-B14F-4D97-AF65-F5344CB8AC3E}">
        <p14:creationId xmlns:p14="http://schemas.microsoft.com/office/powerpoint/2010/main" val="88106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14</a:t>
            </a:fld>
            <a:endParaRPr lang="en-US" dirty="0"/>
          </a:p>
        </p:txBody>
      </p:sp>
    </p:spTree>
    <p:extLst>
      <p:ext uri="{BB962C8B-B14F-4D97-AF65-F5344CB8AC3E}">
        <p14:creationId xmlns:p14="http://schemas.microsoft.com/office/powerpoint/2010/main" val="178966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15</a:t>
            </a:fld>
            <a:endParaRPr lang="en-US" dirty="0"/>
          </a:p>
        </p:txBody>
      </p:sp>
    </p:spTree>
    <p:extLst>
      <p:ext uri="{BB962C8B-B14F-4D97-AF65-F5344CB8AC3E}">
        <p14:creationId xmlns:p14="http://schemas.microsoft.com/office/powerpoint/2010/main" val="28853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224" b="0" i="0" u="none" strike="noStrike" kern="1200" dirty="0">
                <a:solidFill>
                  <a:schemeClr val="tx1"/>
                </a:solidFill>
                <a:effectLst/>
                <a:latin typeface="+mn-lt"/>
                <a:ea typeface="+mn-ea"/>
                <a:cs typeface="+mn-cs"/>
              </a:rPr>
              <a:t>Azure AD</a:t>
            </a:r>
          </a:p>
          <a:p>
            <a:pPr marL="285750" indent="-285750" rtl="0" fontAlgn="base">
              <a:buFont typeface="Arial" panose="020B0604020202020204" pitchFamily="34" charset="0"/>
              <a:buChar char="•"/>
            </a:pPr>
            <a:r>
              <a:rPr lang="en-US" sz="1224" b="0" i="0" u="none" strike="noStrike" kern="1200" dirty="0">
                <a:solidFill>
                  <a:schemeClr val="tx1"/>
                </a:solidFill>
                <a:effectLst/>
                <a:latin typeface="+mn-lt"/>
                <a:ea typeface="+mn-ea"/>
                <a:cs typeface="+mn-cs"/>
              </a:rPr>
              <a:t>Azure AD Domain Services</a:t>
            </a:r>
            <a:r>
              <a:rPr lang="en-US" sz="1224" b="0" i="0" kern="1200" dirty="0">
                <a:solidFill>
                  <a:schemeClr val="tx1"/>
                </a:solidFill>
                <a:effectLst/>
                <a:latin typeface="+mn-lt"/>
                <a:ea typeface="+mn-ea"/>
                <a:cs typeface="+mn-cs"/>
              </a:rPr>
              <a:t>​</a:t>
            </a:r>
          </a:p>
          <a:p>
            <a:pPr marL="752094" lvl="1" indent="-285750" rtl="0" fontAlgn="base">
              <a:buFont typeface="Arial" panose="020B0604020202020204" pitchFamily="34" charset="0"/>
              <a:buChar char="•"/>
            </a:pPr>
            <a:r>
              <a:rPr lang="en-US" sz="1224" b="0" i="0" u="none" strike="noStrike" kern="1200" dirty="0">
                <a:solidFill>
                  <a:schemeClr val="tx1"/>
                </a:solidFill>
                <a:effectLst/>
                <a:latin typeface="+mn-lt"/>
                <a:ea typeface="+mn-ea"/>
                <a:cs typeface="+mn-cs"/>
              </a:rPr>
              <a:t>Windows Server AD run as a service by Azure</a:t>
            </a:r>
            <a:r>
              <a:rPr lang="en-US" sz="1224" b="0" i="0" kern="1200" dirty="0">
                <a:solidFill>
                  <a:schemeClr val="tx1"/>
                </a:solidFill>
                <a:effectLst/>
                <a:latin typeface="+mn-lt"/>
                <a:ea typeface="+mn-ea"/>
                <a:cs typeface="+mn-cs"/>
              </a:rPr>
              <a:t>​</a:t>
            </a:r>
          </a:p>
          <a:p>
            <a:pPr marL="752094" lvl="1" indent="-285750" rtl="0" fontAlgn="base">
              <a:buFont typeface="Arial" panose="020B0604020202020204" pitchFamily="34" charset="0"/>
              <a:buChar char="•"/>
            </a:pPr>
            <a:r>
              <a:rPr lang="en-US" sz="1224" b="0" i="0" u="none" strike="noStrike" kern="1200" dirty="0">
                <a:solidFill>
                  <a:schemeClr val="tx1"/>
                </a:solidFill>
                <a:effectLst/>
                <a:latin typeface="+mn-lt"/>
                <a:ea typeface="+mn-ea"/>
                <a:cs typeface="+mn-cs"/>
              </a:rPr>
              <a:t>Allows VMs to be domain-joined</a:t>
            </a:r>
            <a:r>
              <a:rPr lang="en-US" sz="1224" b="0" i="0" kern="1200" dirty="0">
                <a:solidFill>
                  <a:schemeClr val="tx1"/>
                </a:solidFill>
                <a:effectLst/>
                <a:latin typeface="+mn-lt"/>
                <a:ea typeface="+mn-ea"/>
                <a:cs typeface="+mn-cs"/>
              </a:rPr>
              <a:t>​ so u</a:t>
            </a:r>
            <a:r>
              <a:rPr lang="en-US" sz="1224" b="0" i="0" u="none" strike="noStrike" kern="1200" dirty="0">
                <a:solidFill>
                  <a:schemeClr val="tx1"/>
                </a:solidFill>
                <a:effectLst/>
                <a:latin typeface="+mn-lt"/>
                <a:ea typeface="+mn-ea"/>
                <a:cs typeface="+mn-cs"/>
              </a:rPr>
              <a:t>sers and VM’s are recognized both in Azure AD and Windows Server AD</a:t>
            </a:r>
          </a:p>
          <a:p>
            <a:pPr marL="752094" marR="0" lvl="1" indent="-285750" algn="l" defTabSz="932688"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24" b="0" i="0" u="none" strike="noStrike" kern="1200" dirty="0">
                <a:solidFill>
                  <a:schemeClr val="tx1"/>
                </a:solidFill>
                <a:effectLst/>
                <a:latin typeface="+mn-lt"/>
                <a:ea typeface="+mn-ea"/>
                <a:cs typeface="+mn-cs"/>
              </a:rPr>
              <a:t>Ex. When using this service, everything that happens in your Azure AD is automatically replicated to domain controller that’s being run for you as managed service. Ex. User changing password will be replicated.</a:t>
            </a:r>
            <a:endParaRPr lang="en-US" sz="1224"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16</a:t>
            </a:fld>
            <a:endParaRPr lang="en-US" dirty="0"/>
          </a:p>
        </p:txBody>
      </p:sp>
    </p:spTree>
    <p:extLst>
      <p:ext uri="{BB962C8B-B14F-4D97-AF65-F5344CB8AC3E}">
        <p14:creationId xmlns:p14="http://schemas.microsoft.com/office/powerpoint/2010/main" val="43966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a:t>
            </a:r>
          </a:p>
          <a:p>
            <a:pPr>
              <a:spcBef>
                <a:spcPts val="600"/>
              </a:spcBef>
            </a:pPr>
            <a:r>
              <a:rPr lang="en-US" sz="2000" dirty="0">
                <a:cs typeface="Segoe UI"/>
              </a:rPr>
              <a:t>Windows Server AD on-prem connected to Azure</a:t>
            </a:r>
          </a:p>
          <a:p>
            <a:pPr marL="463550" lvl="1" indent="-225425">
              <a:spcBef>
                <a:spcPts val="600"/>
              </a:spcBef>
              <a:buFont typeface="Arial" panose="020B0604020202020204" pitchFamily="34" charset="0"/>
              <a:buChar char="•"/>
            </a:pPr>
            <a:r>
              <a:rPr lang="en-US" sz="1800" dirty="0">
                <a:cs typeface="Segoe UI"/>
              </a:rPr>
              <a:t>Can be done with ExpressRoute or site-to-site VPN</a:t>
            </a:r>
            <a:br>
              <a:rPr lang="en-US" sz="1800" dirty="0">
                <a:cs typeface="Segoe UI"/>
              </a:rPr>
            </a:br>
            <a:r>
              <a:rPr lang="en-US" sz="1800" dirty="0">
                <a:cs typeface="Segoe UI"/>
              </a:rPr>
              <a:t>to Azure</a:t>
            </a:r>
          </a:p>
          <a:p>
            <a:pPr marL="463550" lvl="1" indent="-225425">
              <a:spcBef>
                <a:spcPts val="600"/>
              </a:spcBef>
              <a:buFont typeface="Arial" panose="020B0604020202020204" pitchFamily="34" charset="0"/>
              <a:buChar char="•"/>
            </a:pPr>
            <a:r>
              <a:rPr lang="en-US" sz="1800" dirty="0">
                <a:cs typeface="Segoe UI"/>
              </a:rPr>
              <a:t>Azure AD Connect to synchronize identities</a:t>
            </a:r>
          </a:p>
          <a:p>
            <a:pPr marL="929894" lvl="2" indent="-225425">
              <a:spcBef>
                <a:spcPts val="600"/>
              </a:spcBef>
              <a:buFont typeface="Arial" panose="020B0604020202020204" pitchFamily="34" charset="0"/>
              <a:buChar char="•"/>
            </a:pPr>
            <a:r>
              <a:rPr lang="en-US" sz="1800" dirty="0">
                <a:cs typeface="Segoe UI"/>
              </a:rPr>
              <a:t>Essentially still managing identities from On-prem active directory </a:t>
            </a:r>
          </a:p>
          <a:p>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17</a:t>
            </a:fld>
            <a:endParaRPr lang="en-US" dirty="0"/>
          </a:p>
        </p:txBody>
      </p:sp>
    </p:spTree>
    <p:extLst>
      <p:ext uri="{BB962C8B-B14F-4D97-AF65-F5344CB8AC3E}">
        <p14:creationId xmlns:p14="http://schemas.microsoft.com/office/powerpoint/2010/main" val="3814919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prerequisites are complete, there are three steps </a:t>
            </a:r>
          </a:p>
          <a:p>
            <a:endParaRPr lang="en-US" dirty="0"/>
          </a:p>
          <a:p>
            <a:pPr marL="285750" indent="-285750">
              <a:buFont typeface="Arial" panose="020B0604020202020204" pitchFamily="34" charset="0"/>
              <a:buChar char="•"/>
            </a:pPr>
            <a:r>
              <a:rPr lang="en-US" dirty="0"/>
              <a:t>Grant Azure AD consent</a:t>
            </a:r>
            <a:r>
              <a:rPr lang="en-US" sz="1400" kern="1200" dirty="0">
                <a:solidFill>
                  <a:schemeClr val="tx1"/>
                </a:solidFill>
                <a:effectLst/>
                <a:latin typeface="+mn-lt"/>
                <a:ea typeface="+mn-ea"/>
                <a:cs typeface="+mn-cs"/>
              </a:rPr>
              <a:t> (During preview here’s the experience)</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Browse to Website &lt;</a:t>
            </a:r>
            <a:r>
              <a:rPr lang="en-US" sz="1400" u="sng" kern="1200" dirty="0">
                <a:solidFill>
                  <a:schemeClr val="tx1"/>
                </a:solidFill>
                <a:effectLst/>
                <a:latin typeface="+mn-lt"/>
                <a:ea typeface="+mn-ea"/>
                <a:cs typeface="+mn-cs"/>
                <a:hlinkClick r:id="rId3"/>
              </a:rPr>
              <a:t>https://docs.microsoft.com/en-us/azure/virtual-desktop/</a:t>
            </a:r>
            <a:r>
              <a:rPr lang="en-US" sz="1400" kern="1200" dirty="0">
                <a:solidFill>
                  <a:schemeClr val="tx1"/>
                </a:solidFill>
                <a:effectLst/>
                <a:latin typeface="+mn-lt"/>
                <a:ea typeface="+mn-ea"/>
                <a:cs typeface="+mn-cs"/>
              </a:rPr>
              <a:t>&gt;</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Go to “Create a tenant in WVD” &lt;</a:t>
            </a:r>
            <a:r>
              <a:rPr lang="en-US" sz="1400" u="sng" kern="1200" dirty="0">
                <a:solidFill>
                  <a:schemeClr val="tx1"/>
                </a:solidFill>
                <a:effectLst/>
                <a:latin typeface="+mn-lt"/>
                <a:ea typeface="+mn-ea"/>
                <a:cs typeface="+mn-cs"/>
                <a:hlinkClick r:id="rId4"/>
              </a:rPr>
              <a:t>https://docs.microsoft.com/en-us/azure/virtual-desktop/tenant-setup-azure-active-directory</a:t>
            </a:r>
            <a:r>
              <a:rPr lang="en-US" sz="1400" kern="1200" dirty="0">
                <a:solidFill>
                  <a:schemeClr val="tx1"/>
                </a:solidFill>
                <a:effectLst/>
                <a:latin typeface="+mn-lt"/>
                <a:ea typeface="+mn-ea"/>
                <a:cs typeface="+mn-cs"/>
              </a:rPr>
              <a:t>&gt; </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Open Consent Page:</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This will show the pre-req’s needed to create a tenant. After the pre-req’s are met, scroll down to the second section (Grant Azure Active Directory permissions to the WVD preview service) and open the consent page </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Enter GUID (Show where to find GUID)</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The reason granting consent is needed, is so the WVD application can read the Azure Active Directory identities. Here the required input in the Azure tenant GUID. To obtain that, go to the Azure portal (which I’ve already done). On the right-hand side, select “Azure Active Directory” &gt; select “Properties” &gt; and you can see that the Directory ID is here.</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Submit GUID to initial page</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Once the Directory ID is copied, go back to the consent page, and first grant consent to the server application. The server application is the part of WVD that admins use to manage the service. Submit, then provide credentials which will allow you to perform the permission grant. These authentications need to be a global admin on your Azure Active directory. </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Enter credentials &amp; password, and sign in. It lists the permissions being granted to the WVD service. These are ONLY read permissions. Confirm/click accept, and with this you’ve granted WVD to the service piece. </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Submit second time for Client App/Change drop down list box</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Now repeat the same process, but this time, select the “Client App” under the “Consent Options” drop down. The client application is what the users use to get their web feed from the service. Enter the same tenant GUID (Directory ID), and click submit</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Then again, sign in with the global admin. You’ll see the list of permissions being granted again, select accept. </a:t>
            </a:r>
            <a:r>
              <a:rPr lang="en-US" dirty="0"/>
              <a:t>Assign a Tenant creator </a:t>
            </a:r>
          </a:p>
          <a:p>
            <a:pPr marL="285750" lvl="0" indent="-285750">
              <a:buFont typeface="Arial" panose="020B0604020202020204" pitchFamily="34" charset="0"/>
              <a:buChar char="•"/>
            </a:pPr>
            <a:r>
              <a:rPr lang="en-US" dirty="0"/>
              <a:t>Assign a Tenant Creator</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Move back to the documentation and assign the TenantCreator role to Global Admin, with the goal of the Admin to be able to actually create the WVD tenant. Here  follow the steps (which are again in the Azure portal).</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&lt;</a:t>
            </a:r>
            <a:r>
              <a:rPr lang="en-US" sz="1400" u="sng" kern="1200" dirty="0">
                <a:solidFill>
                  <a:schemeClr val="tx1"/>
                </a:solidFill>
                <a:effectLst/>
                <a:latin typeface="+mn-lt"/>
                <a:ea typeface="+mn-ea"/>
                <a:cs typeface="+mn-cs"/>
                <a:hlinkClick r:id="rId4"/>
              </a:rPr>
              <a:t>https://docs.microsoft.com/en-us/azure/virtual-desktop/tenant-setup-azure-active-directory</a:t>
            </a:r>
            <a:r>
              <a:rPr lang="en-US" sz="1400" kern="1200" dirty="0">
                <a:solidFill>
                  <a:schemeClr val="tx1"/>
                </a:solidFill>
                <a:effectLst/>
                <a:latin typeface="+mn-lt"/>
                <a:ea typeface="+mn-ea"/>
                <a:cs typeface="+mn-cs"/>
              </a:rPr>
              <a:t>&gt; </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Once in the Azure portal, navigate back to the Azure Active directory and select the “Enterprise applications”, then select Windows Virtual desktop. This will show the total number of users, click on “1”, then “add user” under “users and groups”, then make sure they have the tenant creator role. Once confirmed this, click assign. And you can see that the Azure portal is reporting assignment was successful.</a:t>
            </a:r>
            <a:endParaRPr lang="en-US" dirty="0"/>
          </a:p>
          <a:p>
            <a:pPr marL="285750" indent="-285750">
              <a:buFont typeface="Arial" panose="020B0604020202020204" pitchFamily="34" charset="0"/>
              <a:buChar char="•"/>
            </a:pPr>
            <a:r>
              <a:rPr lang="en-US" dirty="0"/>
              <a:t>Create your tenant</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Once you’ve successfully assigned Global admin to the tenant creator role, move into the 3</a:t>
            </a:r>
            <a:r>
              <a:rPr lang="en-US" sz="1400" kern="1200" baseline="30000" dirty="0">
                <a:solidFill>
                  <a:schemeClr val="tx1"/>
                </a:solidFill>
                <a:effectLst/>
                <a:latin typeface="+mn-lt"/>
                <a:ea typeface="+mn-ea"/>
                <a:cs typeface="+mn-cs"/>
              </a:rPr>
              <a:t>rd</a:t>
            </a:r>
            <a:r>
              <a:rPr lang="en-US" sz="1400" kern="1200" dirty="0">
                <a:solidFill>
                  <a:schemeClr val="tx1"/>
                </a:solidFill>
                <a:effectLst/>
                <a:latin typeface="+mn-lt"/>
                <a:ea typeface="+mn-ea"/>
                <a:cs typeface="+mn-cs"/>
              </a:rPr>
              <a:t> phase of the tenant creation process, which is creating the actual tenant via PowerShell</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Go to start menu, type in “PowerShell”, and choose the ISE environment, and make sure to run it as an administrator. </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Once it opens, start executing PowerShell commands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Install (PowerShell command 1)</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The first command is to make sure you’re importing the Windows PowerShell module that’s tied to WVD. Once the Module’s imported, install it. This will kick off the process of installing the module. </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Login (PowerShell command 2)</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Once this is complete, you’ll be able to start connecting with the service. To connect to the service, there are a series of commands that are outlined in the section “Create a Windows Virtual Desktop Preview Tenant” in the initial documentation. Start with the first one, which is “establishing connection to the service”.  </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Select the command and execute it, which will prompt you to login. Make sure you provide an account that has the tenant creator role assigned.</a:t>
            </a:r>
          </a:p>
          <a:p>
            <a:pPr marL="752094" lvl="1" indent="-285750">
              <a:buFont typeface="Arial" panose="020B0604020202020204" pitchFamily="34" charset="0"/>
              <a:buChar char="•"/>
            </a:pPr>
            <a:r>
              <a:rPr lang="en-US" sz="1400" kern="1200" dirty="0">
                <a:solidFill>
                  <a:schemeClr val="tx1"/>
                </a:solidFill>
                <a:effectLst/>
                <a:latin typeface="+mn-lt"/>
                <a:ea typeface="+mn-ea"/>
                <a:cs typeface="+mn-cs"/>
              </a:rPr>
              <a:t>Create tenant (PowerShell command 3)</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The next step is to go back to the documentation and copy the next command</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This command is a little more involved, as it does require certain information that we’ll need to capture from the Azure portal. </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The first one is the </a:t>
            </a:r>
            <a:r>
              <a:rPr lang="en-US" sz="1400" b="1" kern="1200" dirty="0">
                <a:solidFill>
                  <a:schemeClr val="tx1"/>
                </a:solidFill>
                <a:effectLst/>
                <a:latin typeface="+mn-lt"/>
                <a:ea typeface="+mn-ea"/>
                <a:cs typeface="+mn-cs"/>
              </a:rPr>
              <a:t>tenant name</a:t>
            </a:r>
            <a:r>
              <a:rPr lang="en-US" sz="1400" kern="1200" dirty="0">
                <a:solidFill>
                  <a:schemeClr val="tx1"/>
                </a:solidFill>
                <a:effectLst/>
                <a:latin typeface="+mn-lt"/>
                <a:ea typeface="+mn-ea"/>
                <a:cs typeface="+mn-cs"/>
              </a:rPr>
              <a:t>. This can be any name that you would like to select, that is unique to the service. It’s recommended that you use the domain prefix, but you don’t have to obey that. If the name you’ve selected is already taken, there will be a prompt informing you. </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The next value is the </a:t>
            </a:r>
            <a:r>
              <a:rPr lang="en-US" sz="1400" b="1" kern="1200" dirty="0">
                <a:solidFill>
                  <a:schemeClr val="tx1"/>
                </a:solidFill>
                <a:effectLst/>
                <a:latin typeface="+mn-lt"/>
                <a:ea typeface="+mn-ea"/>
                <a:cs typeface="+mn-cs"/>
              </a:rPr>
              <a:t>Azure tenant ID: </a:t>
            </a:r>
            <a:r>
              <a:rPr lang="en-US" sz="1400" kern="1200" dirty="0">
                <a:solidFill>
                  <a:schemeClr val="tx1"/>
                </a:solidFill>
                <a:effectLst/>
                <a:latin typeface="+mn-lt"/>
                <a:ea typeface="+mn-ea"/>
                <a:cs typeface="+mn-cs"/>
              </a:rPr>
              <a:t>go to azure active directory (in the azure portal), select properties, and copy your Directory ID which is the azure tenant ID. Once this is copied, go back into PowerShell and replace the value of Directory ID. </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The next value is the </a:t>
            </a:r>
            <a:r>
              <a:rPr lang="en-US" sz="1400" b="1" kern="1200" dirty="0">
                <a:solidFill>
                  <a:schemeClr val="tx1"/>
                </a:solidFill>
                <a:effectLst/>
                <a:latin typeface="+mn-lt"/>
                <a:ea typeface="+mn-ea"/>
                <a:cs typeface="+mn-cs"/>
              </a:rPr>
              <a:t>Azure Subscription ID</a:t>
            </a:r>
            <a:r>
              <a:rPr lang="en-US" sz="1400" kern="1200" dirty="0">
                <a:solidFill>
                  <a:schemeClr val="tx1"/>
                </a:solidFill>
                <a:effectLst/>
                <a:latin typeface="+mn-lt"/>
                <a:ea typeface="+mn-ea"/>
                <a:cs typeface="+mn-cs"/>
              </a:rPr>
              <a:t>, which you can get from the Azure portal. Go to portal, select “all services” and then click on subscriptions (on the right), and subscription value (Sub ID) will be listed. (A good practice is to keep these in a file in case you need to access them later). Return to PowerShell and insert subscription ID. </a:t>
            </a:r>
          </a:p>
          <a:p>
            <a:pPr marL="1218438" lvl="2" indent="-285750">
              <a:buFont typeface="Arial" panose="020B0604020202020204" pitchFamily="34" charset="0"/>
              <a:buChar char="•"/>
            </a:pPr>
            <a:r>
              <a:rPr lang="en-US" sz="1400" kern="1200" dirty="0">
                <a:solidFill>
                  <a:schemeClr val="tx1"/>
                </a:solidFill>
                <a:effectLst/>
                <a:latin typeface="+mn-lt"/>
                <a:ea typeface="+mn-ea"/>
                <a:cs typeface="+mn-cs"/>
              </a:rPr>
              <a:t>Execute the command. Once this is executed, you’ll see (almost instantaneously) it created a tenant. You can specify additional values like description and friendly name which can be set up later.</a:t>
            </a: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18</a:t>
            </a:fld>
            <a:endParaRPr lang="en-US" dirty="0"/>
          </a:p>
        </p:txBody>
      </p:sp>
    </p:spTree>
    <p:extLst>
      <p:ext uri="{BB962C8B-B14F-4D97-AF65-F5344CB8AC3E}">
        <p14:creationId xmlns:p14="http://schemas.microsoft.com/office/powerpoint/2010/main" val="3602013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is a key tool – here are a couple starting places for you (links to GitHub on slide): </a:t>
            </a:r>
          </a:p>
          <a:p>
            <a:pPr marL="285750" indent="-285750">
              <a:buFont typeface="Arial" panose="020B0604020202020204" pitchFamily="34" charset="0"/>
              <a:buChar char="•"/>
            </a:pPr>
            <a:r>
              <a:rPr lang="en-US" dirty="0"/>
              <a:t>Create &amp; provision ARM template </a:t>
            </a:r>
          </a:p>
          <a:p>
            <a:pPr marL="285750" indent="-285750">
              <a:buFont typeface="Arial" panose="020B0604020202020204" pitchFamily="34" charset="0"/>
              <a:buChar char="•"/>
            </a:pPr>
            <a:r>
              <a:rPr lang="en-US" dirty="0"/>
              <a:t>Update template – Does many of the same things as a create ARM template. Allows you to select existing host pool and either delete virtual machines that were previously registered to the service or keep them in Azure in case you need to fall back to them later.</a:t>
            </a:r>
          </a:p>
          <a:p>
            <a:pPr marL="0" indent="0">
              <a:buFont typeface="Arial" panose="020B0604020202020204" pitchFamily="34" charset="0"/>
              <a:buNone/>
            </a:pPr>
            <a:r>
              <a:rPr lang="en-US" dirty="0"/>
              <a:t>Scale your host pool</a:t>
            </a:r>
          </a:p>
          <a:p>
            <a:pPr marL="285750" indent="-285750">
              <a:buFont typeface="Arial" panose="020B0604020202020204" pitchFamily="34" charset="0"/>
              <a:buChar char="•"/>
            </a:pPr>
            <a:r>
              <a:rPr lang="en-US" dirty="0"/>
              <a:t>Scaling script – When you deploy, select host pool and you can choose on/off peak hours, choose other parameters to determine number of VMs and session hosts active during these phases. Runs in background to ensure all the right VMs are on and available for users, and even adapts when users log in. </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19</a:t>
            </a:fld>
            <a:endParaRPr lang="en-US" dirty="0"/>
          </a:p>
        </p:txBody>
      </p:sp>
    </p:spTree>
    <p:extLst>
      <p:ext uri="{BB962C8B-B14F-4D97-AF65-F5344CB8AC3E}">
        <p14:creationId xmlns:p14="http://schemas.microsoft.com/office/powerpoint/2010/main" val="270926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FSLogix Profile container solution</a:t>
            </a:r>
          </a:p>
          <a:p>
            <a:pPr marL="292100" indent="-292100">
              <a:lnSpc>
                <a:spcPct val="100000"/>
              </a:lnSpc>
              <a:spcBef>
                <a:spcPts val="600"/>
              </a:spcBef>
              <a:buFont typeface="Arial" panose="020B0604020202020204" pitchFamily="34" charset="0"/>
              <a:buChar char="•"/>
            </a:pPr>
            <a:r>
              <a:rPr lang="en-US" sz="1400" dirty="0">
                <a:solidFill>
                  <a:schemeClr val="tx1"/>
                </a:solidFill>
              </a:rPr>
              <a:t>Profile is stored in VHD/VHD(X)</a:t>
            </a:r>
          </a:p>
          <a:p>
            <a:pPr marL="292100" indent="-292100">
              <a:lnSpc>
                <a:spcPct val="100000"/>
              </a:lnSpc>
              <a:spcBef>
                <a:spcPts val="600"/>
              </a:spcBef>
              <a:buFont typeface="Arial" panose="020B0604020202020204" pitchFamily="34" charset="0"/>
              <a:buChar char="•"/>
            </a:pPr>
            <a:r>
              <a:rPr lang="en-US" sz="1400" dirty="0">
                <a:solidFill>
                  <a:schemeClr val="tx1"/>
                </a:solidFill>
              </a:rPr>
              <a:t>Same approach used by UPD</a:t>
            </a:r>
          </a:p>
          <a:p>
            <a:pPr marL="292100" indent="-292100">
              <a:lnSpc>
                <a:spcPct val="100000"/>
              </a:lnSpc>
              <a:spcBef>
                <a:spcPts val="600"/>
              </a:spcBef>
              <a:buFont typeface="Arial" panose="020B0604020202020204" pitchFamily="34" charset="0"/>
              <a:buChar char="•"/>
            </a:pPr>
            <a:r>
              <a:rPr lang="en-US" sz="1400" dirty="0">
                <a:solidFill>
                  <a:schemeClr val="tx1"/>
                </a:solidFill>
              </a:rPr>
              <a:t>Mounted at Login using block transfer – faster login and no target storage requirement. More performant and more resilient </a:t>
            </a:r>
          </a:p>
          <a:p>
            <a:pPr marL="292100" indent="-292100">
              <a:lnSpc>
                <a:spcPct val="100000"/>
              </a:lnSpc>
              <a:spcBef>
                <a:spcPts val="600"/>
              </a:spcBef>
              <a:buFont typeface="Arial" panose="020B0604020202020204" pitchFamily="34" charset="0"/>
              <a:buChar char="•"/>
            </a:pPr>
            <a:r>
              <a:rPr lang="en-US" sz="1400" dirty="0">
                <a:solidFill>
                  <a:schemeClr val="tx1"/>
                </a:solidFill>
              </a:rPr>
              <a:t>Size of Profile doesn’t impact logon time</a:t>
            </a:r>
          </a:p>
          <a:p>
            <a:pPr marL="292100" indent="-292100">
              <a:lnSpc>
                <a:spcPct val="100000"/>
              </a:lnSpc>
              <a:spcBef>
                <a:spcPts val="600"/>
              </a:spcBef>
              <a:buFont typeface="Arial" panose="020B0604020202020204" pitchFamily="34" charset="0"/>
              <a:buChar char="•"/>
            </a:pPr>
            <a:r>
              <a:rPr lang="en-US" sz="1400" dirty="0">
                <a:solidFill>
                  <a:schemeClr val="tx1"/>
                </a:solidFill>
              </a:rPr>
              <a:t>VHD(X) = Block Transfer decreases network utilization</a:t>
            </a:r>
          </a:p>
          <a:p>
            <a:pPr marL="292100" indent="-292100">
              <a:lnSpc>
                <a:spcPct val="100000"/>
              </a:lnSpc>
              <a:spcBef>
                <a:spcPts val="600"/>
              </a:spcBef>
              <a:buFont typeface="Arial" panose="020B0604020202020204" pitchFamily="34" charset="0"/>
              <a:buChar char="•"/>
            </a:pPr>
            <a:r>
              <a:rPr lang="en-US" sz="1400" dirty="0">
                <a:solidFill>
                  <a:schemeClr val="tx1"/>
                </a:solidFill>
              </a:rPr>
              <a:t>Caching from Windows Cache Manager</a:t>
            </a:r>
          </a:p>
          <a:p>
            <a:pPr marL="292100" indent="-292100">
              <a:lnSpc>
                <a:spcPct val="100000"/>
              </a:lnSpc>
              <a:spcBef>
                <a:spcPts val="600"/>
              </a:spcBef>
              <a:buFont typeface="Arial" panose="020B0604020202020204" pitchFamily="34" charset="0"/>
              <a:buChar char="•"/>
            </a:pPr>
            <a:r>
              <a:rPr lang="en-US" sz="1400" dirty="0">
                <a:solidFill>
                  <a:schemeClr val="tx1"/>
                </a:solidFill>
              </a:rPr>
              <a:t>Profile Container redirects everything from the user profile.</a:t>
            </a:r>
          </a:p>
          <a:p>
            <a:pPr marL="292100" indent="-292100">
              <a:lnSpc>
                <a:spcPct val="100000"/>
              </a:lnSpc>
              <a:spcBef>
                <a:spcPts val="600"/>
              </a:spcBef>
              <a:buFont typeface="Arial" panose="020B0604020202020204" pitchFamily="34" charset="0"/>
              <a:buChar char="•"/>
            </a:pPr>
            <a:r>
              <a:rPr lang="en-US" sz="1400" dirty="0">
                <a:solidFill>
                  <a:schemeClr val="tx1"/>
                </a:solidFill>
              </a:rPr>
              <a:t>Filter driver causes profile to appear local – broader application support</a:t>
            </a:r>
          </a:p>
          <a:p>
            <a:pPr marL="758444" lvl="1" indent="-292100">
              <a:lnSpc>
                <a:spcPct val="100000"/>
              </a:lnSpc>
              <a:spcBef>
                <a:spcPts val="600"/>
              </a:spcBef>
              <a:buFont typeface="Arial" panose="020B0604020202020204" pitchFamily="34" charset="0"/>
              <a:buChar char="•"/>
            </a:pPr>
            <a:r>
              <a:rPr lang="en-US" sz="1400" dirty="0">
                <a:solidFill>
                  <a:schemeClr val="tx1"/>
                </a:solidFill>
              </a:rPr>
              <a:t>System thinks internal, key for apps that want system/local drives to do work </a:t>
            </a:r>
          </a:p>
          <a:p>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20</a:t>
            </a:fld>
            <a:endParaRPr lang="en-US" dirty="0"/>
          </a:p>
        </p:txBody>
      </p:sp>
    </p:spTree>
    <p:extLst>
      <p:ext uri="{BB962C8B-B14F-4D97-AF65-F5344CB8AC3E}">
        <p14:creationId xmlns:p14="http://schemas.microsoft.com/office/powerpoint/2010/main" val="210665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2</a:t>
            </a:fld>
            <a:endParaRPr lang="en-US" dirty="0"/>
          </a:p>
        </p:txBody>
      </p:sp>
    </p:spTree>
    <p:extLst>
      <p:ext uri="{BB962C8B-B14F-4D97-AF65-F5344CB8AC3E}">
        <p14:creationId xmlns:p14="http://schemas.microsoft.com/office/powerpoint/2010/main" val="2524659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prem storage vs. the cloud. </a:t>
            </a:r>
          </a:p>
          <a:p>
            <a:endParaRPr lang="en-US" dirty="0"/>
          </a:p>
          <a:p>
            <a:r>
              <a:rPr lang="en-US" dirty="0"/>
              <a:t>Classic VDI VM</a:t>
            </a:r>
          </a:p>
          <a:p>
            <a:pPr marL="285750" indent="-285750">
              <a:buFont typeface="Arial" panose="020B0604020202020204" pitchFamily="34" charset="0"/>
              <a:buChar char="•"/>
            </a:pPr>
            <a:r>
              <a:rPr lang="en-US" dirty="0"/>
              <a:t>Typical file share. VM / Data disk (this is where you have storage) </a:t>
            </a:r>
          </a:p>
          <a:p>
            <a:pPr marL="285750" indent="-285750">
              <a:buFont typeface="Arial" panose="020B0604020202020204" pitchFamily="34" charset="0"/>
              <a:buChar char="•"/>
            </a:pPr>
            <a:r>
              <a:rPr lang="en-US" dirty="0"/>
              <a:t>When move into the cloud, want to ensure you have same resiliency and redundancy that you would with a standard file share.</a:t>
            </a:r>
          </a:p>
          <a:p>
            <a:endParaRPr lang="en-US" dirty="0"/>
          </a:p>
          <a:p>
            <a:r>
              <a:rPr lang="en-US" dirty="0"/>
              <a:t>VM with FSLogix profile</a:t>
            </a:r>
          </a:p>
          <a:p>
            <a:pPr marL="285750" indent="-285750">
              <a:buFont typeface="Arial" panose="020B0604020202020204" pitchFamily="34" charset="0"/>
              <a:buChar char="•"/>
            </a:pPr>
            <a:r>
              <a:rPr lang="en-US" dirty="0"/>
              <a:t>FSLogix acts as file share</a:t>
            </a:r>
          </a:p>
          <a:p>
            <a:pPr marL="285750" indent="-285750">
              <a:buFont typeface="Arial" panose="020B0604020202020204" pitchFamily="34" charset="0"/>
              <a:buChar char="•"/>
            </a:pPr>
            <a:r>
              <a:rPr lang="en-US" dirty="0"/>
              <a:t>Can use data disks. With Azure these disks are resilient and will have same SLA’s that Azure provides for other resources </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VM with FSLogix profile and Azure Files (How to leverage FSLogix to make the solution even easier and integrate into all the services Azure has to offer)</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files – no longer need VM’s with disks in order to have file share. Instead, connect to Azure files (managed service by Azure) and have all profile data contained here. </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21</a:t>
            </a:fld>
            <a:endParaRPr lang="en-US" dirty="0"/>
          </a:p>
        </p:txBody>
      </p:sp>
    </p:spTree>
    <p:extLst>
      <p:ext uri="{BB962C8B-B14F-4D97-AF65-F5344CB8AC3E}">
        <p14:creationId xmlns:p14="http://schemas.microsoft.com/office/powerpoint/2010/main" val="2076101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228600">
              <a:spcAft>
                <a:spcPts val="1300"/>
              </a:spcAft>
              <a:buClr>
                <a:srgbClr val="000000"/>
              </a:buClr>
              <a:buSzPct val="77000"/>
              <a:buFont typeface="Arial" panose="020B0604020202020204" pitchFamily="34" charset="0"/>
              <a:buChar char="•"/>
            </a:pPr>
            <a:r>
              <a:rPr lang="en-US" sz="2000" dirty="0"/>
              <a:t>Prerequisites</a:t>
            </a:r>
          </a:p>
          <a:p>
            <a:pPr marL="580390" marR="0" lvl="1" indent="-228600" algn="l" defTabSz="932688" rtl="0" eaLnBrk="1" fontAlgn="auto" latinLnBrk="0" hangingPunct="1">
              <a:lnSpc>
                <a:spcPct val="100000"/>
              </a:lnSpc>
              <a:spcBef>
                <a:spcPts val="0"/>
              </a:spcBef>
              <a:spcAft>
                <a:spcPts val="1300"/>
              </a:spcAft>
              <a:buClr>
                <a:srgbClr val="000000"/>
              </a:buClr>
              <a:buSzPct val="77000"/>
              <a:buFont typeface="Arial" panose="020B0604020202020204" pitchFamily="34" charset="0"/>
              <a:buChar char="•"/>
              <a:tabLst/>
              <a:defRPr/>
            </a:pPr>
            <a:r>
              <a:rPr lang="en-US" sz="2000" dirty="0"/>
              <a:t>Windows Virtual Desktop environment</a:t>
            </a:r>
            <a:endParaRPr lang="en-US" sz="2000" dirty="0">
              <a:cs typeface="Segoe UI"/>
            </a:endParaRPr>
          </a:p>
          <a:p>
            <a:pPr marL="580390" lvl="1" indent="-228600">
              <a:spcAft>
                <a:spcPts val="1300"/>
              </a:spcAft>
              <a:buClr>
                <a:srgbClr val="000000"/>
              </a:buClr>
              <a:buSzPct val="77000"/>
              <a:buFont typeface="Arial" panose="020B0604020202020204" pitchFamily="34" charset="0"/>
              <a:buChar char="•"/>
            </a:pPr>
            <a:r>
              <a:rPr lang="en-US" sz="2000" b="1" dirty="0"/>
              <a:t>Azure AD Domain Services – go into azure portal and turn on Azure AD domain services</a:t>
            </a:r>
            <a:endParaRPr lang="en-US" sz="2000" b="1" dirty="0">
              <a:cs typeface="Segoe UI"/>
            </a:endParaRPr>
          </a:p>
          <a:p>
            <a:pPr marL="114300" indent="-228600">
              <a:spcAft>
                <a:spcPts val="1300"/>
              </a:spcAft>
              <a:buClr>
                <a:srgbClr val="000000"/>
              </a:buClr>
              <a:buSzPct val="77000"/>
              <a:buFont typeface="Arial" panose="020B0604020202020204" pitchFamily="34" charset="0"/>
              <a:buChar char="•"/>
            </a:pPr>
            <a:r>
              <a:rPr lang="en-US" sz="2000" dirty="0"/>
              <a:t>Create storage account in Azure Portal</a:t>
            </a:r>
          </a:p>
          <a:p>
            <a:pPr marL="114300" indent="-228600">
              <a:spcAft>
                <a:spcPts val="1300"/>
              </a:spcAft>
              <a:buClr>
                <a:srgbClr val="000000"/>
              </a:buClr>
              <a:buSzPct val="77000"/>
              <a:buFont typeface="Arial" panose="020B0604020202020204" pitchFamily="34" charset="0"/>
              <a:buChar char="•"/>
            </a:pPr>
            <a:r>
              <a:rPr lang="en-US" sz="2000" dirty="0"/>
              <a:t>Create custom Azure role</a:t>
            </a:r>
          </a:p>
          <a:p>
            <a:pPr marL="114300" indent="-228600">
              <a:spcAft>
                <a:spcPts val="1300"/>
              </a:spcAft>
              <a:buClr>
                <a:srgbClr val="000000"/>
              </a:buClr>
              <a:buSzPct val="77000"/>
              <a:buFont typeface="Arial" panose="020B0604020202020204" pitchFamily="34" charset="0"/>
              <a:buChar char="•"/>
            </a:pPr>
            <a:r>
              <a:rPr lang="en-US" sz="2000" dirty="0"/>
              <a:t>Grant permissions to storage account </a:t>
            </a:r>
          </a:p>
          <a:p>
            <a:pPr marL="580390" lvl="1" indent="-228600">
              <a:spcAft>
                <a:spcPts val="1300"/>
              </a:spcAft>
              <a:buClr>
                <a:srgbClr val="000000"/>
              </a:buClr>
              <a:buSzPct val="77000"/>
              <a:buFont typeface="Arial" panose="020B0604020202020204" pitchFamily="34" charset="0"/>
              <a:buChar char="•"/>
            </a:pPr>
            <a:r>
              <a:rPr lang="en-US" dirty="0"/>
              <a:t>net use g: </a:t>
            </a:r>
            <a:r>
              <a:rPr lang="en-US" dirty="0">
                <a:hlinkClick r:id="rId3"/>
              </a:rPr>
              <a:t>\\mswithafsa.file.core.windows.net\profiles</a:t>
            </a:r>
            <a:r>
              <a:rPr lang="en-US" dirty="0"/>
              <a:t> &lt;storage account&gt;/user:Azure\mswithafsa</a:t>
            </a:r>
            <a:endParaRPr lang="en-US" dirty="0">
              <a:cs typeface="Segoe UI"/>
            </a:endParaRPr>
          </a:p>
          <a:p>
            <a:pPr marL="580390" lvl="1" indent="-228600">
              <a:spcAft>
                <a:spcPts val="1300"/>
              </a:spcAft>
              <a:buClr>
                <a:srgbClr val="000000"/>
              </a:buClr>
              <a:buSzPct val="77000"/>
              <a:buFont typeface="Arial" panose="020B0604020202020204" pitchFamily="34" charset="0"/>
              <a:buChar char="•"/>
            </a:pPr>
            <a:r>
              <a:rPr lang="en-US" dirty="0"/>
              <a:t>icacls g: /grant stefan@wvdcontoso.com:(f)</a:t>
            </a:r>
            <a:endParaRPr lang="en-US" sz="2000" dirty="0">
              <a:cs typeface="Segoe UI"/>
            </a:endParaRPr>
          </a:p>
          <a:p>
            <a:pPr marL="114300" indent="-228600">
              <a:spcAft>
                <a:spcPts val="1300"/>
              </a:spcAft>
              <a:buClr>
                <a:srgbClr val="000000"/>
              </a:buClr>
              <a:buSzPct val="77000"/>
              <a:buFont typeface="Arial" panose="020B0604020202020204" pitchFamily="34" charset="0"/>
              <a:buChar char="•"/>
            </a:pPr>
            <a:r>
              <a:rPr lang="en-US" sz="2000" dirty="0"/>
              <a:t>Configure FSLogix </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15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228600">
              <a:spcAft>
                <a:spcPts val="1300"/>
              </a:spcAft>
              <a:buClr>
                <a:srgbClr val="000000"/>
              </a:buClr>
              <a:buSzPct val="77000"/>
              <a:buFont typeface="Arial" panose="020B0604020202020204" pitchFamily="34" charset="0"/>
              <a:buChar char="•"/>
            </a:pPr>
            <a:r>
              <a:rPr lang="en-US" sz="2000" dirty="0"/>
              <a:t>Prerequisites</a:t>
            </a:r>
          </a:p>
          <a:p>
            <a:pPr marL="580390" marR="0" lvl="1" indent="-228600" algn="l" defTabSz="932688" rtl="0" eaLnBrk="1" fontAlgn="auto" latinLnBrk="0" hangingPunct="1">
              <a:lnSpc>
                <a:spcPct val="100000"/>
              </a:lnSpc>
              <a:spcBef>
                <a:spcPts val="0"/>
              </a:spcBef>
              <a:spcAft>
                <a:spcPts val="1300"/>
              </a:spcAft>
              <a:buClr>
                <a:srgbClr val="000000"/>
              </a:buClr>
              <a:buSzPct val="77000"/>
              <a:buFont typeface="Arial" panose="020B0604020202020204" pitchFamily="34" charset="0"/>
              <a:buChar char="•"/>
              <a:tabLst/>
              <a:defRPr/>
            </a:pPr>
            <a:r>
              <a:rPr lang="en-US" sz="2000" dirty="0"/>
              <a:t>Windows Virtual Desktop environment</a:t>
            </a:r>
            <a:endParaRPr lang="en-US" sz="2000" dirty="0">
              <a:cs typeface="Segoe UI"/>
            </a:endParaRPr>
          </a:p>
          <a:p>
            <a:pPr marL="580390" lvl="1" indent="-228600">
              <a:spcAft>
                <a:spcPts val="1300"/>
              </a:spcAft>
              <a:buClr>
                <a:srgbClr val="000000"/>
              </a:buClr>
              <a:buSzPct val="77000"/>
              <a:buFont typeface="Arial" panose="020B0604020202020204" pitchFamily="34" charset="0"/>
              <a:buChar char="•"/>
            </a:pPr>
            <a:r>
              <a:rPr lang="en-US" sz="2000" b="0" dirty="0"/>
              <a:t>Azure AD Domain Services</a:t>
            </a:r>
            <a:endParaRPr lang="en-US" sz="2000" b="0" dirty="0">
              <a:cs typeface="Segoe UI"/>
            </a:endParaRPr>
          </a:p>
          <a:p>
            <a:pPr marL="114300" indent="-228600">
              <a:spcAft>
                <a:spcPts val="1300"/>
              </a:spcAft>
              <a:buClr>
                <a:srgbClr val="000000"/>
              </a:buClr>
              <a:buSzPct val="77000"/>
              <a:buFont typeface="Arial" panose="020B0604020202020204" pitchFamily="34" charset="0"/>
              <a:buChar char="•"/>
            </a:pPr>
            <a:r>
              <a:rPr lang="en-US" sz="2000" b="1" dirty="0"/>
              <a:t>Create storage account in Azure Portal (has access to Azure files) </a:t>
            </a:r>
          </a:p>
          <a:p>
            <a:pPr marL="580644" lvl="1" indent="-228600">
              <a:spcAft>
                <a:spcPts val="1300"/>
              </a:spcAft>
              <a:buClr>
                <a:srgbClr val="000000"/>
              </a:buClr>
              <a:buSzPct val="77000"/>
              <a:buFont typeface="Arial" panose="020B0604020202020204" pitchFamily="34" charset="0"/>
              <a:buChar char="•"/>
            </a:pPr>
            <a:r>
              <a:rPr lang="en-US" sz="2000" b="1" dirty="0"/>
              <a:t>Once this is complete, you’ll have an account with this container named “profiles” </a:t>
            </a:r>
          </a:p>
          <a:p>
            <a:pPr marL="114300" indent="-228600">
              <a:spcAft>
                <a:spcPts val="1300"/>
              </a:spcAft>
              <a:buClr>
                <a:srgbClr val="000000"/>
              </a:buClr>
              <a:buSzPct val="77000"/>
              <a:buFont typeface="Arial" panose="020B0604020202020204" pitchFamily="34" charset="0"/>
              <a:buChar char="•"/>
            </a:pPr>
            <a:r>
              <a:rPr lang="en-US" sz="2000" dirty="0"/>
              <a:t>Create custom Azure role</a:t>
            </a:r>
          </a:p>
          <a:p>
            <a:pPr marL="114300" indent="-228600">
              <a:spcAft>
                <a:spcPts val="1300"/>
              </a:spcAft>
              <a:buClr>
                <a:srgbClr val="000000"/>
              </a:buClr>
              <a:buSzPct val="77000"/>
              <a:buFont typeface="Arial" panose="020B0604020202020204" pitchFamily="34" charset="0"/>
              <a:buChar char="•"/>
            </a:pPr>
            <a:r>
              <a:rPr lang="en-US" sz="2000" dirty="0"/>
              <a:t>Grant permissions to storage account </a:t>
            </a:r>
          </a:p>
          <a:p>
            <a:pPr marL="580390" lvl="1" indent="-228600">
              <a:spcAft>
                <a:spcPts val="1300"/>
              </a:spcAft>
              <a:buClr>
                <a:srgbClr val="000000"/>
              </a:buClr>
              <a:buSzPct val="77000"/>
              <a:buFont typeface="Arial" panose="020B0604020202020204" pitchFamily="34" charset="0"/>
              <a:buChar char="•"/>
            </a:pPr>
            <a:r>
              <a:rPr lang="en-US" dirty="0"/>
              <a:t>net use g: </a:t>
            </a:r>
            <a:r>
              <a:rPr lang="en-US" dirty="0">
                <a:hlinkClick r:id="rId3"/>
              </a:rPr>
              <a:t>\\mswithafsa.file.core.windows.net\profiles</a:t>
            </a:r>
            <a:r>
              <a:rPr lang="en-US" dirty="0"/>
              <a:t> &lt;storage account&gt;/user:Azure\mswithafsa</a:t>
            </a:r>
            <a:endParaRPr lang="en-US" dirty="0">
              <a:cs typeface="Segoe UI"/>
            </a:endParaRPr>
          </a:p>
          <a:p>
            <a:pPr marL="580390" lvl="1" indent="-228600">
              <a:spcAft>
                <a:spcPts val="1300"/>
              </a:spcAft>
              <a:buClr>
                <a:srgbClr val="000000"/>
              </a:buClr>
              <a:buSzPct val="77000"/>
              <a:buFont typeface="Arial" panose="020B0604020202020204" pitchFamily="34" charset="0"/>
              <a:buChar char="•"/>
            </a:pPr>
            <a:r>
              <a:rPr lang="en-US" dirty="0"/>
              <a:t>icacls g: /grant stefan@wvdcontoso.com:(f)</a:t>
            </a:r>
            <a:endParaRPr lang="en-US" sz="2000" dirty="0">
              <a:cs typeface="Segoe UI"/>
            </a:endParaRPr>
          </a:p>
          <a:p>
            <a:pPr marL="114300" indent="-228600">
              <a:spcAft>
                <a:spcPts val="1300"/>
              </a:spcAft>
              <a:buClr>
                <a:srgbClr val="000000"/>
              </a:buClr>
              <a:buSzPct val="77000"/>
              <a:buFont typeface="Arial" panose="020B0604020202020204" pitchFamily="34" charset="0"/>
              <a:buChar char="•"/>
            </a:pPr>
            <a:r>
              <a:rPr lang="en-US" sz="2000" dirty="0"/>
              <a:t>Configure FSLogix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738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228600">
              <a:spcAft>
                <a:spcPts val="1300"/>
              </a:spcAft>
              <a:buClr>
                <a:srgbClr val="000000"/>
              </a:buClr>
              <a:buSzPct val="77000"/>
              <a:buFont typeface="Arial" panose="020B0604020202020204" pitchFamily="34" charset="0"/>
              <a:buChar char="•"/>
            </a:pPr>
            <a:r>
              <a:rPr lang="en-US" sz="2000" dirty="0"/>
              <a:t>Prerequisites</a:t>
            </a:r>
          </a:p>
          <a:p>
            <a:pPr marL="580390" marR="0" lvl="1" indent="-228600" algn="l" defTabSz="932688" rtl="0" eaLnBrk="1" fontAlgn="auto" latinLnBrk="0" hangingPunct="1">
              <a:lnSpc>
                <a:spcPct val="100000"/>
              </a:lnSpc>
              <a:spcBef>
                <a:spcPts val="0"/>
              </a:spcBef>
              <a:spcAft>
                <a:spcPts val="1300"/>
              </a:spcAft>
              <a:buClr>
                <a:srgbClr val="000000"/>
              </a:buClr>
              <a:buSzPct val="77000"/>
              <a:buFont typeface="Arial" panose="020B0604020202020204" pitchFamily="34" charset="0"/>
              <a:buChar char="•"/>
              <a:tabLst/>
              <a:defRPr/>
            </a:pPr>
            <a:r>
              <a:rPr lang="en-US" sz="2000" dirty="0"/>
              <a:t>Windows Virtual Desktop environment</a:t>
            </a:r>
            <a:endParaRPr lang="en-US" sz="2000" dirty="0">
              <a:cs typeface="Segoe UI"/>
            </a:endParaRPr>
          </a:p>
          <a:p>
            <a:pPr marL="580390" lvl="1" indent="-228600">
              <a:spcAft>
                <a:spcPts val="1300"/>
              </a:spcAft>
              <a:buClr>
                <a:srgbClr val="000000"/>
              </a:buClr>
              <a:buSzPct val="77000"/>
              <a:buFont typeface="Arial" panose="020B0604020202020204" pitchFamily="34" charset="0"/>
              <a:buChar char="•"/>
            </a:pPr>
            <a:r>
              <a:rPr lang="en-US" sz="2000" b="0" dirty="0"/>
              <a:t>Azure AD Domain Services</a:t>
            </a:r>
            <a:endParaRPr lang="en-US" sz="2000" b="0" dirty="0">
              <a:cs typeface="Segoe UI"/>
            </a:endParaRPr>
          </a:p>
          <a:p>
            <a:pPr marL="114300" indent="-228600">
              <a:spcAft>
                <a:spcPts val="1300"/>
              </a:spcAft>
              <a:buClr>
                <a:srgbClr val="000000"/>
              </a:buClr>
              <a:buSzPct val="77000"/>
              <a:buFont typeface="Arial" panose="020B0604020202020204" pitchFamily="34" charset="0"/>
              <a:buChar char="•"/>
            </a:pPr>
            <a:r>
              <a:rPr lang="en-US" sz="2000" dirty="0"/>
              <a:t>Create storage account in Azure Portal</a:t>
            </a:r>
          </a:p>
          <a:p>
            <a:pPr marL="114300" indent="-228600">
              <a:spcAft>
                <a:spcPts val="1300"/>
              </a:spcAft>
              <a:buClr>
                <a:srgbClr val="000000"/>
              </a:buClr>
              <a:buSzPct val="77000"/>
              <a:buFont typeface="Arial" panose="020B0604020202020204" pitchFamily="34" charset="0"/>
              <a:buChar char="•"/>
            </a:pPr>
            <a:r>
              <a:rPr lang="en-US" sz="2000" b="1" dirty="0"/>
              <a:t>Create custom Azure role</a:t>
            </a:r>
          </a:p>
          <a:p>
            <a:pPr marL="114300" indent="-228600">
              <a:spcAft>
                <a:spcPts val="1300"/>
              </a:spcAft>
              <a:buClr>
                <a:srgbClr val="000000"/>
              </a:buClr>
              <a:buSzPct val="77000"/>
              <a:buFont typeface="Arial" panose="020B0604020202020204" pitchFamily="34" charset="0"/>
              <a:buChar char="•"/>
            </a:pPr>
            <a:r>
              <a:rPr lang="en-US" sz="2000" dirty="0"/>
              <a:t>Grant permissions to storage account </a:t>
            </a:r>
          </a:p>
          <a:p>
            <a:pPr marL="580390" lvl="1" indent="-228600">
              <a:spcAft>
                <a:spcPts val="1300"/>
              </a:spcAft>
              <a:buClr>
                <a:srgbClr val="000000"/>
              </a:buClr>
              <a:buSzPct val="77000"/>
              <a:buFont typeface="Arial" panose="020B0604020202020204" pitchFamily="34" charset="0"/>
              <a:buChar char="•"/>
            </a:pPr>
            <a:r>
              <a:rPr lang="en-US" dirty="0"/>
              <a:t>net use g: </a:t>
            </a:r>
            <a:r>
              <a:rPr lang="en-US" dirty="0">
                <a:hlinkClick r:id="rId3"/>
              </a:rPr>
              <a:t>\\mswithafsa.file.core.windows.net\profiles</a:t>
            </a:r>
            <a:r>
              <a:rPr lang="en-US" dirty="0"/>
              <a:t> &lt;storage account&gt;/user:Azure\mswithafsa</a:t>
            </a:r>
            <a:endParaRPr lang="en-US" dirty="0">
              <a:cs typeface="Segoe UI"/>
            </a:endParaRPr>
          </a:p>
          <a:p>
            <a:pPr marL="580390" lvl="1" indent="-228600">
              <a:spcAft>
                <a:spcPts val="1300"/>
              </a:spcAft>
              <a:buClr>
                <a:srgbClr val="000000"/>
              </a:buClr>
              <a:buSzPct val="77000"/>
              <a:buFont typeface="Arial" panose="020B0604020202020204" pitchFamily="34" charset="0"/>
              <a:buChar char="•"/>
            </a:pPr>
            <a:r>
              <a:rPr lang="en-US" dirty="0"/>
              <a:t>icacls g: /grant stefan@wvdcontoso.com:(f)</a:t>
            </a:r>
            <a:endParaRPr lang="en-US" sz="2000" dirty="0">
              <a:cs typeface="Segoe UI"/>
            </a:endParaRPr>
          </a:p>
          <a:p>
            <a:pPr marL="114300" indent="-228600">
              <a:spcAft>
                <a:spcPts val="1300"/>
              </a:spcAft>
              <a:buClr>
                <a:srgbClr val="000000"/>
              </a:buClr>
              <a:buSzPct val="77000"/>
              <a:buFont typeface="Arial" panose="020B0604020202020204" pitchFamily="34" charset="0"/>
              <a:buChar char="•"/>
            </a:pPr>
            <a:r>
              <a:rPr lang="en-US" sz="2000" dirty="0"/>
              <a:t>Configure FSLogix </a:t>
            </a:r>
          </a:p>
          <a:p>
            <a:endParaRPr lang="en-US" dirty="0"/>
          </a:p>
          <a:p>
            <a:endParaRPr lang="en-US" dirty="0"/>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97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very first time we authenticate to Azure Files storage we need a storage key after that / for going forward assignments it is done with users.</a:t>
            </a:r>
          </a:p>
          <a:p>
            <a:endParaRPr lang="en-US" dirty="0"/>
          </a:p>
          <a:p>
            <a:pPr marL="114300" indent="-228600">
              <a:spcAft>
                <a:spcPts val="1300"/>
              </a:spcAft>
              <a:buClr>
                <a:srgbClr val="000000"/>
              </a:buClr>
              <a:buSzPct val="77000"/>
              <a:buFont typeface="Arial" panose="020B0604020202020204" pitchFamily="34" charset="0"/>
              <a:buChar char="•"/>
            </a:pPr>
            <a:r>
              <a:rPr lang="en-US" sz="2000" dirty="0"/>
              <a:t>Prerequisites</a:t>
            </a:r>
          </a:p>
          <a:p>
            <a:pPr marL="580390" marR="0" lvl="1" indent="-228600" algn="l" defTabSz="932688" rtl="0" eaLnBrk="1" fontAlgn="auto" latinLnBrk="0" hangingPunct="1">
              <a:lnSpc>
                <a:spcPct val="100000"/>
              </a:lnSpc>
              <a:spcBef>
                <a:spcPts val="0"/>
              </a:spcBef>
              <a:spcAft>
                <a:spcPts val="1300"/>
              </a:spcAft>
              <a:buClr>
                <a:srgbClr val="000000"/>
              </a:buClr>
              <a:buSzPct val="77000"/>
              <a:buFont typeface="Arial" panose="020B0604020202020204" pitchFamily="34" charset="0"/>
              <a:buChar char="•"/>
              <a:tabLst/>
              <a:defRPr/>
            </a:pPr>
            <a:r>
              <a:rPr lang="en-US" sz="2000" dirty="0"/>
              <a:t>Windows Virtual Desktop environment</a:t>
            </a:r>
            <a:endParaRPr lang="en-US" sz="2000" dirty="0">
              <a:cs typeface="Segoe UI"/>
            </a:endParaRPr>
          </a:p>
          <a:p>
            <a:pPr marL="580390" lvl="1" indent="-228600">
              <a:spcAft>
                <a:spcPts val="1300"/>
              </a:spcAft>
              <a:buClr>
                <a:srgbClr val="000000"/>
              </a:buClr>
              <a:buSzPct val="77000"/>
              <a:buFont typeface="Arial" panose="020B0604020202020204" pitchFamily="34" charset="0"/>
              <a:buChar char="•"/>
            </a:pPr>
            <a:r>
              <a:rPr lang="en-US" sz="2000" b="0" dirty="0"/>
              <a:t>Azure AD Domain Services</a:t>
            </a:r>
            <a:endParaRPr lang="en-US" sz="2000" b="0" dirty="0">
              <a:cs typeface="Segoe UI"/>
            </a:endParaRPr>
          </a:p>
          <a:p>
            <a:pPr marL="114300" indent="-228600">
              <a:spcAft>
                <a:spcPts val="1300"/>
              </a:spcAft>
              <a:buClr>
                <a:srgbClr val="000000"/>
              </a:buClr>
              <a:buSzPct val="77000"/>
              <a:buFont typeface="Arial" panose="020B0604020202020204" pitchFamily="34" charset="0"/>
              <a:buChar char="•"/>
            </a:pPr>
            <a:r>
              <a:rPr lang="en-US" sz="2000" dirty="0"/>
              <a:t>Create storage account in Azure Portal</a:t>
            </a:r>
          </a:p>
          <a:p>
            <a:pPr marL="114300" indent="-228600">
              <a:spcAft>
                <a:spcPts val="1300"/>
              </a:spcAft>
              <a:buClr>
                <a:srgbClr val="000000"/>
              </a:buClr>
              <a:buSzPct val="77000"/>
              <a:buFont typeface="Arial" panose="020B0604020202020204" pitchFamily="34" charset="0"/>
              <a:buChar char="•"/>
            </a:pPr>
            <a:r>
              <a:rPr lang="en-US" sz="2000" dirty="0"/>
              <a:t>Create custom Azure role</a:t>
            </a:r>
          </a:p>
          <a:p>
            <a:pPr marL="114300" indent="-228600">
              <a:spcAft>
                <a:spcPts val="1300"/>
              </a:spcAft>
              <a:buClr>
                <a:srgbClr val="000000"/>
              </a:buClr>
              <a:buSzPct val="77000"/>
              <a:buFont typeface="Arial" panose="020B0604020202020204" pitchFamily="34" charset="0"/>
              <a:buChar char="•"/>
            </a:pPr>
            <a:r>
              <a:rPr lang="en-US" sz="2000" b="1" dirty="0"/>
              <a:t>Grant permissions to storage account </a:t>
            </a:r>
          </a:p>
          <a:p>
            <a:pPr marL="580390" lvl="1" indent="-228600">
              <a:spcAft>
                <a:spcPts val="1300"/>
              </a:spcAft>
              <a:buClr>
                <a:srgbClr val="000000"/>
              </a:buClr>
              <a:buSzPct val="77000"/>
              <a:buFont typeface="Arial" panose="020B0604020202020204" pitchFamily="34" charset="0"/>
              <a:buChar char="•"/>
            </a:pPr>
            <a:r>
              <a:rPr lang="en-US" b="1" dirty="0"/>
              <a:t>net use g: </a:t>
            </a:r>
            <a:r>
              <a:rPr lang="en-US" b="1" dirty="0">
                <a:hlinkClick r:id="rId3"/>
              </a:rPr>
              <a:t>\\mswithafsa.file.core.windows.net\profiles</a:t>
            </a:r>
            <a:r>
              <a:rPr lang="en-US" b="1" dirty="0"/>
              <a:t> &lt;storage account&gt;/user:Azure\mswithafsa</a:t>
            </a:r>
            <a:endParaRPr lang="en-US" b="1" dirty="0">
              <a:cs typeface="Segoe UI"/>
            </a:endParaRPr>
          </a:p>
          <a:p>
            <a:pPr marL="580390" lvl="1" indent="-228600">
              <a:spcAft>
                <a:spcPts val="1300"/>
              </a:spcAft>
              <a:buClr>
                <a:srgbClr val="000000"/>
              </a:buClr>
              <a:buSzPct val="77000"/>
              <a:buFont typeface="Arial" panose="020B0604020202020204" pitchFamily="34" charset="0"/>
              <a:buChar char="•"/>
            </a:pPr>
            <a:r>
              <a:rPr lang="en-US" b="1" dirty="0"/>
              <a:t>icacls g: /grant stefan@wvdcontoso.com:(f)</a:t>
            </a:r>
            <a:endParaRPr lang="en-US" sz="2000" b="1" dirty="0">
              <a:cs typeface="Segoe UI"/>
            </a:endParaRPr>
          </a:p>
          <a:p>
            <a:pPr marL="114300" indent="-228600">
              <a:spcAft>
                <a:spcPts val="1300"/>
              </a:spcAft>
              <a:buClr>
                <a:srgbClr val="000000"/>
              </a:buClr>
              <a:buSzPct val="77000"/>
              <a:buFont typeface="Arial" panose="020B0604020202020204" pitchFamily="34" charset="0"/>
              <a:buChar char="•"/>
            </a:pPr>
            <a:r>
              <a:rPr lang="en-US" sz="2000" dirty="0"/>
              <a:t>Configure FSLogix </a:t>
            </a:r>
          </a:p>
          <a:p>
            <a:endParaRPr lang="en-US" dirty="0"/>
          </a:p>
          <a:p>
            <a:endParaRPr lang="en-US" b="1" dirty="0"/>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443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228600">
              <a:spcAft>
                <a:spcPts val="1300"/>
              </a:spcAft>
              <a:buClr>
                <a:srgbClr val="000000"/>
              </a:buClr>
              <a:buSzPct val="77000"/>
              <a:buFont typeface="Arial" panose="020B0604020202020204" pitchFamily="34" charset="0"/>
              <a:buChar char="•"/>
            </a:pPr>
            <a:r>
              <a:rPr lang="en-US" sz="2000" dirty="0"/>
              <a:t>Prerequisites</a:t>
            </a:r>
          </a:p>
          <a:p>
            <a:pPr marL="580390" marR="0" lvl="1" indent="-228600" algn="l" defTabSz="932688" rtl="0" eaLnBrk="1" fontAlgn="auto" latinLnBrk="0" hangingPunct="1">
              <a:lnSpc>
                <a:spcPct val="100000"/>
              </a:lnSpc>
              <a:spcBef>
                <a:spcPts val="0"/>
              </a:spcBef>
              <a:spcAft>
                <a:spcPts val="1300"/>
              </a:spcAft>
              <a:buClr>
                <a:srgbClr val="000000"/>
              </a:buClr>
              <a:buSzPct val="77000"/>
              <a:buFont typeface="Arial" panose="020B0604020202020204" pitchFamily="34" charset="0"/>
              <a:buChar char="•"/>
              <a:tabLst/>
              <a:defRPr/>
            </a:pPr>
            <a:r>
              <a:rPr lang="en-US" sz="2000" dirty="0"/>
              <a:t>Windows Virtual Desktop environment</a:t>
            </a:r>
            <a:endParaRPr lang="en-US" sz="2000" dirty="0">
              <a:cs typeface="Segoe UI"/>
            </a:endParaRPr>
          </a:p>
          <a:p>
            <a:pPr marL="580390" lvl="1" indent="-228600">
              <a:spcAft>
                <a:spcPts val="1300"/>
              </a:spcAft>
              <a:buClr>
                <a:srgbClr val="000000"/>
              </a:buClr>
              <a:buSzPct val="77000"/>
              <a:buFont typeface="Arial" panose="020B0604020202020204" pitchFamily="34" charset="0"/>
              <a:buChar char="•"/>
            </a:pPr>
            <a:r>
              <a:rPr lang="en-US" sz="2000" b="0" dirty="0"/>
              <a:t>Azure AD Domain Services</a:t>
            </a:r>
            <a:endParaRPr lang="en-US" sz="2000" b="0" dirty="0">
              <a:cs typeface="Segoe UI"/>
            </a:endParaRPr>
          </a:p>
          <a:p>
            <a:pPr marL="114300" indent="-228600">
              <a:spcAft>
                <a:spcPts val="1300"/>
              </a:spcAft>
              <a:buClr>
                <a:srgbClr val="000000"/>
              </a:buClr>
              <a:buSzPct val="77000"/>
              <a:buFont typeface="Arial" panose="020B0604020202020204" pitchFamily="34" charset="0"/>
              <a:buChar char="•"/>
            </a:pPr>
            <a:r>
              <a:rPr lang="en-US" sz="2000" dirty="0"/>
              <a:t>Create storage account in Azure Portal</a:t>
            </a:r>
          </a:p>
          <a:p>
            <a:pPr marL="114300" indent="-228600">
              <a:spcAft>
                <a:spcPts val="1300"/>
              </a:spcAft>
              <a:buClr>
                <a:srgbClr val="000000"/>
              </a:buClr>
              <a:buSzPct val="77000"/>
              <a:buFont typeface="Arial" panose="020B0604020202020204" pitchFamily="34" charset="0"/>
              <a:buChar char="•"/>
            </a:pPr>
            <a:r>
              <a:rPr lang="en-US" sz="2000" dirty="0"/>
              <a:t>Create custom Azure role</a:t>
            </a:r>
          </a:p>
          <a:p>
            <a:pPr marL="114300" indent="-228600">
              <a:spcAft>
                <a:spcPts val="1300"/>
              </a:spcAft>
              <a:buClr>
                <a:srgbClr val="000000"/>
              </a:buClr>
              <a:buSzPct val="77000"/>
              <a:buFont typeface="Arial" panose="020B0604020202020204" pitchFamily="34" charset="0"/>
              <a:buChar char="•"/>
            </a:pPr>
            <a:r>
              <a:rPr lang="en-US" sz="2000" dirty="0"/>
              <a:t>Grant permissions to storage account </a:t>
            </a:r>
          </a:p>
          <a:p>
            <a:pPr marL="580390" lvl="1" indent="-228600">
              <a:spcAft>
                <a:spcPts val="1300"/>
              </a:spcAft>
              <a:buClr>
                <a:srgbClr val="000000"/>
              </a:buClr>
              <a:buSzPct val="77000"/>
              <a:buFont typeface="Arial" panose="020B0604020202020204" pitchFamily="34" charset="0"/>
              <a:buChar char="•"/>
            </a:pPr>
            <a:r>
              <a:rPr lang="en-US" dirty="0"/>
              <a:t>net use g: </a:t>
            </a:r>
            <a:r>
              <a:rPr lang="en-US" dirty="0">
                <a:hlinkClick r:id="rId3"/>
              </a:rPr>
              <a:t>\\mswithafsa.file.core.windows.net\profiles</a:t>
            </a:r>
            <a:r>
              <a:rPr lang="en-US" dirty="0"/>
              <a:t> &lt;storage account&gt;/user:Azure\mswithafsa</a:t>
            </a:r>
            <a:endParaRPr lang="en-US" dirty="0">
              <a:cs typeface="Segoe UI"/>
            </a:endParaRPr>
          </a:p>
          <a:p>
            <a:pPr marL="580390" lvl="1" indent="-228600">
              <a:spcAft>
                <a:spcPts val="1300"/>
              </a:spcAft>
              <a:buClr>
                <a:srgbClr val="000000"/>
              </a:buClr>
              <a:buSzPct val="77000"/>
              <a:buFont typeface="Arial" panose="020B0604020202020204" pitchFamily="34" charset="0"/>
              <a:buChar char="•"/>
            </a:pPr>
            <a:r>
              <a:rPr lang="en-US" dirty="0"/>
              <a:t>icacls g: /grant stefan@wvdcontoso.com:(f)</a:t>
            </a:r>
            <a:endParaRPr lang="en-US" sz="2000" dirty="0">
              <a:cs typeface="Segoe UI"/>
            </a:endParaRPr>
          </a:p>
          <a:p>
            <a:pPr marL="114300" indent="-228600">
              <a:spcAft>
                <a:spcPts val="1300"/>
              </a:spcAft>
              <a:buClr>
                <a:srgbClr val="000000"/>
              </a:buClr>
              <a:buSzPct val="77000"/>
              <a:buFont typeface="Arial" panose="020B0604020202020204" pitchFamily="34" charset="0"/>
              <a:buChar char="•"/>
            </a:pPr>
            <a:r>
              <a:rPr lang="en-US" sz="2000" b="1" dirty="0"/>
              <a:t>Configure FSLogix</a:t>
            </a:r>
          </a:p>
          <a:p>
            <a:pPr marL="580644" lvl="1" indent="-228600">
              <a:spcAft>
                <a:spcPts val="1300"/>
              </a:spcAft>
              <a:buClr>
                <a:srgbClr val="000000"/>
              </a:buClr>
              <a:buSzPct val="77000"/>
              <a:buFont typeface="Arial" panose="020B0604020202020204" pitchFamily="34" charset="0"/>
              <a:buChar char="•"/>
            </a:pPr>
            <a:r>
              <a:rPr lang="en-US" sz="2000" b="1" dirty="0"/>
              <a:t>Doc to configure this on WVD site on Azure. </a:t>
            </a:r>
          </a:p>
          <a:p>
            <a:pPr marL="580644" lvl="1" indent="-228600">
              <a:spcAft>
                <a:spcPts val="1300"/>
              </a:spcAft>
              <a:buClr>
                <a:srgbClr val="000000"/>
              </a:buClr>
              <a:buSzPct val="77000"/>
              <a:buFont typeface="Arial" panose="020B0604020202020204" pitchFamily="34" charset="0"/>
              <a:buChar char="•"/>
            </a:pPr>
            <a:r>
              <a:rPr lang="en-US" sz="2000" b="1" dirty="0"/>
              <a:t>Example of the reg keys that will be created. </a:t>
            </a:r>
          </a:p>
          <a:p>
            <a:pPr marL="580644" lvl="1" indent="-228600">
              <a:spcAft>
                <a:spcPts val="1300"/>
              </a:spcAft>
              <a:buClr>
                <a:srgbClr val="000000"/>
              </a:buClr>
              <a:buSzPct val="77000"/>
              <a:buFont typeface="Arial" panose="020B0604020202020204" pitchFamily="34" charset="0"/>
              <a:buChar char="•"/>
            </a:pPr>
            <a:endParaRPr lang="en-US" sz="2000" b="1"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34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Admin assigns user to session hosts in WVD</a:t>
            </a:r>
          </a:p>
          <a:p>
            <a:pPr marL="285750" indent="-285750">
              <a:buFont typeface="Arial" panose="020B0604020202020204" pitchFamily="34" charset="0"/>
              <a:buChar char="•"/>
            </a:pPr>
            <a:r>
              <a:rPr lang="en-US" dirty="0"/>
              <a:t>End user’s login</a:t>
            </a:r>
          </a:p>
          <a:p>
            <a:pPr marL="285750" indent="-285750">
              <a:buFont typeface="Arial" panose="020B0604020202020204" pitchFamily="34" charset="0"/>
              <a:buChar char="•"/>
            </a:pPr>
            <a:r>
              <a:rPr lang="en-US" dirty="0"/>
              <a:t>Gets profile assigned</a:t>
            </a:r>
          </a:p>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89742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Outlook and email is one of the most critical workloads, so lets start with Outlook.</a:t>
            </a:r>
          </a:p>
          <a:p>
            <a:endParaRPr lang="en-US" dirty="0"/>
          </a:p>
          <a:p>
            <a:r>
              <a:rPr lang="en-US" dirty="0"/>
              <a:t>The first thing is that there are certain settings which are required or recommended for non-persistent virtual machine deployments.  </a:t>
            </a:r>
          </a:p>
          <a:p>
            <a:endParaRPr lang="en-US" dirty="0"/>
          </a:p>
          <a:p>
            <a:r>
              <a:rPr lang="en-US" dirty="0"/>
              <a:t>We’re doing work to make sure that Office automatically detects when it is running in Shared Computing Activation mode and will automatically put Outlook in Cached Mode and synchronize the past 3 months worth of email and calendar items.  The admin will also have full control over the time window of things to synchronize along with reducing the number of folders that are synced by default.  This will make the initial login of a user into a VM faster and keep the subsequent logins speedy.  </a:t>
            </a:r>
          </a:p>
          <a:p>
            <a:endParaRPr lang="en-US" dirty="0"/>
          </a:p>
          <a:p>
            <a:r>
              <a:rPr lang="en-US" dirty="0"/>
              <a:t>We’ve also implemented improved logic that syncs the email inbox prior to Calendar items along with</a:t>
            </a:r>
          </a:p>
          <a:p>
            <a:endParaRPr lang="en-US" dirty="0"/>
          </a:p>
          <a:p>
            <a:r>
              <a:rPr lang="en-US" dirty="0"/>
              <a:t>Finding the right files and emails from people is critical and in shared-session deployments, Windows Search will now be per user, not per machine.</a:t>
            </a:r>
          </a:p>
        </p:txBody>
      </p:sp>
      <p:sp>
        <p:nvSpPr>
          <p:cNvPr id="4" name="Header Placeholder 3"/>
          <p:cNvSpPr>
            <a:spLocks noGrp="1"/>
          </p:cNvSpPr>
          <p:nvPr>
            <p:ph type="hdr" sz="quarter"/>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261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most critical workload for Office 365 ProPlus is OneDrive.</a:t>
            </a:r>
          </a:p>
          <a:p>
            <a:endParaRPr lang="en-US" dirty="0"/>
          </a:p>
          <a:p>
            <a:r>
              <a:rPr lang="en-US" dirty="0"/>
              <a:t>OneDrive is our cloud storage solution for all the files professionals use daily to get work done.  But the real magic behind OneDrive in Office 365 ProPlus is that it powers all of our co-auth and collaboration experiences in Word, Excel, PowerPoint, Outlook and even Windows itself.  </a:t>
            </a:r>
          </a:p>
          <a:p>
            <a:endParaRPr lang="en-US" dirty="0"/>
          </a:p>
          <a:p>
            <a:r>
              <a:rPr lang="en-US" dirty="0"/>
              <a:t>Easily sharing documents with others and letting them have access to the document regardless of what version of Office they have, thanks to our web applications, granting specific permissions and keeping track of who has accessed or done what, to the document – all of that will be possible for your end users because OneDrive will now work with non-persistent VDI deployments.  </a:t>
            </a:r>
          </a:p>
          <a:p>
            <a:endParaRPr lang="en-US" dirty="0"/>
          </a:p>
          <a:p>
            <a:r>
              <a:rPr lang="en-US" dirty="0"/>
              <a:t>Coupled with Windows 10 Enterprise for Virtual Desktop, OneDrive Files on Demand will be available – making initial sync on login even more performant.  </a:t>
            </a:r>
          </a:p>
          <a:p>
            <a:endParaRPr lang="en-US" dirty="0"/>
          </a:p>
          <a:p>
            <a:r>
              <a:rPr lang="en-US" dirty="0"/>
              <a:t>Lastly, there is an option within OneDrive where “local” locations such as Desktop, Pictures and Documents can be automatically synchronized with OneDrive so users who are used to simply saving things to a desktop or “My Documents” can keep doing that but its all safely and securely saved to OneDrive.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091038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dirty="0">
                <a:solidFill>
                  <a:schemeClr val="tx1"/>
                </a:solidFill>
                <a:effectLst/>
                <a:latin typeface="+mn-lt"/>
                <a:ea typeface="+mn-ea"/>
                <a:cs typeface="+mn-cs"/>
              </a:rPr>
              <a:t>Virtualization helps companies address specific business needs: </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1224" kern="1200" dirty="0">
                <a:solidFill>
                  <a:schemeClr val="tx1"/>
                </a:solidFill>
                <a:effectLst/>
                <a:latin typeface="+mn-lt"/>
                <a:ea typeface="+mn-ea"/>
                <a:cs typeface="+mn-cs"/>
              </a:rPr>
              <a:t>Specialized workloads (i.e. design/engineering, legacy apps, software dev test)</a:t>
            </a:r>
          </a:p>
          <a:p>
            <a:pPr marL="285750" indent="-285750">
              <a:lnSpc>
                <a:spcPct val="107000"/>
              </a:lnSpc>
              <a:spcAft>
                <a:spcPts val="800"/>
              </a:spcAft>
              <a:buFont typeface="Arial" panose="020B0604020202020204" pitchFamily="34" charset="0"/>
              <a:buChar char="•"/>
            </a:pPr>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Windows Virtual Desktop helps: </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Employees stay as productive with a virtualized experience on a PC, phone, tablet, or browser as they are with a physical PC sitting right in front of them</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Simplify management, provisioning, and access to corporate data and apps</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Support customers as they migrate to the cloud </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Reduce the costs and resources associated with managing on-premises infrastructure</a:t>
            </a:r>
          </a:p>
          <a:p>
            <a:pPr marL="285750" indent="-285750">
              <a:buFont typeface="Arial" panose="020B0604020202020204" pitchFamily="34" charset="0"/>
              <a:buChar char="•"/>
            </a:pPr>
            <a:r>
              <a:rPr lang="en-US" sz="1224" kern="1200" dirty="0">
                <a:solidFill>
                  <a:schemeClr val="tx1"/>
                </a:solidFill>
                <a:effectLst/>
                <a:latin typeface="+mn-lt"/>
                <a:ea typeface="+mn-ea"/>
                <a:cs typeface="+mn-cs"/>
              </a:rPr>
              <a:t>Empower IT to transform the workplace </a:t>
            </a:r>
          </a:p>
          <a:p>
            <a:pPr marL="0" indent="0">
              <a:lnSpc>
                <a:spcPct val="107000"/>
              </a:lnSpc>
              <a:spcAft>
                <a:spcPts val="800"/>
              </a:spcAft>
              <a:buFontTx/>
              <a:buNone/>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72698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49132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Playback always HW accelerated</a:t>
            </a:r>
          </a:p>
          <a:p>
            <a:pPr marL="171450" indent="-171450">
              <a:buFontTx/>
              <a:buChar char="-"/>
            </a:pPr>
            <a:r>
              <a:rPr lang="en-US" dirty="0"/>
              <a:t>No tearing when moving Windows</a:t>
            </a:r>
          </a:p>
          <a:p>
            <a:pPr marL="171450" indent="-171450">
              <a:buFontTx/>
              <a:buChar char="-"/>
            </a:pPr>
            <a:r>
              <a:rPr lang="en-US" dirty="0"/>
              <a:t>4k downsampling</a:t>
            </a:r>
          </a:p>
          <a:p>
            <a:pPr marL="171450" indent="-171450">
              <a:lnSpc>
                <a:spcPct val="107000"/>
              </a:lnSpc>
              <a:spcAft>
                <a:spcPts val="800"/>
              </a:spcAft>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2910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Printing messages:</a:t>
            </a:r>
          </a:p>
          <a:p>
            <a:pPr lvl="1"/>
            <a:r>
              <a:rPr lang="en-US" sz="1600" dirty="0">
                <a:solidFill>
                  <a:schemeClr val="dk1"/>
                </a:solidFill>
              </a:rPr>
              <a:t>Print start</a:t>
            </a:r>
          </a:p>
          <a:p>
            <a:pPr lvl="1"/>
            <a:r>
              <a:rPr lang="en-US" sz="1600" dirty="0">
                <a:solidFill>
                  <a:schemeClr val="dk1"/>
                </a:solidFill>
              </a:rPr>
              <a:t>Progress</a:t>
            </a:r>
          </a:p>
          <a:p>
            <a:pPr lvl="1"/>
            <a:r>
              <a:rPr lang="en-US" sz="1600" dirty="0">
                <a:solidFill>
                  <a:schemeClr val="dk1"/>
                </a:solidFill>
              </a:rPr>
              <a:t>Success/error user messages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Teams: </a:t>
            </a:r>
            <a:r>
              <a:rPr lang="en-US" sz="1200" b="0" i="0" u="none" strike="noStrike" kern="1200" baseline="0" dirty="0">
                <a:solidFill>
                  <a:schemeClr val="tx1"/>
                </a:solidFill>
                <a:latin typeface="+mn-lt"/>
                <a:ea typeface="+mn-ea"/>
                <a:cs typeface="+mn-cs"/>
              </a:rPr>
              <a:t>Teams will support WVD including fully optimized calling and meeting experiences, work is already underway and we will provide update in coming months</a:t>
            </a:r>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31792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WVD includes a full set of REST APIs, PowerShell CMDLETS, ARM Templates, Azure Marketplace Tools and coming soon a fully integrated Azure Portal experience for deployment and management.</a:t>
            </a:r>
          </a:p>
          <a:p>
            <a:endParaRPr lang="en-US" dirty="0"/>
          </a:p>
          <a:p>
            <a:r>
              <a:rPr lang="en-US" dirty="0"/>
              <a:t>What I will show you now is how easy it is to setup a WVD deployment using our Azure Marketplace Tool.</a:t>
            </a:r>
          </a:p>
          <a:p>
            <a:endParaRPr lang="en-US" dirty="0"/>
          </a:p>
          <a:p>
            <a:pPr marL="0" indent="0">
              <a:buFontTx/>
              <a:buNone/>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86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37</a:t>
            </a:fld>
            <a:endParaRPr lang="en-US" dirty="0"/>
          </a:p>
        </p:txBody>
      </p:sp>
    </p:spTree>
    <p:extLst>
      <p:ext uri="{BB962C8B-B14F-4D97-AF65-F5344CB8AC3E}">
        <p14:creationId xmlns:p14="http://schemas.microsoft.com/office/powerpoint/2010/main" val="3716527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424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753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multi-user edition.</a:t>
            </a: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dirty="0"/>
              <a:t>Provides a full Windows 10 Enterprise experience, including Edge, Cortana, and Store</a:t>
            </a:r>
          </a:p>
          <a:p>
            <a:pPr marL="0" indent="0">
              <a:buNone/>
            </a:pPr>
            <a:endParaRPr lang="en-US" sz="1600" dirty="0"/>
          </a:p>
          <a:p>
            <a:pPr marL="0" indent="0">
              <a:buNone/>
            </a:pPr>
            <a:r>
              <a:rPr lang="en-US" sz="1600" dirty="0"/>
              <a:t>Best Office 365 ProPlus experience in multi session</a:t>
            </a:r>
          </a:p>
          <a:p>
            <a:pPr marL="0" indent="0">
              <a:buNone/>
            </a:pPr>
            <a:endParaRPr lang="en-US" sz="1600" dirty="0"/>
          </a:p>
          <a:p>
            <a:pPr marL="0" indent="0">
              <a:buNone/>
            </a:pPr>
            <a:r>
              <a:rPr lang="en-US" sz="1600" dirty="0"/>
              <a:t>Reduces IT costs by scales 4× users compared to Windows 10 Enterprise</a:t>
            </a:r>
          </a:p>
          <a:p>
            <a:pPr marL="0" indent="0">
              <a:buNone/>
            </a:pPr>
            <a:endParaRPr lang="en-US" sz="1600" dirty="0"/>
          </a:p>
          <a:p>
            <a:pPr marL="0" indent="0">
              <a:buNone/>
            </a:pPr>
            <a:r>
              <a:rPr lang="en-US" sz="1600" dirty="0"/>
              <a:t>Simplified management on Azure with a single image </a:t>
            </a:r>
            <a:r>
              <a:rPr lang="en-US" sz="1400" dirty="0"/>
              <a:t>for</a:t>
            </a:r>
            <a:r>
              <a:rPr lang="en-US" sz="1600" dirty="0"/>
              <a:t> both single-session and multi-user</a:t>
            </a:r>
          </a:p>
          <a:p>
            <a:r>
              <a:rPr lang="en-US" sz="1600" dirty="0"/>
              <a:t>Compatible with SCCM/Intune</a:t>
            </a:r>
          </a:p>
          <a:p>
            <a:pPr marL="0" indent="0">
              <a:buNone/>
            </a:pPr>
            <a:endParaRPr lang="en-US" sz="1600" dirty="0"/>
          </a:p>
          <a:p>
            <a:pPr marL="0" indent="0">
              <a:buNone/>
            </a:pPr>
            <a:r>
              <a:rPr lang="en-US" sz="1600" dirty="0"/>
              <a:t>GPU acceleration for encoding and video provides improved responsiveness and smooth video playback</a:t>
            </a:r>
          </a:p>
          <a:p>
            <a:pPr marL="0" indent="0">
              <a:buNone/>
            </a:pPr>
            <a:endParaRPr lang="en-US" sz="1600" dirty="0"/>
          </a:p>
          <a:p>
            <a:pPr marL="0" indent="0">
              <a:buNone/>
            </a:pPr>
            <a:r>
              <a:rPr lang="en-US" sz="1600" dirty="0"/>
              <a:t>User can use built-in or attached cameras in remote applications or remote desktops with new and legacy Windows applications</a:t>
            </a: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4899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This is what we are hearing from you.</a:t>
            </a:r>
          </a:p>
          <a:p>
            <a:pPr>
              <a:lnSpc>
                <a:spcPct val="107000"/>
              </a:lnSpc>
              <a:spcAft>
                <a:spcPts val="800"/>
              </a:spcAft>
            </a:pPr>
            <a:endParaRPr lang="en-US" dirty="0"/>
          </a:p>
          <a:p>
            <a:pPr>
              <a:lnSpc>
                <a:spcPct val="107000"/>
              </a:lnSpc>
              <a:spcAft>
                <a:spcPts val="800"/>
              </a:spcAft>
            </a:pPr>
            <a:r>
              <a:rPr lang="en-US" dirty="0"/>
              <a:t>WHY VIRTUALIZE? </a:t>
            </a:r>
          </a:p>
          <a:p>
            <a:pPr marL="171450" indent="-171450">
              <a:lnSpc>
                <a:spcPct val="107000"/>
              </a:lnSpc>
              <a:spcAft>
                <a:spcPts val="800"/>
              </a:spcAft>
              <a:buFontTx/>
              <a:buChar char="-"/>
            </a:pPr>
            <a:r>
              <a:rPr lang="en-US" dirty="0"/>
              <a:t>SECURITY. APP COMPAT, MOBILITY, PERFORMANCE, SIMPLIFIED MGMT. </a:t>
            </a:r>
          </a:p>
          <a:p>
            <a:pPr marL="171450" indent="-171450">
              <a:lnSpc>
                <a:spcPct val="107000"/>
              </a:lnSpc>
              <a:spcAft>
                <a:spcPts val="800"/>
              </a:spcAft>
              <a:buFontTx/>
              <a:buChar char="-"/>
            </a:pPr>
            <a:r>
              <a:rPr lang="en-US" dirty="0"/>
              <a:t>Problems in the past</a:t>
            </a:r>
          </a:p>
          <a:p>
            <a:pPr marL="171450" indent="-171450">
              <a:lnSpc>
                <a:spcPct val="107000"/>
              </a:lnSpc>
              <a:spcAft>
                <a:spcPts val="800"/>
              </a:spcAft>
              <a:buFontTx/>
              <a:buChar char="-"/>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743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a:t>
            </a:r>
            <a:r>
              <a:rPr lang="en-US" sz="1600" dirty="0"/>
              <a:t>multi-session</a:t>
            </a:r>
            <a:r>
              <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 edition.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935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88000"/>
              </a:lnSpc>
              <a:spcBef>
                <a:spcPts val="800"/>
              </a:spcBef>
              <a:spcAft>
                <a:spcPts val="0"/>
              </a:spcAft>
              <a:buClrTx/>
              <a:buSzTx/>
              <a:buFontTx/>
              <a:buNone/>
              <a:tabLst/>
              <a:defRPr/>
            </a:pPr>
            <a:r>
              <a:rPr kumimoji="0" lang="en-US" sz="1100"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Round trip network latency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&lt; 120 ms acceptable for continual use of VDI.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&lt;75 ms rich interactive multimedia and unified communications </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Depth first user sessions scaling is more cost effective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Depth first user sessions scaling is more performant </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We recommend mix of the two. During logon storms (9 AM) have breadth first as the scaling algorithm and flip to breadth first algorithm when the peak hours have passed.</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bold"/>
              <a:ea typeface="+mn-ea"/>
              <a:cs typeface="Segoe UI" pitchFamily="34" charset="0"/>
            </a:endParaRPr>
          </a:p>
          <a:p>
            <a:pPr marL="0" marR="0" lvl="0" indent="0" algn="l" defTabSz="932472" rtl="0" eaLnBrk="1" fontAlgn="base" latinLnBrk="0" hangingPunct="1">
              <a:lnSpc>
                <a:spcPct val="88000"/>
              </a:lnSpc>
              <a:spcBef>
                <a:spcPts val="1800"/>
              </a:spcBef>
              <a:spcAft>
                <a:spcPts val="0"/>
              </a:spcAft>
              <a:buClrTx/>
              <a:buSzTx/>
              <a:buFontTx/>
              <a:buNone/>
              <a:tabLst/>
              <a:defRPr/>
            </a:pPr>
            <a:r>
              <a:rPr kumimoji="0" lang="en-US" sz="2000" b="0" i="0" u="none" strike="noStrike" kern="1200" cap="none" spc="-20" normalizeH="0" baseline="0" noProof="0" dirty="0">
                <a:ln>
                  <a:noFill/>
                </a:ln>
                <a:solidFill>
                  <a:srgbClr val="0078D7"/>
                </a:solidFill>
                <a:effectLst/>
                <a:uLnTx/>
                <a:uFillTx/>
                <a:latin typeface="Segoe UI Semibold"/>
                <a:ea typeface="+mn-ea"/>
                <a:cs typeface="Segoe UI" pitchFamily="34" charset="0"/>
              </a:rPr>
              <a:t>Recommended user density in multisession. Recommended VM size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Session Host VM’s should have a minimum of 4 cores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3 users/core is recommended user to core ratio for knowledge worker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Eg: Standard_D4s_v3 offer a combination of vCPU, memory, and temporary storage for most </a:t>
            </a:r>
            <a:b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production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Session Host VM’s in a host pool need to be placed in an availability set and should be configured to </a:t>
            </a:r>
            <a:b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use managed disks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Segoe UI" pitchFamily="34" charset="0"/>
              </a:rPr>
              <a:t>Its recommended to have minimum 4 VM’s running in a host pool at any point of time </a:t>
            </a:r>
          </a:p>
          <a:p>
            <a:pPr marL="171450" indent="-171450">
              <a:lnSpc>
                <a:spcPct val="107000"/>
              </a:lnSpc>
              <a:spcAft>
                <a:spcPts val="800"/>
              </a:spcAft>
              <a:buFontTx/>
              <a:buChar char="-"/>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9617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Blurb on solutions for the 4 areas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10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44</a:t>
            </a:fld>
            <a:endParaRPr lang="en-US" dirty="0"/>
          </a:p>
        </p:txBody>
      </p:sp>
    </p:spTree>
    <p:extLst>
      <p:ext uri="{BB962C8B-B14F-4D97-AF65-F5344CB8AC3E}">
        <p14:creationId xmlns:p14="http://schemas.microsoft.com/office/powerpoint/2010/main" val="422327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45</a:t>
            </a:fld>
            <a:endParaRPr lang="en-US" dirty="0"/>
          </a:p>
        </p:txBody>
      </p:sp>
    </p:spTree>
    <p:extLst>
      <p:ext uri="{BB962C8B-B14F-4D97-AF65-F5344CB8AC3E}">
        <p14:creationId xmlns:p14="http://schemas.microsoft.com/office/powerpoint/2010/main" val="719414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46</a:t>
            </a:fld>
            <a:endParaRPr lang="en-US" dirty="0"/>
          </a:p>
        </p:txBody>
      </p:sp>
    </p:spTree>
    <p:extLst>
      <p:ext uri="{BB962C8B-B14F-4D97-AF65-F5344CB8AC3E}">
        <p14:creationId xmlns:p14="http://schemas.microsoft.com/office/powerpoint/2010/main" val="541798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70441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48</a:t>
            </a:fld>
            <a:endParaRPr lang="en-US" dirty="0"/>
          </a:p>
        </p:txBody>
      </p:sp>
    </p:spTree>
    <p:extLst>
      <p:ext uri="{BB962C8B-B14F-4D97-AF65-F5344CB8AC3E}">
        <p14:creationId xmlns:p14="http://schemas.microsoft.com/office/powerpoint/2010/main" val="635372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9255-EB47-4EEE-AC95-38DB83755D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331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Tight integration with Azure – mention that the solution is Azure only. See the deep-dive for more info.</a:t>
            </a:r>
          </a:p>
          <a:p>
            <a:r>
              <a:rPr lang="en-US" dirty="0"/>
              <a:t>Private, isolated environment – typically what we identify as on-premises</a:t>
            </a:r>
          </a:p>
          <a:p>
            <a:r>
              <a:rPr lang="en-US" dirty="0"/>
              <a:t>Extend current deployments – in multiple variations, this yields Hybrid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3639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The Azure Migration Program </a:t>
            </a:r>
            <a:r>
              <a:rPr lang="en-US" sz="900" kern="1200" dirty="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kern="1200" dirty="0">
                <a:solidFill>
                  <a:schemeClr val="tx1"/>
                </a:solidFill>
                <a:effectLst/>
                <a:latin typeface="Segoe UI Light" pitchFamily="34" charset="0"/>
                <a:ea typeface="+mn-ea"/>
                <a:cs typeface="+mn-cs"/>
              </a:rPr>
              <a:t>Best practices for a step by step approach from start to finish</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Technical skill building</a:t>
            </a:r>
            <a:r>
              <a:rPr lang="en-US" sz="900" kern="1200" dirty="0">
                <a:solidFill>
                  <a:schemeClr val="tx1"/>
                </a:solidFill>
                <a:effectLst/>
                <a:latin typeface="Segoe UI Light" pitchFamily="34" charset="0"/>
                <a:ea typeface="+mn-ea"/>
                <a:cs typeface="+mn-cs"/>
              </a:rPr>
              <a:t> to ensure your organization can successfully adopt Azure</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FastTrack for Azure engineering assistance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Free Azure tools like Azure Migrate </a:t>
            </a:r>
            <a:r>
              <a:rPr lang="en-US" sz="900" kern="1200" dirty="0">
                <a:solidFill>
                  <a:schemeClr val="tx1"/>
                </a:solidFill>
                <a:effectLst/>
                <a:latin typeface="Segoe UI Light" pitchFamily="34" charset="0"/>
                <a:ea typeface="+mn-ea"/>
                <a:cs typeface="+mn-cs"/>
              </a:rPr>
              <a:t>to help you efficiently execute migrations</a:t>
            </a:r>
            <a:r>
              <a:rPr lang="en-US" sz="900" b="1" kern="1200" dirty="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And cost effective offers</a:t>
            </a:r>
            <a:r>
              <a:rPr lang="en-US" sz="900" kern="1200" dirty="0">
                <a:solidFill>
                  <a:schemeClr val="tx1"/>
                </a:solidFill>
                <a:effectLst/>
                <a:latin typeface="Segoe UI Light" pitchFamily="34" charset="0"/>
                <a:ea typeface="+mn-ea"/>
                <a:cs typeface="+mn-cs"/>
              </a:rPr>
              <a:t> to help you save money before, during, and after migration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92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multi-session edition.</a:t>
            </a: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dirty="0"/>
              <a:t>Provides a full Windows 10 Enterprise experience, including Edge, Cortana, and Store</a:t>
            </a:r>
          </a:p>
          <a:p>
            <a:pPr marL="0" indent="0">
              <a:buNone/>
            </a:pPr>
            <a:endParaRPr lang="en-US" sz="1600" dirty="0"/>
          </a:p>
          <a:p>
            <a:pPr marL="0" indent="0">
              <a:buNone/>
            </a:pPr>
            <a:r>
              <a:rPr lang="en-US" sz="1600" dirty="0"/>
              <a:t>Best Office 365 ProPlus experience in multi session</a:t>
            </a:r>
          </a:p>
          <a:p>
            <a:pPr marL="0" indent="0">
              <a:buNone/>
            </a:pPr>
            <a:endParaRPr lang="en-US" sz="1600" dirty="0"/>
          </a:p>
          <a:p>
            <a:pPr marL="0" indent="0">
              <a:buNone/>
            </a:pPr>
            <a:r>
              <a:rPr lang="en-US" sz="1600" dirty="0"/>
              <a:t>Reduces IT costs by scales 4× users compared to Windows 10 Enterprise</a:t>
            </a:r>
          </a:p>
          <a:p>
            <a:pPr marL="0" indent="0">
              <a:buNone/>
            </a:pPr>
            <a:endParaRPr lang="en-US" sz="1600" dirty="0"/>
          </a:p>
          <a:p>
            <a:pPr marL="0" indent="0">
              <a:buNone/>
            </a:pPr>
            <a:r>
              <a:rPr lang="en-US" sz="1600" dirty="0"/>
              <a:t>Simplified management on Azure with a single image </a:t>
            </a:r>
            <a:r>
              <a:rPr lang="en-US" sz="1400" dirty="0"/>
              <a:t>for</a:t>
            </a:r>
            <a:r>
              <a:rPr lang="en-US" sz="1600" dirty="0"/>
              <a:t> both single-session and multi-session</a:t>
            </a:r>
          </a:p>
          <a:p>
            <a:r>
              <a:rPr lang="en-US" sz="1600" dirty="0"/>
              <a:t>Compatible with SCCM/Intune</a:t>
            </a:r>
          </a:p>
          <a:p>
            <a:pPr marL="0" indent="0">
              <a:buNone/>
            </a:pPr>
            <a:endParaRPr lang="en-US" sz="1600" dirty="0"/>
          </a:p>
          <a:p>
            <a:pPr marL="0" indent="0">
              <a:buNone/>
            </a:pPr>
            <a:r>
              <a:rPr lang="en-US" sz="1600" dirty="0"/>
              <a:t>GPU acceleration for encoding and video provides improved responsiveness and smooth video playback</a:t>
            </a:r>
          </a:p>
          <a:p>
            <a:pPr marL="0" indent="0">
              <a:buNone/>
            </a:pPr>
            <a:endParaRPr lang="en-US" sz="1600" dirty="0"/>
          </a:p>
          <a:p>
            <a:pPr marL="0" indent="0">
              <a:buNone/>
            </a:pPr>
            <a:r>
              <a:rPr lang="en-US" sz="1600" dirty="0"/>
              <a:t>User can use built-in or attached cameras in remote applications or remote desktops with new and legacy Windows applications</a:t>
            </a: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608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best practices as we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180DF9-4F1F-4BF3-880A-C8B258B8AA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1082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57</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976205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58</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5101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panose="020B0502040204020203" pitchFamily="34" charset="0"/>
                <a:cs typeface="Segoe UI" panose="020B0502040204020203" pitchFamily="34" charset="0"/>
              </a:rPr>
              <a:t>NOTE: This is a build slide.</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Box on the left contains the clients (Microsoft RD clients or Citrix Receivers)</a:t>
            </a:r>
          </a:p>
          <a:p>
            <a:r>
              <a:rPr lang="en-US" sz="1400" dirty="0">
                <a:latin typeface="Segoe UI" panose="020B0502040204020203" pitchFamily="34" charset="0"/>
                <a:cs typeface="Segoe UI" panose="020B0502040204020203" pitchFamily="34" charset="0"/>
              </a:rPr>
              <a:t>Box on the right contains the virtual machines and surrounding AD and file server and user profile solution (FSLogix or Citrix UPM).</a:t>
            </a:r>
          </a:p>
          <a:p>
            <a:r>
              <a:rPr lang="en-US" sz="1400" dirty="0">
                <a:latin typeface="Segoe UI" panose="020B0502040204020203" pitchFamily="34" charset="0"/>
                <a:cs typeface="Segoe UI" panose="020B0502040204020203" pitchFamily="34" charset="0"/>
              </a:rPr>
              <a:t>Box in the middle is the management plane that manages connections between clients and virtual machines in Azure.</a:t>
            </a:r>
          </a:p>
          <a:p>
            <a:r>
              <a:rPr lang="en-US" sz="1400" dirty="0">
                <a:latin typeface="Segoe UI" panose="020B0502040204020203" pitchFamily="34" charset="0"/>
                <a:cs typeface="Segoe UI" panose="020B0502040204020203" pitchFamily="34" charset="0"/>
              </a:rPr>
              <a:t>Box in the middle also provides PowerShell and REST interfaces to configure published apps and desktops and monitor/troubleshoot issues.</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Levels of Citrix integration</a:t>
            </a:r>
          </a:p>
          <a:p>
            <a:pPr marL="171450" indent="-171450">
              <a:buFont typeface="Arial" panose="020B0604020202020204" pitchFamily="34" charset="0"/>
              <a:buChar char="•"/>
            </a:pPr>
            <a:r>
              <a:rPr lang="en-US" sz="1400" dirty="0">
                <a:latin typeface="Segoe UI" panose="020B0502040204020203" pitchFamily="34" charset="0"/>
                <a:cs typeface="Segoe UI" panose="020B0502040204020203" pitchFamily="34" charset="0"/>
              </a:rPr>
              <a:t>Utilize the full Windows Virtual Desktop set of components with Citrix Workspace to aggregate resource feeds from Windows Virtual Desktop and Citrix on-premises and cloud deployments. </a:t>
            </a:r>
          </a:p>
          <a:p>
            <a:pPr marL="171450" indent="-171450">
              <a:buFont typeface="Arial" panose="020B0604020202020204" pitchFamily="34" charset="0"/>
              <a:buChar char="•"/>
            </a:pPr>
            <a:r>
              <a:rPr lang="en-US" sz="1400" dirty="0">
                <a:latin typeface="Segoe UI" panose="020B0502040204020203" pitchFamily="34" charset="0"/>
                <a:cs typeface="Segoe UI" panose="020B0502040204020203" pitchFamily="34" charset="0"/>
              </a:rPr>
              <a:t>Replace clients, management plane services, agents, and user profile management service.</a:t>
            </a:r>
          </a:p>
          <a:p>
            <a:pPr marL="171450" indent="-171450">
              <a:buFont typeface="Arial" panose="020B0604020202020204" pitchFamily="34" charset="0"/>
              <a:buChar char="•"/>
            </a:pPr>
            <a:endParaRPr lang="en-US" sz="14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dirty="0">
                <a:latin typeface="Segoe UI" panose="020B0502040204020203" pitchFamily="34" charset="0"/>
                <a:cs typeface="Segoe UI" panose="020B0502040204020203" pitchFamily="34" charset="0"/>
              </a:rPr>
              <a:t>There are other possibilities, but these are the only ones that we have discussed.</a:t>
            </a:r>
          </a:p>
          <a:p>
            <a:pPr marL="0" indent="0">
              <a:lnSpc>
                <a:spcPct val="107000"/>
              </a:lnSpc>
              <a:spcAft>
                <a:spcPts val="800"/>
              </a:spcAft>
              <a:buFontTx/>
              <a:buNone/>
            </a:pPr>
            <a:endParaRPr lang="en-US" dirty="0"/>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59</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71080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7000"/>
              </a:lnSpc>
              <a:spcBef>
                <a:spcPts val="0"/>
              </a:spcBef>
              <a:spcAft>
                <a:spcPts val="800"/>
              </a:spcAft>
              <a:buClrTx/>
              <a:buSzTx/>
              <a:buFontTx/>
              <a:buNone/>
              <a:tabLst/>
              <a:defRPr/>
            </a:pPr>
            <a:r>
              <a:rPr lang="en-US" sz="1200" dirty="0">
                <a:solidFill>
                  <a:schemeClr val="tx1"/>
                </a:solidFill>
                <a:ea typeface="Segoe UI" pitchFamily="34" charset="0"/>
                <a:cs typeface="Segoe UI" pitchFamily="34" charset="0"/>
              </a:rPr>
              <a:t>Partners integrating as value added services and software: Liquidware, Thinprint, Lakeside, CloudJumper, People Tech Group</a:t>
            </a:r>
          </a:p>
          <a:p>
            <a:pPr>
              <a:lnSpc>
                <a:spcPct val="107000"/>
              </a:lnSpc>
              <a:spcAft>
                <a:spcPts val="800"/>
              </a:spcAft>
            </a:pPr>
            <a:endParaRPr lang="en-US"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60</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826740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01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DISCUSSED LIMITATIONS SERVER, TAKING BEST OF TWO. </a:t>
            </a:r>
          </a:p>
          <a:p>
            <a:r>
              <a:rPr lang="en-US" dirty="0"/>
              <a:t>WIN7 ESU, ONLY PAY FOR AZURE CONSUMPTION. </a:t>
            </a:r>
          </a:p>
          <a:p>
            <a:r>
              <a:rPr lang="en-US" dirty="0"/>
              <a:t>AZURE, SCALE IN MINUTES</a:t>
            </a:r>
          </a:p>
          <a:p>
            <a:r>
              <a:rPr lang="en-US" dirty="0"/>
              <a:t>FULL DESKTOP/APPS (other cloud providers don’t provide this)</a:t>
            </a:r>
          </a:p>
          <a:p>
            <a:r>
              <a:rPr lang="en-US" dirty="0"/>
              <a:t>CONDITIONAL ACCESS, INTUNE.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Lets take a look at the high level architecture.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gradFill>
                <a:gsLst>
                  <a:gs pos="2917">
                    <a:schemeClr val="tx1"/>
                  </a:gs>
                  <a:gs pos="30000">
                    <a:schemeClr val="tx1"/>
                  </a:gs>
                </a:gsLst>
                <a:lin ang="5400000" scaled="0"/>
              </a:gradFill>
            </a:endParaRPr>
          </a:p>
          <a:p>
            <a:endParaRPr lang="en-US" dirty="0"/>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dirty="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endParaRPr kumimoji="0" lang="en-US" sz="1765"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997923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dirty="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endParaRPr kumimoji="0" lang="en-US" sz="1765"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016384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sym typeface="Wingdings" panose="05000000000000000000" pitchFamily="2" charset="2"/>
              </a:rPr>
              <a:t>You’ve told us you like the built-in security offered by Windows Virtual Desktop:</a:t>
            </a:r>
          </a:p>
          <a:p>
            <a:pPr marL="171450" indent="-171450">
              <a:buFont typeface="Arial" panose="020B0604020202020204" pitchFamily="34" charset="0"/>
              <a:buChar char="•"/>
            </a:pPr>
            <a:r>
              <a:rPr lang="en-US" sz="900" b="0" dirty="0">
                <a:sym typeface="Wingdings" panose="05000000000000000000" pitchFamily="2" charset="2"/>
              </a:rPr>
              <a:t>Reverse connect</a:t>
            </a:r>
          </a:p>
          <a:p>
            <a:pPr marL="171450" indent="-171450">
              <a:buFont typeface="Arial" panose="020B0604020202020204" pitchFamily="34" charset="0"/>
              <a:buChar char="•"/>
            </a:pPr>
            <a:r>
              <a:rPr lang="en-US" sz="900" b="0" dirty="0">
                <a:sym typeface="Wingdings" panose="05000000000000000000" pitchFamily="2" charset="2"/>
              </a:rPr>
              <a:t>Azure AD authentication</a:t>
            </a:r>
          </a:p>
          <a:p>
            <a:pPr marL="171450" indent="-171450">
              <a:buFont typeface="Arial" panose="020B0604020202020204" pitchFamily="34" charset="0"/>
              <a:buChar char="•"/>
            </a:pPr>
            <a:r>
              <a:rPr lang="en-US" sz="900" b="0" dirty="0">
                <a:sym typeface="Wingdings" panose="05000000000000000000" pitchFamily="2" charset="2"/>
              </a:rPr>
              <a:t>AD-joined virtual machines</a:t>
            </a:r>
          </a:p>
          <a:p>
            <a:endParaRPr lang="en-US" sz="900" dirty="0">
              <a:sym typeface="Wingdings" panose="05000000000000000000" pitchFamily="2" charset="2"/>
            </a:endParaRPr>
          </a:p>
          <a:p>
            <a:r>
              <a:rPr lang="en-US" sz="900" dirty="0">
                <a:sym typeface="Wingdings" panose="05000000000000000000" pitchFamily="2" charset="2"/>
              </a:rPr>
              <a:t>Windows Virtual Desktop is linked with Microsoft 365 Security features, including:</a:t>
            </a:r>
          </a:p>
          <a:p>
            <a:pPr marL="171450" indent="-171450">
              <a:buFont typeface="Arial" panose="020B0604020202020204" pitchFamily="34" charset="0"/>
              <a:buChar char="•"/>
            </a:pPr>
            <a:r>
              <a:rPr lang="en-US" sz="900" dirty="0">
                <a:sym typeface="Wingdings" panose="05000000000000000000" pitchFamily="2" charset="2"/>
              </a:rPr>
              <a:t>Conditional Access</a:t>
            </a:r>
          </a:p>
          <a:p>
            <a:pPr marL="171450" indent="-171450">
              <a:buFont typeface="Arial" panose="020B0604020202020204" pitchFamily="34" charset="0"/>
              <a:buChar char="•"/>
            </a:pPr>
            <a:r>
              <a:rPr lang="en-US" sz="900" dirty="0">
                <a:sym typeface="Wingdings" panose="05000000000000000000" pitchFamily="2" charset="2"/>
              </a:rPr>
              <a:t>Multi-factor Authentication</a:t>
            </a:r>
          </a:p>
          <a:p>
            <a:pPr marL="171450" indent="-171450">
              <a:buFont typeface="Arial" panose="020B0604020202020204" pitchFamily="34" charset="0"/>
              <a:buChar char="•"/>
            </a:pPr>
            <a:r>
              <a:rPr lang="en-US" sz="900" dirty="0">
                <a:sym typeface="Wingdings" panose="05000000000000000000" pitchFamily="2" charset="2"/>
              </a:rPr>
              <a:t>Role-based Access Control</a:t>
            </a:r>
          </a:p>
          <a:p>
            <a:endParaRPr lang="en-US" sz="900" dirty="0">
              <a:sym typeface="Wingdings" panose="05000000000000000000" pitchFamily="2" charset="2"/>
            </a:endParaRPr>
          </a:p>
          <a:p>
            <a:pPr marL="0" indent="0">
              <a:buFont typeface="Arial" panose="020B0604020202020204" pitchFamily="34" charset="0"/>
              <a:buNone/>
            </a:pPr>
            <a:r>
              <a:rPr lang="en-US" sz="900" dirty="0">
                <a:sym typeface="Wingdings" panose="05000000000000000000" pitchFamily="2" charset="2"/>
              </a:rPr>
              <a:t>All of this exists within Microsoft Azure </a:t>
            </a:r>
            <a:r>
              <a:rPr lang="en-US" sz="900" dirty="0"/>
              <a:t>We believe our customers should fully </a:t>
            </a:r>
            <a:r>
              <a:rPr lang="en-US" sz="900" b="1" dirty="0"/>
              <a:t>trust the cloud </a:t>
            </a:r>
            <a:r>
              <a:rPr lang="en-US" sz="900" dirty="0"/>
              <a:t>they choose to bank on for their business</a:t>
            </a:r>
          </a:p>
          <a:p>
            <a:pPr marL="171450" indent="-171450">
              <a:buFont typeface="Arial" panose="020B0604020202020204" pitchFamily="34" charset="0"/>
              <a:buChar char="•"/>
            </a:pPr>
            <a:r>
              <a:rPr lang="en-US" sz="900" dirty="0"/>
              <a:t>We drive to provide the most Secure and Compliant Cloud platform with Privacy at the center of all our innovations. </a:t>
            </a:r>
          </a:p>
          <a:p>
            <a:pPr marL="171450" indent="-171450">
              <a:buFont typeface="Arial" panose="020B0604020202020204" pitchFamily="34" charset="0"/>
              <a:buChar char="•"/>
            </a:pPr>
            <a:r>
              <a:rPr lang="en-US" sz="900" dirty="0"/>
              <a:t>We have the most certifications in cloud.</a:t>
            </a:r>
            <a:endParaRPr lang="en-US" sz="900" dirty="0">
              <a:sym typeface="Wingdings" panose="05000000000000000000" pitchFamily="2" charset="2"/>
            </a:endParaRPr>
          </a:p>
          <a:p>
            <a:pPr marL="171450" indent="-171450">
              <a:buFont typeface="Arial" panose="020B0604020202020204" pitchFamily="34" charset="0"/>
              <a:buChar char="•"/>
            </a:pPr>
            <a:r>
              <a:rPr lang="en-US" sz="900" dirty="0">
                <a:sym typeface="Wingdings" panose="05000000000000000000" pitchFamily="2" charset="2"/>
              </a:rPr>
              <a:t>Secure foundation of our cloud services including some of the best physical security </a:t>
            </a:r>
          </a:p>
          <a:p>
            <a:pPr marL="171450" indent="-171450">
              <a:buFont typeface="Arial" panose="020B0604020202020204" pitchFamily="34" charset="0"/>
              <a:buChar char="•"/>
            </a:pPr>
            <a:r>
              <a:rPr lang="en-US" sz="900" dirty="0">
                <a:sym typeface="Wingdings" panose="05000000000000000000" pitchFamily="2" charset="2"/>
              </a:rPr>
              <a:t>Operational security through continual testing for vulnerabilities, restricted access</a:t>
            </a:r>
          </a:p>
          <a:p>
            <a:pPr marL="171450" indent="-171450">
              <a:buFont typeface="Arial" panose="020B0604020202020204" pitchFamily="34" charset="0"/>
              <a:buChar char="•"/>
            </a:pPr>
            <a:r>
              <a:rPr lang="en-US" sz="900" dirty="0">
                <a:sym typeface="Wingdings" panose="05000000000000000000" pitchFamily="2" charset="2"/>
              </a:rPr>
              <a:t>Customer controls to manage data and access, including MFA for admins </a:t>
            </a:r>
          </a:p>
          <a:p>
            <a:pPr marL="171450" indent="-171450">
              <a:buFont typeface="Arial" panose="020B0604020202020204" pitchFamily="34" charset="0"/>
              <a:buChar char="•"/>
            </a:pPr>
            <a:r>
              <a:rPr lang="en-US" sz="900" dirty="0">
                <a:sym typeface="Wingdings" panose="05000000000000000000" pitchFamily="2" charset="2"/>
              </a:rPr>
              <a:t>Network and distributed denial of service protection</a:t>
            </a:r>
          </a:p>
        </p:txBody>
      </p:sp>
    </p:spTree>
    <p:extLst>
      <p:ext uri="{BB962C8B-B14F-4D97-AF65-F5344CB8AC3E}">
        <p14:creationId xmlns:p14="http://schemas.microsoft.com/office/powerpoint/2010/main" val="948037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marL="171450" indent="-171450">
              <a:buFont typeface="Arial" panose="020B0604020202020204" pitchFamily="34" charset="0"/>
              <a:buChar char="•"/>
            </a:pPr>
            <a:r>
              <a:rPr lang="en-US" dirty="0"/>
              <a:t>Many Microsoft customers are already eligible for WVD today…</a:t>
            </a:r>
          </a:p>
          <a:p>
            <a:pPr marL="171450" indent="-171450">
              <a:buFont typeface="Arial" panose="020B0604020202020204" pitchFamily="34" charset="0"/>
              <a:buChar char="•"/>
            </a:pPr>
            <a:r>
              <a:rPr lang="en-US" dirty="0"/>
              <a:t>This makes positioning WVD even easier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41"/>
            <a:ext cx="914400" cy="194005"/>
          </a:xfrm>
          <a:prstGeom prst="rect">
            <a:avLst/>
          </a:prstGeom>
        </p:spPr>
      </p:pic>
    </p:spTree>
    <p:extLst>
      <p:ext uri="{BB962C8B-B14F-4D97-AF65-F5344CB8AC3E}">
        <p14:creationId xmlns:p14="http://schemas.microsoft.com/office/powerpoint/2010/main" val="1137042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7" y="2178051"/>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6"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754098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33668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1115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5080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2521180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065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2980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930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65831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7694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496451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2188561"/>
            <a:ext cx="5895976"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068789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782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276367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368" y="2005097"/>
            <a:ext cx="11503739" cy="164487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66370" y="419673"/>
            <a:ext cx="11503738" cy="565091"/>
          </a:xfrm>
        </p:spPr>
        <p:txBody>
          <a:bodyPr/>
          <a:lstStyle/>
          <a:p>
            <a:r>
              <a:rPr lang="en-US"/>
              <a:t>Click to edit Master title style</a:t>
            </a:r>
          </a:p>
        </p:txBody>
      </p:sp>
      <p:sp>
        <p:nvSpPr>
          <p:cNvPr id="23" name="Text Placeholder 2"/>
          <p:cNvSpPr>
            <a:spLocks noGrp="1"/>
          </p:cNvSpPr>
          <p:nvPr>
            <p:ph type="body" idx="10" hasCustomPrompt="1"/>
          </p:nvPr>
        </p:nvSpPr>
        <p:spPr>
          <a:xfrm>
            <a:off x="466367" y="1296319"/>
            <a:ext cx="11503738" cy="282513"/>
          </a:xfrm>
        </p:spPr>
        <p:txBody>
          <a:bodyPr wrap="square">
            <a:spAutoFit/>
          </a:bodyPr>
          <a:lstStyle>
            <a:lvl1pPr marL="0" indent="0">
              <a:buNone/>
              <a:defRPr sz="1836" spc="-31" baseline="0">
                <a:solidFill>
                  <a:schemeClr val="tx1"/>
                </a:solidFill>
                <a:latin typeface="+mn-lt"/>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315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365103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dirty="0"/>
          </a:p>
        </p:txBody>
      </p:sp>
      <p:pic>
        <p:nvPicPr>
          <p:cNvPr id="8" name="Picture 7" descr="Microsoft Ignite cube graphic">
            <a:extLst>
              <a:ext uri="{FF2B5EF4-FFF2-40B4-BE49-F238E27FC236}">
                <a16:creationId xmlns:a16="http://schemas.microsoft.com/office/drawing/2014/main" id="{FA7DF135-2B2F-48F3-A1B9-2380F2151FC7}"/>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9" name="MS logo gray - EMF" descr="Microsoft logo, gray text version">
            <a:extLst>
              <a:ext uri="{FF2B5EF4-FFF2-40B4-BE49-F238E27FC236}">
                <a16:creationId xmlns:a16="http://schemas.microsoft.com/office/drawing/2014/main" id="{8E2A5C49-8753-461F-AF5F-C7F7221FFB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10" name="Freeform 5" descr="Microsoft Ignite logo">
            <a:extLst>
              <a:ext uri="{FF2B5EF4-FFF2-40B4-BE49-F238E27FC236}">
                <a16:creationId xmlns:a16="http://schemas.microsoft.com/office/drawing/2014/main" id="{0E652A98-EBCE-4778-80B5-E0FFF980A9B0}"/>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dirty="0"/>
          </a:p>
        </p:txBody>
      </p:sp>
    </p:spTree>
    <p:extLst>
      <p:ext uri="{BB962C8B-B14F-4D97-AF65-F5344CB8AC3E}">
        <p14:creationId xmlns:p14="http://schemas.microsoft.com/office/powerpoint/2010/main" val="20280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95914" y="597450"/>
            <a:ext cx="1393840" cy="298433"/>
          </a:xfrm>
          <a:prstGeom prst="rect">
            <a:avLst/>
          </a:prstGeom>
        </p:spPr>
      </p:pic>
      <p:pic>
        <p:nvPicPr>
          <p:cNvPr id="7" name="MS logo gray - EMF" descr="Microsoft logo, gray text version">
            <a:extLst>
              <a:ext uri="{FF2B5EF4-FFF2-40B4-BE49-F238E27FC236}">
                <a16:creationId xmlns:a16="http://schemas.microsoft.com/office/drawing/2014/main" id="{CE634427-F9FA-46A8-A6CF-BB8473CA943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109705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5914" y="597450"/>
            <a:ext cx="1393840" cy="298433"/>
          </a:xfrm>
          <a:prstGeom prst="rect">
            <a:avLst/>
          </a:prstGeom>
        </p:spPr>
      </p:pic>
      <p:pic>
        <p:nvPicPr>
          <p:cNvPr id="8" name="Picture 7" descr="Microsoft Ignite cube graphic">
            <a:extLst>
              <a:ext uri="{FF2B5EF4-FFF2-40B4-BE49-F238E27FC236}">
                <a16:creationId xmlns:a16="http://schemas.microsoft.com/office/drawing/2014/main" id="{9B14E7A9-FA82-4D8F-A0FB-7B01D2FC478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10" name="MS logo gray - EMF" descr="Microsoft logo, gray text version">
            <a:extLst>
              <a:ext uri="{FF2B5EF4-FFF2-40B4-BE49-F238E27FC236}">
                <a16:creationId xmlns:a16="http://schemas.microsoft.com/office/drawing/2014/main" id="{F5A92E51-488A-436C-B746-63F1BD02D470}"/>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705122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5914" y="597450"/>
            <a:ext cx="1393840" cy="298433"/>
          </a:xfrm>
          <a:prstGeom prst="rect">
            <a:avLst/>
          </a:prstGeom>
        </p:spPr>
      </p:pic>
      <p:pic>
        <p:nvPicPr>
          <p:cNvPr id="7" name="Picture 6" descr="Microsoft Ignite cube graphic">
            <a:extLst>
              <a:ext uri="{FF2B5EF4-FFF2-40B4-BE49-F238E27FC236}">
                <a16:creationId xmlns:a16="http://schemas.microsoft.com/office/drawing/2014/main" id="{5AA53F73-0B76-4DEF-9D95-2B8A01C03CCC}"/>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10" name="MS logo gray - EMF" descr="Microsoft logo, gray text version">
            <a:extLst>
              <a:ext uri="{FF2B5EF4-FFF2-40B4-BE49-F238E27FC236}">
                <a16:creationId xmlns:a16="http://schemas.microsoft.com/office/drawing/2014/main" id="{A8C1D6C8-7673-46B9-81AC-475E7DC5FA8B}"/>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697586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95914" y="597450"/>
            <a:ext cx="1393840" cy="298433"/>
          </a:xfrm>
          <a:prstGeom prst="rect">
            <a:avLst/>
          </a:prstGeom>
        </p:spPr>
      </p:pic>
      <p:pic>
        <p:nvPicPr>
          <p:cNvPr id="8" name="Picture 7" descr="A person sitting at a table using a computer&#10;&#10;Description automatically generated">
            <a:extLst>
              <a:ext uri="{FF2B5EF4-FFF2-40B4-BE49-F238E27FC236}">
                <a16:creationId xmlns:a16="http://schemas.microsoft.com/office/drawing/2014/main" id="{19C0AAF6-2A0F-4D4E-9794-BEE92B56B8F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9" name="MS logo gray - EMF" descr="Microsoft logo, gray text version">
            <a:extLst>
              <a:ext uri="{FF2B5EF4-FFF2-40B4-BE49-F238E27FC236}">
                <a16:creationId xmlns:a16="http://schemas.microsoft.com/office/drawing/2014/main" id="{C9E509BD-BF93-44EA-A53D-951ACB7B5745}"/>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08813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3704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372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9838600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230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308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6801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4540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10995208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341"/>
            <a:ext cx="4241746" cy="1130053"/>
          </a:xfrm>
        </p:spPr>
        <p:txBody>
          <a:bodyPr anchor="b"/>
          <a:lstStyle>
            <a:lvl1pPr>
              <a:defRPr>
                <a:solidFill>
                  <a:schemeClr val="bg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3"/>
            <a:ext cx="4245890" cy="345294"/>
          </a:xfrm>
        </p:spPr>
        <p:txBody>
          <a:bodyPr/>
          <a:lstStyle>
            <a:lvl1pPr marL="0" indent="0">
              <a:buNone/>
              <a:defRPr sz="2244">
                <a:solidFill>
                  <a:schemeClr val="bg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0089666B-AAE5-4889-8AAF-C65101C65620}"/>
              </a:ext>
            </a:extLst>
          </p:cNvPr>
          <p:cNvSpPr/>
          <p:nvPr/>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FAD604D-ED76-472D-9293-A8538FE3FC05}"/>
              </a:ext>
            </a:extLst>
          </p:cNvPr>
          <p:cNvSpPr/>
          <p:nvPr userDrawn="1"/>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56611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Title - Square Photo ">
    <p:bg>
      <p:bgPr>
        <a:solidFill>
          <a:schemeClr val="bg2">
            <a:lumMod val="9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341"/>
            <a:ext cx="4241746" cy="1130053"/>
          </a:xfrm>
        </p:spPr>
        <p:txBody>
          <a:bodyPr anchor="b"/>
          <a:lstStyle>
            <a:lvl1pPr>
              <a:defRPr>
                <a:solidFill>
                  <a:schemeClr val="tx2"/>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3"/>
            <a:ext cx="4245890" cy="345294"/>
          </a:xfrm>
        </p:spPr>
        <p:txBody>
          <a:bodyPr/>
          <a:lstStyle>
            <a:lvl1pPr marL="0" indent="0">
              <a:buNone/>
              <a:defRPr sz="2244">
                <a:solidFill>
                  <a:schemeClr val="tx2"/>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0089666B-AAE5-4889-8AAF-C65101C65620}"/>
              </a:ext>
            </a:extLst>
          </p:cNvPr>
          <p:cNvSpPr/>
          <p:nvPr/>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7227087-88B5-457B-BFDE-8DB15C575010}"/>
              </a:ext>
            </a:extLst>
          </p:cNvPr>
          <p:cNvSpPr/>
          <p:nvPr userDrawn="1"/>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39427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09638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5533582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191458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20"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2"/>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20"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3120061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69345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7396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533903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3837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509603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1F05741-F5FF-496F-8FBA-B60D7E55C76C}"/>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7796FEB-B0B9-4532-9ADA-1FA1811001A6}"/>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3399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89CE0062-ADF2-471F-A024-82C4C50C73C7}"/>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07144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528724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218237" y="3322997"/>
            <a:ext cx="5622500" cy="345294"/>
          </a:xfrm>
        </p:spPr>
        <p:txBody>
          <a:bodyPr anchor="ctr" anchorCtr="0"/>
          <a:lstStyle>
            <a:lvl1pPr marL="0" indent="0">
              <a:spcAft>
                <a:spcPts val="1224"/>
              </a:spcAft>
              <a:buNone/>
              <a:defRPr sz="2244"/>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CE5E2358-A33F-48E7-91E1-AB1871AD2815}"/>
              </a:ext>
              <a:ext uri="{C183D7F6-B498-43B3-948B-1728B52AA6E4}">
                <adec:decorative xmlns:adec="http://schemas.microsoft.com/office/drawing/2017/decorative" val="1"/>
              </a:ext>
            </a:extLst>
          </p:cNvPr>
          <p:cNvSpPr/>
          <p:nvPr userDrawn="1"/>
        </p:nvSpPr>
        <p:spPr bwMode="blackWhite">
          <a:xfrm>
            <a:off x="0" y="0"/>
            <a:ext cx="528724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61130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_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6218237" y="0"/>
            <a:ext cx="621823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tx2"/>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813976" y="3322998"/>
            <a:ext cx="5374469" cy="344544"/>
          </a:xfrm>
        </p:spPr>
        <p:txBody>
          <a:bodyPr anchor="ctr" anchorCtr="0"/>
          <a:lstStyle>
            <a:lvl1pPr marL="0" indent="0">
              <a:spcAft>
                <a:spcPts val="1224"/>
              </a:spcAft>
              <a:buNone/>
              <a:defRPr sz="2244">
                <a:solidFill>
                  <a:schemeClr val="bg1"/>
                </a:solidFill>
              </a:defRPr>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54250868-7891-4C47-A817-7F3EE8974FEE}"/>
              </a:ext>
              <a:ext uri="{C183D7F6-B498-43B3-948B-1728B52AA6E4}">
                <adec:decorative xmlns:adec="http://schemas.microsoft.com/office/drawing/2017/decorative" val="1"/>
              </a:ext>
            </a:extLst>
          </p:cNvPr>
          <p:cNvSpPr/>
          <p:nvPr userDrawn="1"/>
        </p:nvSpPr>
        <p:spPr bwMode="blackWhite">
          <a:xfrm>
            <a:off x="6218237" y="0"/>
            <a:ext cx="621823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7811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17B31252-3207-46D4-AE3C-EB4B110439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9439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7361428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E3AC1D23-32AA-4655-9067-ECAE3AA681AB}"/>
              </a:ext>
              <a:ext uri="{C183D7F6-B498-43B3-948B-1728B52AA6E4}">
                <adec:decorative xmlns:adec="http://schemas.microsoft.com/office/drawing/2017/decorative" val="1"/>
              </a:ext>
            </a:extLst>
          </p:cNvPr>
          <p:cNvSpPr/>
          <p:nvPr/>
        </p:nvSpPr>
        <p:spPr bwMode="blackWhite">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696FC79-A246-4E2C-8E4C-41A511EAFFF8}"/>
              </a:ext>
              <a:ext uri="{C183D7F6-B498-43B3-948B-1728B52AA6E4}">
                <adec:decorative xmlns:adec="http://schemas.microsoft.com/office/drawing/2017/decorative" val="1"/>
              </a:ext>
            </a:extLst>
          </p:cNvPr>
          <p:cNvSpPr/>
          <p:nvPr userDrawn="1"/>
        </p:nvSpPr>
        <p:spPr bwMode="blackWhite">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20926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4_Title - Square Photo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AC1D23-32AA-4655-9067-ECAE3AA681AB}"/>
              </a:ext>
              <a:ext uri="{C183D7F6-B498-43B3-948B-1728B52AA6E4}">
                <adec:decorative xmlns:adec="http://schemas.microsoft.com/office/drawing/2017/decorative" val="1"/>
              </a:ext>
            </a:extLst>
          </p:cNvPr>
          <p:cNvSpPr/>
          <p:nvPr/>
        </p:nvSpPr>
        <p:spPr bwMode="blackWhite">
          <a:xfrm>
            <a:off x="0" y="0"/>
            <a:ext cx="12436475" cy="33886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154791" y="600689"/>
            <a:ext cx="6976013"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6" name="Rectangle 5">
            <a:extLst>
              <a:ext uri="{FF2B5EF4-FFF2-40B4-BE49-F238E27FC236}">
                <a16:creationId xmlns:a16="http://schemas.microsoft.com/office/drawing/2014/main" id="{0A825BE6-4377-4F36-B94C-324FDF94D500}"/>
              </a:ext>
              <a:ext uri="{C183D7F6-B498-43B3-948B-1728B52AA6E4}">
                <adec:decorative xmlns:adec="http://schemas.microsoft.com/office/drawing/2017/decorative" val="1"/>
              </a:ext>
            </a:extLst>
          </p:cNvPr>
          <p:cNvSpPr/>
          <p:nvPr userDrawn="1"/>
        </p:nvSpPr>
        <p:spPr bwMode="blackWhite">
          <a:xfrm>
            <a:off x="0" y="0"/>
            <a:ext cx="12436475" cy="33886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59076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1409B4D-B227-4686-9B14-9A7CADEA50D6}"/>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7681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DB1F20E8-CAAB-470B-AE52-4250EA6A04B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Tree>
    <p:extLst>
      <p:ext uri="{BB962C8B-B14F-4D97-AF65-F5344CB8AC3E}">
        <p14:creationId xmlns:p14="http://schemas.microsoft.com/office/powerpoint/2010/main" val="429066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5" name="Picture 4" descr="Microsoft Ignite cube graphic">
            <a:extLst>
              <a:ext uri="{FF2B5EF4-FFF2-40B4-BE49-F238E27FC236}">
                <a16:creationId xmlns:a16="http://schemas.microsoft.com/office/drawing/2014/main" id="{CCDF3722-5235-407E-BF8C-149001C713BB}"/>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529130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493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354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314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Text Box 3" descr="This is a copyright notice that should be included on the final slide.">
            <a:extLst>
              <a:ext uri="{FF2B5EF4-FFF2-40B4-BE49-F238E27FC236}">
                <a16:creationId xmlns:a16="http://schemas.microsoft.com/office/drawing/2014/main" id="{D1BFAB22-E937-4ABC-AA65-519715CE61E5}"/>
              </a:ext>
            </a:extLst>
          </p:cNvPr>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A2E1A39-30DF-4310-A061-74C601FD62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93889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23209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00035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1EBB-6154-418E-8D2B-A19BF1035268}"/>
              </a:ext>
            </a:extLst>
          </p:cNvPr>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3877752A-7377-4AC0-B92B-C4D33E8157B5}"/>
              </a:ext>
            </a:extLst>
          </p:cNvPr>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8CE2250E-2D02-404B-B272-9D70FC499475}"/>
              </a:ext>
            </a:extLst>
          </p:cNvPr>
          <p:cNvSpPr>
            <a:spLocks noGrp="1"/>
          </p:cNvSpPr>
          <p:nvPr>
            <p:ph type="dt" sz="half" idx="10"/>
          </p:nvPr>
        </p:nvSpPr>
        <p:spPr/>
        <p:txBody>
          <a:bodyPr/>
          <a:lstStyle/>
          <a:p>
            <a:fld id="{27EC06D7-BB5C-4FCE-A0FD-635F78312FAA}" type="datetimeFigureOut">
              <a:rPr lang="en-US" smtClean="0"/>
              <a:t>3/31/2020</a:t>
            </a:fld>
            <a:endParaRPr lang="en-US" dirty="0"/>
          </a:p>
        </p:txBody>
      </p:sp>
      <p:sp>
        <p:nvSpPr>
          <p:cNvPr id="5" name="Footer Placeholder 4">
            <a:extLst>
              <a:ext uri="{FF2B5EF4-FFF2-40B4-BE49-F238E27FC236}">
                <a16:creationId xmlns:a16="http://schemas.microsoft.com/office/drawing/2014/main" id="{36B7D9D5-DBD3-4F4D-8EF1-BE52166D76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FE3EB5-E4F8-4F46-9628-4D64AD105C19}"/>
              </a:ext>
            </a:extLst>
          </p:cNvPr>
          <p:cNvSpPr>
            <a:spLocks noGrp="1"/>
          </p:cNvSpPr>
          <p:nvPr>
            <p:ph type="sldNum" sz="quarter" idx="12"/>
          </p:nvPr>
        </p:nvSpPr>
        <p:spPr/>
        <p:txBody>
          <a:bodyPr/>
          <a:lstStyle/>
          <a:p>
            <a:fld id="{EF97A6B9-12D4-4ABB-9F2D-D48B8A6A20BD}" type="slidenum">
              <a:rPr lang="en-US" smtClean="0"/>
              <a:t>‹#›</a:t>
            </a:fld>
            <a:endParaRPr lang="en-US" dirty="0"/>
          </a:p>
        </p:txBody>
      </p:sp>
    </p:spTree>
    <p:extLst>
      <p:ext uri="{BB962C8B-B14F-4D97-AF65-F5344CB8AC3E}">
        <p14:creationId xmlns:p14="http://schemas.microsoft.com/office/powerpoint/2010/main" val="228328965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1208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8EB4-639B-46D0-864A-A2A4EF97F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E9562E-D036-438A-8461-65603B1D36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D4C6B-CF4E-48FE-A70D-8342BC4D2CD5}"/>
              </a:ext>
            </a:extLst>
          </p:cNvPr>
          <p:cNvSpPr>
            <a:spLocks noGrp="1"/>
          </p:cNvSpPr>
          <p:nvPr>
            <p:ph type="dt" sz="half" idx="10"/>
          </p:nvPr>
        </p:nvSpPr>
        <p:spPr/>
        <p:txBody>
          <a:bodyPr/>
          <a:lstStyle/>
          <a:p>
            <a:fld id="{BD96E26C-1618-430B-BBA6-4C24F1FF702E}" type="datetimeFigureOut">
              <a:rPr lang="en-US" smtClean="0"/>
              <a:t>3/31/2020</a:t>
            </a:fld>
            <a:endParaRPr lang="en-US" dirty="0"/>
          </a:p>
        </p:txBody>
      </p:sp>
      <p:sp>
        <p:nvSpPr>
          <p:cNvPr id="5" name="Footer Placeholder 4">
            <a:extLst>
              <a:ext uri="{FF2B5EF4-FFF2-40B4-BE49-F238E27FC236}">
                <a16:creationId xmlns:a16="http://schemas.microsoft.com/office/drawing/2014/main" id="{4D4AC30A-DB6B-4D03-BDA4-24750735AE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D51AEA-CA65-429E-9390-DB9DA3E5F335}"/>
              </a:ext>
            </a:extLst>
          </p:cNvPr>
          <p:cNvSpPr>
            <a:spLocks noGrp="1"/>
          </p:cNvSpPr>
          <p:nvPr>
            <p:ph type="sldNum" sz="quarter" idx="12"/>
          </p:nvPr>
        </p:nvSpPr>
        <p:spPr/>
        <p:txBody>
          <a:bodyPr/>
          <a:lstStyle/>
          <a:p>
            <a:fld id="{E69FA4F5-5990-4E2B-897B-05BE425B6307}" type="slidenum">
              <a:rPr lang="en-US" smtClean="0"/>
              <a:t>‹#›</a:t>
            </a:fld>
            <a:endParaRPr lang="en-US" dirty="0"/>
          </a:p>
        </p:txBody>
      </p:sp>
    </p:spTree>
    <p:extLst>
      <p:ext uri="{BB962C8B-B14F-4D97-AF65-F5344CB8AC3E}">
        <p14:creationId xmlns:p14="http://schemas.microsoft.com/office/powerpoint/2010/main" val="852528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SPLIT 1">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Rectangle 2"/>
          <p:cNvSpPr/>
          <p:nvPr/>
        </p:nvSpPr>
        <p:spPr>
          <a:xfrm>
            <a:off x="6224456" y="0"/>
            <a:ext cx="621201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
        <p:nvSpPr>
          <p:cNvPr id="6" name="Text Placeholder 3"/>
          <p:cNvSpPr>
            <a:spLocks noGrp="1"/>
          </p:cNvSpPr>
          <p:nvPr>
            <p:ph type="body" sz="quarter" idx="10" hasCustomPrompt="1"/>
          </p:nvPr>
        </p:nvSpPr>
        <p:spPr>
          <a:xfrm>
            <a:off x="771068" y="1721284"/>
            <a:ext cx="4663678" cy="1638525"/>
          </a:xfrm>
          <a:prstGeom prst="rect">
            <a:avLst/>
          </a:prstGeom>
        </p:spPr>
        <p:txBody>
          <a:bodyPr anchor="t"/>
          <a:lstStyle>
            <a:lvl1pPr marL="0" indent="0">
              <a:lnSpc>
                <a:spcPct val="100000"/>
              </a:lnSpc>
              <a:buFontTx/>
              <a:buNone/>
              <a:defRPr sz="1836" baseline="0">
                <a:solidFill>
                  <a:schemeClr val="bg1">
                    <a:lumMod val="85000"/>
                  </a:schemeClr>
                </a:solidFill>
                <a:latin typeface="Segoe UI" panose="020B0502040204020203" pitchFamily="34" charset="0"/>
                <a:cs typeface="Segoe UI" panose="020B0502040204020203" pitchFamily="34" charset="0"/>
              </a:defRPr>
            </a:lvl1pPr>
          </a:lstStyle>
          <a:p>
            <a:pPr lvl="0"/>
            <a:r>
              <a:rPr lang="en-US"/>
              <a:t>1</a:t>
            </a:r>
          </a:p>
          <a:p>
            <a:pPr lvl="0"/>
            <a:r>
              <a:rPr lang="en-US"/>
              <a:t>2</a:t>
            </a:r>
          </a:p>
          <a:p>
            <a:pPr lvl="0"/>
            <a:r>
              <a:rPr lang="en-US"/>
              <a:t>3</a:t>
            </a:r>
          </a:p>
          <a:p>
            <a:pPr lvl="0"/>
            <a:r>
              <a:rPr lang="en-US"/>
              <a:t>4</a:t>
            </a:r>
          </a:p>
          <a:p>
            <a:pPr lvl="0"/>
            <a:r>
              <a:rPr lang="en-US"/>
              <a:t>5</a:t>
            </a:r>
          </a:p>
        </p:txBody>
      </p:sp>
      <p:sp>
        <p:nvSpPr>
          <p:cNvPr id="8" name="Text Placeholder 7"/>
          <p:cNvSpPr>
            <a:spLocks noGrp="1"/>
          </p:cNvSpPr>
          <p:nvPr>
            <p:ph type="body" sz="quarter" idx="11" hasCustomPrompt="1"/>
          </p:nvPr>
        </p:nvSpPr>
        <p:spPr>
          <a:xfrm>
            <a:off x="771069" y="972436"/>
            <a:ext cx="4663678" cy="565091"/>
          </a:xfrm>
          <a:prstGeom prst="rect">
            <a:avLst/>
          </a:prstGeom>
        </p:spPr>
        <p:txBody>
          <a:bodyPr anchor="ctr"/>
          <a:lstStyle>
            <a:lvl1pPr marL="0" indent="0">
              <a:buFontTx/>
              <a:buNone/>
              <a:defRPr sz="3672">
                <a:solidFill>
                  <a:schemeClr val="bg1"/>
                </a:solidFill>
                <a:latin typeface="Segoe UI Light" panose="020B0502040204020203" pitchFamily="34" charset="0"/>
                <a:cs typeface="Segoe UI Light" panose="020B0502040204020203" pitchFamily="34" charset="0"/>
              </a:defRPr>
            </a:lvl1pPr>
            <a:lvl2pPr marL="466298" indent="0">
              <a:buFontTx/>
              <a:buNone/>
              <a:defRPr sz="3060">
                <a:solidFill>
                  <a:schemeClr val="bg1"/>
                </a:solidFill>
                <a:latin typeface="Segoe UI" panose="020B0502040204020203" pitchFamily="34" charset="0"/>
                <a:cs typeface="Segoe UI" panose="020B0502040204020203" pitchFamily="34" charset="0"/>
              </a:defRPr>
            </a:lvl2pPr>
            <a:lvl3pPr marL="932597" indent="0">
              <a:buFontTx/>
              <a:buNone/>
              <a:defRPr sz="3060">
                <a:solidFill>
                  <a:schemeClr val="bg1"/>
                </a:solidFill>
                <a:latin typeface="Segoe UI" panose="020B0502040204020203" pitchFamily="34" charset="0"/>
                <a:cs typeface="Segoe UI" panose="020B0502040204020203" pitchFamily="34" charset="0"/>
              </a:defRPr>
            </a:lvl3pPr>
            <a:lvl4pPr marL="1398895" indent="0">
              <a:buFontTx/>
              <a:buNone/>
              <a:defRPr sz="3060">
                <a:solidFill>
                  <a:schemeClr val="bg1"/>
                </a:solidFill>
                <a:latin typeface="Segoe UI" panose="020B0502040204020203" pitchFamily="34" charset="0"/>
                <a:cs typeface="Segoe UI" panose="020B0502040204020203" pitchFamily="34" charset="0"/>
              </a:defRPr>
            </a:lvl4pPr>
            <a:lvl5pPr marL="1865193" indent="0">
              <a:buFontTx/>
              <a:buNone/>
              <a:defRPr sz="3060">
                <a:solidFill>
                  <a:schemeClr val="bg1"/>
                </a:solidFill>
                <a:latin typeface="Segoe UI" panose="020B0502040204020203" pitchFamily="34" charset="0"/>
                <a:cs typeface="Segoe UI" panose="020B0502040204020203" pitchFamily="34" charset="0"/>
              </a:defRPr>
            </a:lvl5pPr>
          </a:lstStyle>
          <a:p>
            <a:pPr lvl="0"/>
            <a:r>
              <a:rPr lang="en-US"/>
              <a:t>Title</a:t>
            </a:r>
          </a:p>
        </p:txBody>
      </p:sp>
      <p:sp>
        <p:nvSpPr>
          <p:cNvPr id="5" name="Rectangle 4">
            <a:extLst>
              <a:ext uri="{FF2B5EF4-FFF2-40B4-BE49-F238E27FC236}">
                <a16:creationId xmlns:a16="http://schemas.microsoft.com/office/drawing/2014/main" id="{031F10E5-FA58-474D-B87D-416626E8B85F}"/>
              </a:ext>
            </a:extLst>
          </p:cNvPr>
          <p:cNvSpPr/>
          <p:nvPr userDrawn="1"/>
        </p:nvSpPr>
        <p:spPr>
          <a:xfrm>
            <a:off x="6224456" y="0"/>
            <a:ext cx="621201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Tree>
    <p:extLst>
      <p:ext uri="{BB962C8B-B14F-4D97-AF65-F5344CB8AC3E}">
        <p14:creationId xmlns:p14="http://schemas.microsoft.com/office/powerpoint/2010/main" val="5232769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LIGHT">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258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ARK">
    <p:bg>
      <p:bgPr>
        <a:solidFill>
          <a:srgbClr val="20202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26823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96457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41026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9981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0F14056B-20C3-8B4F-8A79-5272CC712B2C}"/>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135070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43370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3" y="2779525"/>
            <a:ext cx="2131967" cy="1161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418911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dirty="0"/>
          </a:p>
        </p:txBody>
      </p:sp>
      <p:pic>
        <p:nvPicPr>
          <p:cNvPr id="8" name="Picture 7" descr="Microsoft Ignite cube graphic">
            <a:extLst>
              <a:ext uri="{FF2B5EF4-FFF2-40B4-BE49-F238E27FC236}">
                <a16:creationId xmlns:a16="http://schemas.microsoft.com/office/drawing/2014/main" id="{FA7DF135-2B2F-48F3-A1B9-2380F2151FC7}"/>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9" name="MS logo gray - EMF" descr="Microsoft logo, gray text version">
            <a:extLst>
              <a:ext uri="{FF2B5EF4-FFF2-40B4-BE49-F238E27FC236}">
                <a16:creationId xmlns:a16="http://schemas.microsoft.com/office/drawing/2014/main" id="{8E2A5C49-8753-461F-AF5F-C7F7221FFB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10" name="Freeform 5" descr="Microsoft Ignite logo">
            <a:extLst>
              <a:ext uri="{FF2B5EF4-FFF2-40B4-BE49-F238E27FC236}">
                <a16:creationId xmlns:a16="http://schemas.microsoft.com/office/drawing/2014/main" id="{0E652A98-EBCE-4778-80B5-E0FFF980A9B0}"/>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dirty="0"/>
          </a:p>
        </p:txBody>
      </p:sp>
    </p:spTree>
    <p:extLst>
      <p:ext uri="{BB962C8B-B14F-4D97-AF65-F5344CB8AC3E}">
        <p14:creationId xmlns:p14="http://schemas.microsoft.com/office/powerpoint/2010/main" val="1065941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95914" y="597450"/>
            <a:ext cx="1393840" cy="298433"/>
          </a:xfrm>
          <a:prstGeom prst="rect">
            <a:avLst/>
          </a:prstGeom>
        </p:spPr>
      </p:pic>
      <p:pic>
        <p:nvPicPr>
          <p:cNvPr id="7" name="MS logo gray - EMF" descr="Microsoft logo, gray text version">
            <a:extLst>
              <a:ext uri="{FF2B5EF4-FFF2-40B4-BE49-F238E27FC236}">
                <a16:creationId xmlns:a16="http://schemas.microsoft.com/office/drawing/2014/main" id="{CE634427-F9FA-46A8-A6CF-BB8473CA943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73226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5914" y="597450"/>
            <a:ext cx="1393840" cy="298433"/>
          </a:xfrm>
          <a:prstGeom prst="rect">
            <a:avLst/>
          </a:prstGeom>
        </p:spPr>
      </p:pic>
      <p:pic>
        <p:nvPicPr>
          <p:cNvPr id="8" name="Picture 7" descr="Microsoft Ignite cube graphic">
            <a:extLst>
              <a:ext uri="{FF2B5EF4-FFF2-40B4-BE49-F238E27FC236}">
                <a16:creationId xmlns:a16="http://schemas.microsoft.com/office/drawing/2014/main" id="{9B14E7A9-FA82-4D8F-A0FB-7B01D2FC478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10" name="MS logo gray - EMF" descr="Microsoft logo, gray text version">
            <a:extLst>
              <a:ext uri="{FF2B5EF4-FFF2-40B4-BE49-F238E27FC236}">
                <a16:creationId xmlns:a16="http://schemas.microsoft.com/office/drawing/2014/main" id="{F5A92E51-488A-436C-B746-63F1BD02D470}"/>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90547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5914" y="597450"/>
            <a:ext cx="1393840" cy="298433"/>
          </a:xfrm>
          <a:prstGeom prst="rect">
            <a:avLst/>
          </a:prstGeom>
        </p:spPr>
      </p:pic>
      <p:pic>
        <p:nvPicPr>
          <p:cNvPr id="7" name="Picture 6" descr="Microsoft Ignite cube graphic">
            <a:extLst>
              <a:ext uri="{FF2B5EF4-FFF2-40B4-BE49-F238E27FC236}">
                <a16:creationId xmlns:a16="http://schemas.microsoft.com/office/drawing/2014/main" id="{5AA53F73-0B76-4DEF-9D95-2B8A01C03CCC}"/>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10" name="MS logo gray - EMF" descr="Microsoft logo, gray text version">
            <a:extLst>
              <a:ext uri="{FF2B5EF4-FFF2-40B4-BE49-F238E27FC236}">
                <a16:creationId xmlns:a16="http://schemas.microsoft.com/office/drawing/2014/main" id="{A8C1D6C8-7673-46B9-81AC-475E7DC5FA8B}"/>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97926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95914" y="597450"/>
            <a:ext cx="1393840" cy="298433"/>
          </a:xfrm>
          <a:prstGeom prst="rect">
            <a:avLst/>
          </a:prstGeom>
        </p:spPr>
      </p:pic>
      <p:pic>
        <p:nvPicPr>
          <p:cNvPr id="8" name="Picture 7" descr="A person sitting at a table using a computer&#10;&#10;Description automatically generated">
            <a:extLst>
              <a:ext uri="{FF2B5EF4-FFF2-40B4-BE49-F238E27FC236}">
                <a16:creationId xmlns:a16="http://schemas.microsoft.com/office/drawing/2014/main" id="{19C0AAF6-2A0F-4D4E-9794-BEE92B56B8F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9" name="MS logo gray - EMF" descr="Microsoft logo, gray text version">
            <a:extLst>
              <a:ext uri="{FF2B5EF4-FFF2-40B4-BE49-F238E27FC236}">
                <a16:creationId xmlns:a16="http://schemas.microsoft.com/office/drawing/2014/main" id="{C9E509BD-BF93-44EA-A53D-951ACB7B5745}"/>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9784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897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0300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966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151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37569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79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99931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13625623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341"/>
            <a:ext cx="4241746" cy="1130053"/>
          </a:xfrm>
        </p:spPr>
        <p:txBody>
          <a:bodyPr anchor="b"/>
          <a:lstStyle>
            <a:lvl1pPr>
              <a:defRPr>
                <a:solidFill>
                  <a:schemeClr val="bg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3"/>
            <a:ext cx="4245890" cy="345294"/>
          </a:xfrm>
        </p:spPr>
        <p:txBody>
          <a:bodyPr/>
          <a:lstStyle>
            <a:lvl1pPr marL="0" indent="0">
              <a:buNone/>
              <a:defRPr sz="2244">
                <a:solidFill>
                  <a:schemeClr val="bg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0089666B-AAE5-4889-8AAF-C65101C65620}"/>
              </a:ext>
            </a:extLst>
          </p:cNvPr>
          <p:cNvSpPr/>
          <p:nvPr/>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FAD604D-ED76-472D-9293-A8538FE3FC05}"/>
              </a:ext>
            </a:extLst>
          </p:cNvPr>
          <p:cNvSpPr/>
          <p:nvPr userDrawn="1"/>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30975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_Title - Square Photo ">
    <p:bg>
      <p:bgPr>
        <a:solidFill>
          <a:schemeClr val="bg2">
            <a:lumMod val="9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341"/>
            <a:ext cx="4241746" cy="1130053"/>
          </a:xfrm>
        </p:spPr>
        <p:txBody>
          <a:bodyPr anchor="b"/>
          <a:lstStyle>
            <a:lvl1pPr>
              <a:defRPr>
                <a:solidFill>
                  <a:schemeClr val="tx2"/>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3"/>
            <a:ext cx="4245890" cy="345294"/>
          </a:xfrm>
        </p:spPr>
        <p:txBody>
          <a:bodyPr/>
          <a:lstStyle>
            <a:lvl1pPr marL="0" indent="0">
              <a:buNone/>
              <a:defRPr sz="2244">
                <a:solidFill>
                  <a:schemeClr val="tx2"/>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0089666B-AAE5-4889-8AAF-C65101C65620}"/>
              </a:ext>
            </a:extLst>
          </p:cNvPr>
          <p:cNvSpPr/>
          <p:nvPr/>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7227087-88B5-457B-BFDE-8DB15C575010}"/>
              </a:ext>
            </a:extLst>
          </p:cNvPr>
          <p:cNvSpPr/>
          <p:nvPr userDrawn="1"/>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54591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077420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7684060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187178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005369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07333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7782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30132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934257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6421871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1F05741-F5FF-496F-8FBA-B60D7E55C76C}"/>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7796FEB-B0B9-4532-9ADA-1FA1811001A6}"/>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91142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89CE0062-ADF2-471F-A024-82C4C50C73C7}"/>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59043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528724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218237" y="3322997"/>
            <a:ext cx="5622500" cy="345294"/>
          </a:xfrm>
        </p:spPr>
        <p:txBody>
          <a:bodyPr anchor="ctr" anchorCtr="0"/>
          <a:lstStyle>
            <a:lvl1pPr marL="0" indent="0">
              <a:spcAft>
                <a:spcPts val="1224"/>
              </a:spcAft>
              <a:buNone/>
              <a:defRPr sz="2244"/>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CE5E2358-A33F-48E7-91E1-AB1871AD2815}"/>
              </a:ext>
              <a:ext uri="{C183D7F6-B498-43B3-948B-1728B52AA6E4}">
                <adec:decorative xmlns:adec="http://schemas.microsoft.com/office/drawing/2017/decorative" val="1"/>
              </a:ext>
            </a:extLst>
          </p:cNvPr>
          <p:cNvSpPr/>
          <p:nvPr userDrawn="1"/>
        </p:nvSpPr>
        <p:spPr bwMode="blackWhite">
          <a:xfrm>
            <a:off x="0" y="0"/>
            <a:ext cx="528724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64364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2_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6218237" y="0"/>
            <a:ext cx="621823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tx2"/>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813976" y="3322998"/>
            <a:ext cx="5374469" cy="344544"/>
          </a:xfrm>
        </p:spPr>
        <p:txBody>
          <a:bodyPr anchor="ctr" anchorCtr="0"/>
          <a:lstStyle>
            <a:lvl1pPr marL="0" indent="0">
              <a:spcAft>
                <a:spcPts val="1224"/>
              </a:spcAft>
              <a:buNone/>
              <a:defRPr sz="2244">
                <a:solidFill>
                  <a:schemeClr val="bg1"/>
                </a:solidFill>
              </a:defRPr>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54250868-7891-4C47-A817-7F3EE8974FEE}"/>
              </a:ext>
              <a:ext uri="{C183D7F6-B498-43B3-948B-1728B52AA6E4}">
                <adec:decorative xmlns:adec="http://schemas.microsoft.com/office/drawing/2017/decorative" val="1"/>
              </a:ext>
            </a:extLst>
          </p:cNvPr>
          <p:cNvSpPr/>
          <p:nvPr userDrawn="1"/>
        </p:nvSpPr>
        <p:spPr bwMode="blackWhite">
          <a:xfrm>
            <a:off x="6218237" y="0"/>
            <a:ext cx="621823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66259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17B31252-3207-46D4-AE3C-EB4B110439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34403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3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E3AC1D23-32AA-4655-9067-ECAE3AA681AB}"/>
              </a:ext>
              <a:ext uri="{C183D7F6-B498-43B3-948B-1728B52AA6E4}">
                <adec:decorative xmlns:adec="http://schemas.microsoft.com/office/drawing/2017/decorative" val="1"/>
              </a:ext>
            </a:extLst>
          </p:cNvPr>
          <p:cNvSpPr/>
          <p:nvPr/>
        </p:nvSpPr>
        <p:spPr bwMode="blackWhite">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696FC79-A246-4E2C-8E4C-41A511EAFFF8}"/>
              </a:ext>
              <a:ext uri="{C183D7F6-B498-43B3-948B-1728B52AA6E4}">
                <adec:decorative xmlns:adec="http://schemas.microsoft.com/office/drawing/2017/decorative" val="1"/>
              </a:ext>
            </a:extLst>
          </p:cNvPr>
          <p:cNvSpPr/>
          <p:nvPr userDrawn="1"/>
        </p:nvSpPr>
        <p:spPr bwMode="blackWhite">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97969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4_Title - Square Photo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AC1D23-32AA-4655-9067-ECAE3AA681AB}"/>
              </a:ext>
              <a:ext uri="{C183D7F6-B498-43B3-948B-1728B52AA6E4}">
                <adec:decorative xmlns:adec="http://schemas.microsoft.com/office/drawing/2017/decorative" val="1"/>
              </a:ext>
            </a:extLst>
          </p:cNvPr>
          <p:cNvSpPr/>
          <p:nvPr/>
        </p:nvSpPr>
        <p:spPr bwMode="blackWhite">
          <a:xfrm>
            <a:off x="0" y="0"/>
            <a:ext cx="12436475" cy="33886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154791" y="600689"/>
            <a:ext cx="6976013"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6" name="Rectangle 5">
            <a:extLst>
              <a:ext uri="{FF2B5EF4-FFF2-40B4-BE49-F238E27FC236}">
                <a16:creationId xmlns:a16="http://schemas.microsoft.com/office/drawing/2014/main" id="{0A825BE6-4377-4F36-B94C-324FDF94D500}"/>
              </a:ext>
              <a:ext uri="{C183D7F6-B498-43B3-948B-1728B52AA6E4}">
                <adec:decorative xmlns:adec="http://schemas.microsoft.com/office/drawing/2017/decorative" val="1"/>
              </a:ext>
            </a:extLst>
          </p:cNvPr>
          <p:cNvSpPr/>
          <p:nvPr userDrawn="1"/>
        </p:nvSpPr>
        <p:spPr bwMode="blackWhite">
          <a:xfrm>
            <a:off x="0" y="0"/>
            <a:ext cx="12436475" cy="33886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2531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541571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1409B4D-B227-4686-9B14-9A7CADEA50D6}"/>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4606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DB1F20E8-CAAB-470B-AE52-4250EA6A04B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Tree>
    <p:extLst>
      <p:ext uri="{BB962C8B-B14F-4D97-AF65-F5344CB8AC3E}">
        <p14:creationId xmlns:p14="http://schemas.microsoft.com/office/powerpoint/2010/main" val="1375395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5" name="Picture 4" descr="Microsoft Ignite cube graphic">
            <a:extLst>
              <a:ext uri="{FF2B5EF4-FFF2-40B4-BE49-F238E27FC236}">
                <a16:creationId xmlns:a16="http://schemas.microsoft.com/office/drawing/2014/main" id="{CCDF3722-5235-407E-BF8C-149001C713BB}"/>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4356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6565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0910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4595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Text Box 3" descr="This is a copyright notice that should be included on the final slide.">
            <a:extLst>
              <a:ext uri="{FF2B5EF4-FFF2-40B4-BE49-F238E27FC236}">
                <a16:creationId xmlns:a16="http://schemas.microsoft.com/office/drawing/2014/main" id="{D1BFAB22-E937-4ABC-AA65-519715CE61E5}"/>
              </a:ext>
            </a:extLst>
          </p:cNvPr>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A2E1A39-30DF-4310-A061-74C601FD62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0929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1638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1EBB-6154-418E-8D2B-A19BF1035268}"/>
              </a:ext>
            </a:extLst>
          </p:cNvPr>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3877752A-7377-4AC0-B92B-C4D33E8157B5}"/>
              </a:ext>
            </a:extLst>
          </p:cNvPr>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8CE2250E-2D02-404B-B272-9D70FC499475}"/>
              </a:ext>
            </a:extLst>
          </p:cNvPr>
          <p:cNvSpPr>
            <a:spLocks noGrp="1"/>
          </p:cNvSpPr>
          <p:nvPr>
            <p:ph type="dt" sz="half" idx="10"/>
          </p:nvPr>
        </p:nvSpPr>
        <p:spPr/>
        <p:txBody>
          <a:bodyPr/>
          <a:lstStyle/>
          <a:p>
            <a:fld id="{27EC06D7-BB5C-4FCE-A0FD-635F78312FAA}" type="datetimeFigureOut">
              <a:rPr lang="en-US" smtClean="0"/>
              <a:t>3/31/2020</a:t>
            </a:fld>
            <a:endParaRPr lang="en-US" dirty="0"/>
          </a:p>
        </p:txBody>
      </p:sp>
      <p:sp>
        <p:nvSpPr>
          <p:cNvPr id="5" name="Footer Placeholder 4">
            <a:extLst>
              <a:ext uri="{FF2B5EF4-FFF2-40B4-BE49-F238E27FC236}">
                <a16:creationId xmlns:a16="http://schemas.microsoft.com/office/drawing/2014/main" id="{36B7D9D5-DBD3-4F4D-8EF1-BE52166D76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FE3EB5-E4F8-4F46-9628-4D64AD105C19}"/>
              </a:ext>
            </a:extLst>
          </p:cNvPr>
          <p:cNvSpPr>
            <a:spLocks noGrp="1"/>
          </p:cNvSpPr>
          <p:nvPr>
            <p:ph type="sldNum" sz="quarter" idx="12"/>
          </p:nvPr>
        </p:nvSpPr>
        <p:spPr/>
        <p:txBody>
          <a:bodyPr/>
          <a:lstStyle/>
          <a:p>
            <a:fld id="{EF97A6B9-12D4-4ABB-9F2D-D48B8A6A20BD}" type="slidenum">
              <a:rPr lang="en-US" smtClean="0"/>
              <a:t>‹#›</a:t>
            </a:fld>
            <a:endParaRPr lang="en-US" dirty="0"/>
          </a:p>
        </p:txBody>
      </p:sp>
    </p:spTree>
    <p:extLst>
      <p:ext uri="{BB962C8B-B14F-4D97-AF65-F5344CB8AC3E}">
        <p14:creationId xmlns:p14="http://schemas.microsoft.com/office/powerpoint/2010/main" val="255928503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95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259230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58254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8EB4-639B-46D0-864A-A2A4EF97F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E9562E-D036-438A-8461-65603B1D36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D4C6B-CF4E-48FE-A70D-8342BC4D2CD5}"/>
              </a:ext>
            </a:extLst>
          </p:cNvPr>
          <p:cNvSpPr>
            <a:spLocks noGrp="1"/>
          </p:cNvSpPr>
          <p:nvPr>
            <p:ph type="dt" sz="half" idx="10"/>
          </p:nvPr>
        </p:nvSpPr>
        <p:spPr/>
        <p:txBody>
          <a:bodyPr/>
          <a:lstStyle/>
          <a:p>
            <a:fld id="{BD96E26C-1618-430B-BBA6-4C24F1FF702E}" type="datetimeFigureOut">
              <a:rPr lang="en-US" smtClean="0"/>
              <a:t>3/31/2020</a:t>
            </a:fld>
            <a:endParaRPr lang="en-US" dirty="0"/>
          </a:p>
        </p:txBody>
      </p:sp>
      <p:sp>
        <p:nvSpPr>
          <p:cNvPr id="5" name="Footer Placeholder 4">
            <a:extLst>
              <a:ext uri="{FF2B5EF4-FFF2-40B4-BE49-F238E27FC236}">
                <a16:creationId xmlns:a16="http://schemas.microsoft.com/office/drawing/2014/main" id="{4D4AC30A-DB6B-4D03-BDA4-24750735AE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D51AEA-CA65-429E-9390-DB9DA3E5F335}"/>
              </a:ext>
            </a:extLst>
          </p:cNvPr>
          <p:cNvSpPr>
            <a:spLocks noGrp="1"/>
          </p:cNvSpPr>
          <p:nvPr>
            <p:ph type="sldNum" sz="quarter" idx="12"/>
          </p:nvPr>
        </p:nvSpPr>
        <p:spPr/>
        <p:txBody>
          <a:bodyPr/>
          <a:lstStyle/>
          <a:p>
            <a:fld id="{E69FA4F5-5990-4E2B-897B-05BE425B6307}" type="slidenum">
              <a:rPr lang="en-US" smtClean="0"/>
              <a:t>‹#›</a:t>
            </a:fld>
            <a:endParaRPr lang="en-US" dirty="0"/>
          </a:p>
        </p:txBody>
      </p:sp>
    </p:spTree>
    <p:extLst>
      <p:ext uri="{BB962C8B-B14F-4D97-AF65-F5344CB8AC3E}">
        <p14:creationId xmlns:p14="http://schemas.microsoft.com/office/powerpoint/2010/main" val="26642122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SPLIT 1">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Rectangle 2"/>
          <p:cNvSpPr/>
          <p:nvPr/>
        </p:nvSpPr>
        <p:spPr>
          <a:xfrm>
            <a:off x="6224456" y="0"/>
            <a:ext cx="621201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
        <p:nvSpPr>
          <p:cNvPr id="6" name="Text Placeholder 3"/>
          <p:cNvSpPr>
            <a:spLocks noGrp="1"/>
          </p:cNvSpPr>
          <p:nvPr>
            <p:ph type="body" sz="quarter" idx="10" hasCustomPrompt="1"/>
          </p:nvPr>
        </p:nvSpPr>
        <p:spPr>
          <a:xfrm>
            <a:off x="771068" y="1721284"/>
            <a:ext cx="4663678" cy="1638525"/>
          </a:xfrm>
          <a:prstGeom prst="rect">
            <a:avLst/>
          </a:prstGeom>
        </p:spPr>
        <p:txBody>
          <a:bodyPr anchor="t"/>
          <a:lstStyle>
            <a:lvl1pPr marL="0" indent="0">
              <a:lnSpc>
                <a:spcPct val="100000"/>
              </a:lnSpc>
              <a:buFontTx/>
              <a:buNone/>
              <a:defRPr sz="1836" baseline="0">
                <a:solidFill>
                  <a:schemeClr val="bg1">
                    <a:lumMod val="85000"/>
                  </a:schemeClr>
                </a:solidFill>
                <a:latin typeface="Segoe UI" panose="020B0502040204020203" pitchFamily="34" charset="0"/>
                <a:cs typeface="Segoe UI" panose="020B0502040204020203" pitchFamily="34" charset="0"/>
              </a:defRPr>
            </a:lvl1pPr>
          </a:lstStyle>
          <a:p>
            <a:pPr lvl="0"/>
            <a:r>
              <a:rPr lang="en-US"/>
              <a:t>1</a:t>
            </a:r>
          </a:p>
          <a:p>
            <a:pPr lvl="0"/>
            <a:r>
              <a:rPr lang="en-US"/>
              <a:t>2</a:t>
            </a:r>
          </a:p>
          <a:p>
            <a:pPr lvl="0"/>
            <a:r>
              <a:rPr lang="en-US"/>
              <a:t>3</a:t>
            </a:r>
          </a:p>
          <a:p>
            <a:pPr lvl="0"/>
            <a:r>
              <a:rPr lang="en-US"/>
              <a:t>4</a:t>
            </a:r>
          </a:p>
          <a:p>
            <a:pPr lvl="0"/>
            <a:r>
              <a:rPr lang="en-US"/>
              <a:t>5</a:t>
            </a:r>
          </a:p>
        </p:txBody>
      </p:sp>
      <p:sp>
        <p:nvSpPr>
          <p:cNvPr id="8" name="Text Placeholder 7"/>
          <p:cNvSpPr>
            <a:spLocks noGrp="1"/>
          </p:cNvSpPr>
          <p:nvPr>
            <p:ph type="body" sz="quarter" idx="11" hasCustomPrompt="1"/>
          </p:nvPr>
        </p:nvSpPr>
        <p:spPr>
          <a:xfrm>
            <a:off x="771069" y="972436"/>
            <a:ext cx="4663678" cy="565091"/>
          </a:xfrm>
          <a:prstGeom prst="rect">
            <a:avLst/>
          </a:prstGeom>
        </p:spPr>
        <p:txBody>
          <a:bodyPr anchor="ctr"/>
          <a:lstStyle>
            <a:lvl1pPr marL="0" indent="0">
              <a:buFontTx/>
              <a:buNone/>
              <a:defRPr sz="3672">
                <a:solidFill>
                  <a:schemeClr val="bg1"/>
                </a:solidFill>
                <a:latin typeface="Segoe UI Light" panose="020B0502040204020203" pitchFamily="34" charset="0"/>
                <a:cs typeface="Segoe UI Light" panose="020B0502040204020203" pitchFamily="34" charset="0"/>
              </a:defRPr>
            </a:lvl1pPr>
            <a:lvl2pPr marL="466298" indent="0">
              <a:buFontTx/>
              <a:buNone/>
              <a:defRPr sz="3060">
                <a:solidFill>
                  <a:schemeClr val="bg1"/>
                </a:solidFill>
                <a:latin typeface="Segoe UI" panose="020B0502040204020203" pitchFamily="34" charset="0"/>
                <a:cs typeface="Segoe UI" panose="020B0502040204020203" pitchFamily="34" charset="0"/>
              </a:defRPr>
            </a:lvl2pPr>
            <a:lvl3pPr marL="932597" indent="0">
              <a:buFontTx/>
              <a:buNone/>
              <a:defRPr sz="3060">
                <a:solidFill>
                  <a:schemeClr val="bg1"/>
                </a:solidFill>
                <a:latin typeface="Segoe UI" panose="020B0502040204020203" pitchFamily="34" charset="0"/>
                <a:cs typeface="Segoe UI" panose="020B0502040204020203" pitchFamily="34" charset="0"/>
              </a:defRPr>
            </a:lvl3pPr>
            <a:lvl4pPr marL="1398895" indent="0">
              <a:buFontTx/>
              <a:buNone/>
              <a:defRPr sz="3060">
                <a:solidFill>
                  <a:schemeClr val="bg1"/>
                </a:solidFill>
                <a:latin typeface="Segoe UI" panose="020B0502040204020203" pitchFamily="34" charset="0"/>
                <a:cs typeface="Segoe UI" panose="020B0502040204020203" pitchFamily="34" charset="0"/>
              </a:defRPr>
            </a:lvl4pPr>
            <a:lvl5pPr marL="1865193" indent="0">
              <a:buFontTx/>
              <a:buNone/>
              <a:defRPr sz="3060">
                <a:solidFill>
                  <a:schemeClr val="bg1"/>
                </a:solidFill>
                <a:latin typeface="Segoe UI" panose="020B0502040204020203" pitchFamily="34" charset="0"/>
                <a:cs typeface="Segoe UI" panose="020B0502040204020203" pitchFamily="34" charset="0"/>
              </a:defRPr>
            </a:lvl5pPr>
          </a:lstStyle>
          <a:p>
            <a:pPr lvl="0"/>
            <a:r>
              <a:rPr lang="en-US"/>
              <a:t>Title</a:t>
            </a:r>
          </a:p>
        </p:txBody>
      </p:sp>
      <p:sp>
        <p:nvSpPr>
          <p:cNvPr id="5" name="Rectangle 4">
            <a:extLst>
              <a:ext uri="{FF2B5EF4-FFF2-40B4-BE49-F238E27FC236}">
                <a16:creationId xmlns:a16="http://schemas.microsoft.com/office/drawing/2014/main" id="{031F10E5-FA58-474D-B87D-416626E8B85F}"/>
              </a:ext>
            </a:extLst>
          </p:cNvPr>
          <p:cNvSpPr/>
          <p:nvPr userDrawn="1"/>
        </p:nvSpPr>
        <p:spPr>
          <a:xfrm>
            <a:off x="6224456" y="0"/>
            <a:ext cx="621201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Tree>
    <p:extLst>
      <p:ext uri="{BB962C8B-B14F-4D97-AF65-F5344CB8AC3E}">
        <p14:creationId xmlns:p14="http://schemas.microsoft.com/office/powerpoint/2010/main" val="29913182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LIGHT">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32619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DARK">
    <p:bg>
      <p:bgPr>
        <a:solidFill>
          <a:srgbClr val="20202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7829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5536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03209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7995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0F14056B-20C3-8B4F-8A79-5272CC712B2C}"/>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51170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3" y="2779525"/>
            <a:ext cx="2131967" cy="1161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00093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90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59869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6FA-2202-4602-A69F-90A5ABD9E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31439-BF1F-45CF-8DE4-9576E11154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D498-69C5-4DE3-91D8-E63086D64B76}"/>
              </a:ext>
            </a:extLst>
          </p:cNvPr>
          <p:cNvSpPr>
            <a:spLocks noGrp="1"/>
          </p:cNvSpPr>
          <p:nvPr>
            <p:ph type="dt" sz="half" idx="10"/>
          </p:nvPr>
        </p:nvSpPr>
        <p:spPr/>
        <p:txBody>
          <a:bodyPr/>
          <a:lstStyle/>
          <a:p>
            <a:fld id="{9573B5A4-2E06-4236-BC41-3A7A78B1FF94}" type="datetimeFigureOut">
              <a:rPr lang="en-US" smtClean="0"/>
              <a:t>3/31/2020</a:t>
            </a:fld>
            <a:endParaRPr lang="en-US" dirty="0"/>
          </a:p>
        </p:txBody>
      </p:sp>
      <p:sp>
        <p:nvSpPr>
          <p:cNvPr id="5" name="Footer Placeholder 4">
            <a:extLst>
              <a:ext uri="{FF2B5EF4-FFF2-40B4-BE49-F238E27FC236}">
                <a16:creationId xmlns:a16="http://schemas.microsoft.com/office/drawing/2014/main" id="{BA1F18CA-20B9-49F5-B3B4-A34F168F73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31AFE4-EF75-4F33-8938-98D79E3C87D6}"/>
              </a:ext>
            </a:extLst>
          </p:cNvPr>
          <p:cNvSpPr>
            <a:spLocks noGrp="1"/>
          </p:cNvSpPr>
          <p:nvPr>
            <p:ph type="sldNum" sz="quarter" idx="12"/>
          </p:nvPr>
        </p:nvSpPr>
        <p:spPr/>
        <p:txBody>
          <a:bodyPr/>
          <a:lstStyle/>
          <a:p>
            <a:fld id="{ADCA6F9B-7D1F-4CF8-BDC4-0C9078F45D31}" type="slidenum">
              <a:rPr lang="en-US" smtClean="0"/>
              <a:t>‹#›</a:t>
            </a:fld>
            <a:endParaRPr lang="en-US" dirty="0"/>
          </a:p>
        </p:txBody>
      </p:sp>
    </p:spTree>
    <p:extLst>
      <p:ext uri="{BB962C8B-B14F-4D97-AF65-F5344CB8AC3E}">
        <p14:creationId xmlns:p14="http://schemas.microsoft.com/office/powerpoint/2010/main" val="1289304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593904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232622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1137719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0520190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768810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37224038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814557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25688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360228153"/>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1326153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7179759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01607372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439386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169120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745580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11021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399232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2735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802" y="0"/>
            <a:ext cx="12432872" cy="6994525"/>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408190" cy="6994525"/>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Tree>
    <p:extLst>
      <p:ext uri="{BB962C8B-B14F-4D97-AF65-F5344CB8AC3E}">
        <p14:creationId xmlns:p14="http://schemas.microsoft.com/office/powerpoint/2010/main" val="3504114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078754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818776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33791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6FA-2202-4602-A69F-90A5ABD9E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31439-BF1F-45CF-8DE4-9576E11154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D498-69C5-4DE3-91D8-E63086D64B76}"/>
              </a:ext>
            </a:extLst>
          </p:cNvPr>
          <p:cNvSpPr>
            <a:spLocks noGrp="1"/>
          </p:cNvSpPr>
          <p:nvPr>
            <p:ph type="dt" sz="half" idx="10"/>
          </p:nvPr>
        </p:nvSpPr>
        <p:spPr/>
        <p:txBody>
          <a:bodyPr/>
          <a:lstStyle/>
          <a:p>
            <a:fld id="{9573B5A4-2E06-4236-BC41-3A7A78B1FF94}" type="datetimeFigureOut">
              <a:rPr lang="en-US" smtClean="0"/>
              <a:t>3/31/2020</a:t>
            </a:fld>
            <a:endParaRPr lang="en-US" dirty="0"/>
          </a:p>
        </p:txBody>
      </p:sp>
      <p:sp>
        <p:nvSpPr>
          <p:cNvPr id="5" name="Footer Placeholder 4">
            <a:extLst>
              <a:ext uri="{FF2B5EF4-FFF2-40B4-BE49-F238E27FC236}">
                <a16:creationId xmlns:a16="http://schemas.microsoft.com/office/drawing/2014/main" id="{BA1F18CA-20B9-49F5-B3B4-A34F168F73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31AFE4-EF75-4F33-8938-98D79E3C87D6}"/>
              </a:ext>
            </a:extLst>
          </p:cNvPr>
          <p:cNvSpPr>
            <a:spLocks noGrp="1"/>
          </p:cNvSpPr>
          <p:nvPr>
            <p:ph type="sldNum" sz="quarter" idx="12"/>
          </p:nvPr>
        </p:nvSpPr>
        <p:spPr/>
        <p:txBody>
          <a:bodyPr/>
          <a:lstStyle/>
          <a:p>
            <a:fld id="{ADCA6F9B-7D1F-4CF8-BDC4-0C9078F45D31}" type="slidenum">
              <a:rPr lang="en-US" smtClean="0"/>
              <a:t>‹#›</a:t>
            </a:fld>
            <a:endParaRPr lang="en-US" dirty="0"/>
          </a:p>
        </p:txBody>
      </p:sp>
    </p:spTree>
    <p:extLst>
      <p:ext uri="{BB962C8B-B14F-4D97-AF65-F5344CB8AC3E}">
        <p14:creationId xmlns:p14="http://schemas.microsoft.com/office/powerpoint/2010/main" val="1367029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301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269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525610"/>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772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611461" y="2971425"/>
            <a:ext cx="2844867" cy="1436209"/>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9573" y="0"/>
            <a:ext cx="6846903" cy="6994525"/>
          </a:xfrm>
          <a:prstGeom prst="rect">
            <a:avLst/>
          </a:prstGeom>
        </p:spPr>
      </p:pic>
    </p:spTree>
    <p:extLst>
      <p:ext uri="{BB962C8B-B14F-4D97-AF65-F5344CB8AC3E}">
        <p14:creationId xmlns:p14="http://schemas.microsoft.com/office/powerpoint/2010/main" val="40607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421242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697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115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38759337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169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561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40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89974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371349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6394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5507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36912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902963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800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63847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4833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2661418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43978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3075918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24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0431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125153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175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827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454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9"/>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17858228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7962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5968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980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702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0082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79731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3063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867797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dirty="0"/>
          </a:p>
        </p:txBody>
      </p:sp>
    </p:spTree>
    <p:extLst>
      <p:ext uri="{BB962C8B-B14F-4D97-AF65-F5344CB8AC3E}">
        <p14:creationId xmlns:p14="http://schemas.microsoft.com/office/powerpoint/2010/main" val="2752308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145845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67172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887785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308677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7340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810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239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184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488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58644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15509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2"/>
            <a:ext cx="6102349"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2"/>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91715633"/>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1587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3221409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995340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96188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619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92943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7869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9057214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059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0486542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2.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emf"/><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image" Target="../media/image13.emf"/><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image" Target="../media/image13.emf"/><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theme" Target="../theme/theme4.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8" Type="http://schemas.openxmlformats.org/officeDocument/2006/relationships/slideLayout" Target="../slideLayouts/slideLayout85.xml"/><Relationship Id="rId3"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slideLayout" Target="../slideLayouts/slideLayout151.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42" Type="http://schemas.openxmlformats.org/officeDocument/2006/relationships/slideLayout" Target="../slideLayouts/slideLayout154.xml"/><Relationship Id="rId47" Type="http://schemas.openxmlformats.org/officeDocument/2006/relationships/slideLayout" Target="../slideLayouts/slideLayout159.xml"/><Relationship Id="rId50" Type="http://schemas.openxmlformats.org/officeDocument/2006/relationships/image" Target="../media/image13.emf"/><Relationship Id="rId7" Type="http://schemas.openxmlformats.org/officeDocument/2006/relationships/slideLayout" Target="../slideLayouts/slideLayout11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9" Type="http://schemas.openxmlformats.org/officeDocument/2006/relationships/slideLayout" Target="../slideLayouts/slideLayout141.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45" Type="http://schemas.openxmlformats.org/officeDocument/2006/relationships/slideLayout" Target="../slideLayouts/slideLayout157.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49" Type="http://schemas.openxmlformats.org/officeDocument/2006/relationships/theme" Target="../theme/theme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48" Type="http://schemas.openxmlformats.org/officeDocument/2006/relationships/slideLayout" Target="../slideLayouts/slideLayout160.xml"/><Relationship Id="rId8" Type="http://schemas.openxmlformats.org/officeDocument/2006/relationships/slideLayout" Target="../slideLayouts/slideLayout120.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46" Type="http://schemas.openxmlformats.org/officeDocument/2006/relationships/slideLayout" Target="../slideLayouts/slideLayout158.xml"/><Relationship Id="rId20" Type="http://schemas.openxmlformats.org/officeDocument/2006/relationships/slideLayout" Target="../slideLayouts/slideLayout132.xml"/><Relationship Id="rId41" Type="http://schemas.openxmlformats.org/officeDocument/2006/relationships/slideLayout" Target="../slideLayouts/slideLayout153.xml"/><Relationship Id="rId1" Type="http://schemas.openxmlformats.org/officeDocument/2006/relationships/slideLayout" Target="../slideLayouts/slideLayout113.xml"/><Relationship Id="rId6"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9" Type="http://schemas.openxmlformats.org/officeDocument/2006/relationships/slideLayout" Target="../slideLayouts/slideLayout199.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42" Type="http://schemas.openxmlformats.org/officeDocument/2006/relationships/slideLayout" Target="../slideLayouts/slideLayout202.xml"/><Relationship Id="rId47" Type="http://schemas.openxmlformats.org/officeDocument/2006/relationships/slideLayout" Target="../slideLayouts/slideLayout207.xml"/><Relationship Id="rId50" Type="http://schemas.openxmlformats.org/officeDocument/2006/relationships/theme" Target="../theme/theme6.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9" Type="http://schemas.openxmlformats.org/officeDocument/2006/relationships/slideLayout" Target="../slideLayouts/slideLayout189.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40" Type="http://schemas.openxmlformats.org/officeDocument/2006/relationships/slideLayout" Target="../slideLayouts/slideLayout200.xml"/><Relationship Id="rId45" Type="http://schemas.openxmlformats.org/officeDocument/2006/relationships/slideLayout" Target="../slideLayouts/slideLayout205.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49" Type="http://schemas.openxmlformats.org/officeDocument/2006/relationships/slideLayout" Target="../slideLayouts/slideLayout209.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4" Type="http://schemas.openxmlformats.org/officeDocument/2006/relationships/slideLayout" Target="../slideLayouts/slideLayout204.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 Id="rId43" Type="http://schemas.openxmlformats.org/officeDocument/2006/relationships/slideLayout" Target="../slideLayouts/slideLayout203.xml"/><Relationship Id="rId48" Type="http://schemas.openxmlformats.org/officeDocument/2006/relationships/slideLayout" Target="../slideLayouts/slideLayout208.xml"/><Relationship Id="rId8" Type="http://schemas.openxmlformats.org/officeDocument/2006/relationships/slideLayout" Target="../slideLayouts/slideLayout168.xml"/><Relationship Id="rId51" Type="http://schemas.openxmlformats.org/officeDocument/2006/relationships/image" Target="../media/image13.emf"/><Relationship Id="rId3" Type="http://schemas.openxmlformats.org/officeDocument/2006/relationships/slideLayout" Target="../slideLayouts/slideLayout163.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slideLayout" Target="../slideLayouts/slideLayout198.xml"/><Relationship Id="rId46" Type="http://schemas.openxmlformats.org/officeDocument/2006/relationships/slideLayout" Target="../slideLayouts/slideLayout206.xml"/><Relationship Id="rId20" Type="http://schemas.openxmlformats.org/officeDocument/2006/relationships/slideLayout" Target="../slideLayouts/slideLayout180.xml"/><Relationship Id="rId41" Type="http://schemas.openxmlformats.org/officeDocument/2006/relationships/slideLayout" Target="../slideLayouts/slideLayout201.xml"/><Relationship Id="rId1" Type="http://schemas.openxmlformats.org/officeDocument/2006/relationships/slideLayout" Target="../slideLayouts/slideLayout161.xml"/><Relationship Id="rId6"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7"/>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rot="5400000">
            <a:off x="9881762" y="3071982"/>
            <a:ext cx="6995160" cy="849926"/>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491442" y="2"/>
            <a:ext cx="399048" cy="6994526"/>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400" b="1" dirty="0">
                  <a:solidFill>
                    <a:srgbClr val="000000"/>
                  </a:solidFill>
                  <a:ea typeface="Segoe UI" pitchFamily="34" charset="0"/>
                  <a:cs typeface="Segoe UI" pitchFamily="34" charset="0"/>
                </a:rPr>
                <a:t>Light gray</a:t>
              </a:r>
            </a:p>
            <a:p>
              <a:pPr algn="l" defTabSz="932293" fontAlgn="base">
                <a:lnSpc>
                  <a:spcPct val="100000"/>
                </a:lnSpc>
                <a:spcBef>
                  <a:spcPct val="0"/>
                </a:spcBef>
                <a:spcAft>
                  <a:spcPct val="0"/>
                </a:spcAft>
              </a:pPr>
              <a:r>
                <a:rPr lang="en-US" sz="300" dirty="0">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273267365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68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00" r:id="rId19"/>
    <p:sldLayoutId id="2147483701" r:id="rId20"/>
    <p:sldLayoutId id="2147483742" r:id="rId21"/>
    <p:sldLayoutId id="2147483743" r:id="rId22"/>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userDrawn="1">
          <p15:clr>
            <a:srgbClr val="C35EA4"/>
          </p15:clr>
        </p15:guide>
        <p15:guide id="4" pos="1547" userDrawn="1">
          <p15:clr>
            <a:srgbClr val="C35EA4"/>
          </p15:clr>
        </p15:guide>
        <p15:guide id="5" pos="2660" userDrawn="1">
          <p15:clr>
            <a:srgbClr val="C35EA4"/>
          </p15:clr>
        </p15:guide>
        <p15:guide id="6" pos="2806" userDrawn="1">
          <p15:clr>
            <a:srgbClr val="C35EA4"/>
          </p15:clr>
        </p15:guide>
        <p15:guide id="7" pos="3921" userDrawn="1">
          <p15:clr>
            <a:srgbClr val="C35EA4"/>
          </p15:clr>
        </p15:guide>
        <p15:guide id="8" pos="4069" userDrawn="1">
          <p15:clr>
            <a:srgbClr val="C35EA4"/>
          </p15:clr>
        </p15:guide>
        <p15:guide id="9" pos="5181" userDrawn="1">
          <p15:clr>
            <a:srgbClr val="C35EA4"/>
          </p15:clr>
        </p15:guide>
        <p15:guide id="10" pos="5327" userDrawn="1">
          <p15:clr>
            <a:srgbClr val="C35EA4"/>
          </p15:clr>
        </p15:guide>
        <p15:guide id="11" pos="6444" userDrawn="1">
          <p15:clr>
            <a:srgbClr val="C35EA4"/>
          </p15:clr>
        </p15:guide>
        <p15:guide id="12" pos="6590" userDrawn="1">
          <p15:clr>
            <a:srgbClr val="C35EA4"/>
          </p15:clr>
        </p15:guide>
        <p15:guide id="16" pos="279" userDrawn="1">
          <p15:clr>
            <a:srgbClr val="F26B43"/>
          </p15:clr>
        </p15:guide>
        <p15:guide id="17" pos="7565" userDrawn="1">
          <p15:clr>
            <a:srgbClr val="F26B43"/>
          </p15:clr>
        </p15:guide>
        <p15:guide id="18" orient="horz" pos="773" userDrawn="1">
          <p15:clr>
            <a:srgbClr val="5ACBF0"/>
          </p15:clr>
        </p15:guide>
        <p15:guide id="19" orient="horz" pos="1399" userDrawn="1">
          <p15:clr>
            <a:srgbClr val="5ACBF0"/>
          </p15:clr>
        </p15:guide>
        <p15:guide id="20" orient="horz" pos="624" userDrawn="1">
          <p15:clr>
            <a:srgbClr val="5ACBF0"/>
          </p15:clr>
        </p15:guide>
        <p15:guide id="21" orient="horz" pos="1545" userDrawn="1">
          <p15:clr>
            <a:srgbClr val="5ACBF0"/>
          </p15:clr>
        </p15:guide>
        <p15:guide id="22" orient="horz" pos="2169" userDrawn="1">
          <p15:clr>
            <a:srgbClr val="5ACBF0"/>
          </p15:clr>
        </p15:guide>
        <p15:guide id="23" orient="horz" pos="2320" userDrawn="1">
          <p15:clr>
            <a:srgbClr val="5ACBF0"/>
          </p15:clr>
        </p15:guide>
        <p15:guide id="25" orient="horz" pos="286" userDrawn="1">
          <p15:clr>
            <a:srgbClr val="F26B43"/>
          </p15:clr>
        </p15:guide>
        <p15:guide id="26" orient="horz" pos="4123" userDrawn="1">
          <p15:clr>
            <a:srgbClr val="F26B43"/>
          </p15:clr>
        </p15:guide>
        <p15:guide id="27" orient="horz" pos="2947" userDrawn="1">
          <p15:clr>
            <a:srgbClr val="5ACBF0"/>
          </p15:clr>
        </p15:guide>
        <p15:guide id="28" orient="horz" pos="3092" userDrawn="1">
          <p15:clr>
            <a:srgbClr val="5ACBF0"/>
          </p15:clr>
        </p15:guide>
        <p15:guide id="29" orient="horz" pos="3721" userDrawn="1">
          <p15:clr>
            <a:srgbClr val="5ACBF0"/>
          </p15:clr>
        </p15:guide>
        <p15:guide id="30" orient="horz" pos="3867"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159861178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65507933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820160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a:srcRect l="762"/>
          <a:stretch/>
        </p:blipFill>
        <p:spPr>
          <a:xfrm rot="5400000">
            <a:off x="9654779" y="2900301"/>
            <a:ext cx="6994525" cy="1193925"/>
          </a:xfrm>
          <a:prstGeom prst="rect">
            <a:avLst/>
          </a:prstGeom>
        </p:spPr>
      </p:pic>
      <p:sp>
        <p:nvSpPr>
          <p:cNvPr id="49" name="Title Placeholder 1">
            <a:extLst>
              <a:ext uri="{FF2B5EF4-FFF2-40B4-BE49-F238E27FC236}">
                <a16:creationId xmlns:a16="http://schemas.microsoft.com/office/drawing/2014/main" id="{4A3DFCAA-C393-4816-9230-1B8C2C4B4D18}"/>
              </a:ext>
            </a:extLst>
          </p:cNvPr>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494C98A3-9043-417F-A04E-9E5EEB97BB4B}"/>
              </a:ext>
            </a:extLst>
          </p:cNvPr>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7DA9512B-16CA-4814-87A7-16C26F35E611}"/>
              </a:ext>
            </a:extLst>
          </p:cNvPr>
          <p:cNvGrpSpPr/>
          <p:nvPr userDrawn="1"/>
        </p:nvGrpSpPr>
        <p:grpSpPr>
          <a:xfrm>
            <a:off x="0" y="0"/>
            <a:ext cx="12436475" cy="6994525"/>
            <a:chOff x="0" y="0"/>
            <a:chExt cx="12192000" cy="6858000"/>
          </a:xfrm>
        </p:grpSpPr>
        <p:cxnSp>
          <p:nvCxnSpPr>
            <p:cNvPr id="52" name="Straight Connector 51">
              <a:extLst>
                <a:ext uri="{FF2B5EF4-FFF2-40B4-BE49-F238E27FC236}">
                  <a16:creationId xmlns:a16="http://schemas.microsoft.com/office/drawing/2014/main" id="{062210C8-67F9-4998-AD68-0F9ADB01D84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93DB64F-3F94-4F72-B815-E22CC7A73B3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4E2BB8-9F14-4FD4-B4C1-AB032B3AFE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75DAFA7-D627-4BDF-BA08-FD1CBE6175F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8E06941-D418-47B0-A9F3-5CE282C5DC69}"/>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A71099F-16DF-4357-A6EF-8709A65C778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09F9828-5411-4926-B5FD-5ABB2FF379B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E86582-ABB7-411A-9522-E7BA93DB632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423D6E-3248-491A-B595-DD53449B2B9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56B5A4-310D-4146-9362-9348D14C545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3BAEE4A-26DC-44A9-B4DC-34353FDCE26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2D4AA24-2C2D-40F7-B7E2-9865559D870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27E625-440B-4611-8410-0A02FD4F516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0D81349-C77D-4858-8A9F-DCD8EC7D7FA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2A5F167-1938-4C7B-A41C-4014B526A5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5F6B431-4C6E-4DC3-880A-DCAEB680CAB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9950EA-4E15-400E-BE80-132A710D53D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FE35FC9-C8F7-4387-B3AC-15ABFA14A31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4539664-3B46-4104-B4BF-6974B67C68C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811CAD5-82AC-474B-AE92-BB5E7F24CDF2}"/>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23F107-4D21-4A8A-9780-E3D0E07158C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62D997-F125-42B2-8E18-718F7B5869C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C2D6F74-7639-482F-869B-CFB5FAFBF53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D7C8229-FCB7-49C8-94BB-33B62E9CFA0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B7DD3C9-A003-4C9D-9C54-B3BEB24449CA}"/>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4CF336D-7DE7-4349-8062-3F1C11CFF54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E4631E2-A916-46AE-BA21-D035D23FF2D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0D7E9DF-86DE-42B0-9E29-F7124CFCF059}"/>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5C7A9B-4EB2-4527-9BAF-3CAB50FEC57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19F914-BD2A-4940-8449-CA9B65C7AAD6}"/>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C321115-BD4C-4726-85A3-A446A42607A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06CC01-E50D-4CFE-A3D4-9F43AFA6B7A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FB4156-1BCA-47A4-9E2D-52FDC415480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82BD96E-B44E-4A52-B8BF-BF3ACEEFD31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226E1F91-055A-4635-8AE8-714D987A157E}"/>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57C10531-7C59-44D1-94D7-2E6B8730F3C0}"/>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65F7A28-ACD0-457F-8851-B45D0E9EB443}"/>
              </a:ext>
              <a:ext uri="{C183D7F6-B498-43B3-948B-1728B52AA6E4}">
                <adec:decorative xmlns:adec="http://schemas.microsoft.com/office/drawing/2017/decorative" val="0"/>
              </a:ext>
            </a:extLst>
          </p:cNvPr>
          <p:cNvPicPr>
            <a:picLocks noChangeAspect="1"/>
          </p:cNvPicPr>
          <p:nvPr userDrawn="1"/>
        </p:nvPicPr>
        <p:blipFill rotWithShape="1">
          <a:blip r:embed="rId5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68361081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1"/>
          <a:srcRect l="762"/>
          <a:stretch/>
        </p:blipFill>
        <p:spPr>
          <a:xfrm rot="5400000">
            <a:off x="9654779" y="2900301"/>
            <a:ext cx="6994525" cy="1193925"/>
          </a:xfrm>
          <a:prstGeom prst="rect">
            <a:avLst/>
          </a:prstGeom>
        </p:spPr>
      </p:pic>
      <p:sp>
        <p:nvSpPr>
          <p:cNvPr id="49" name="Title Placeholder 1">
            <a:extLst>
              <a:ext uri="{FF2B5EF4-FFF2-40B4-BE49-F238E27FC236}">
                <a16:creationId xmlns:a16="http://schemas.microsoft.com/office/drawing/2014/main" id="{4A3DFCAA-C393-4816-9230-1B8C2C4B4D18}"/>
              </a:ext>
            </a:extLst>
          </p:cNvPr>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494C98A3-9043-417F-A04E-9E5EEB97BB4B}"/>
              </a:ext>
            </a:extLst>
          </p:cNvPr>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7DA9512B-16CA-4814-87A7-16C26F35E611}"/>
              </a:ext>
            </a:extLst>
          </p:cNvPr>
          <p:cNvGrpSpPr/>
          <p:nvPr userDrawn="1"/>
        </p:nvGrpSpPr>
        <p:grpSpPr>
          <a:xfrm>
            <a:off x="0" y="0"/>
            <a:ext cx="12436475" cy="6994525"/>
            <a:chOff x="0" y="0"/>
            <a:chExt cx="12192000" cy="6858000"/>
          </a:xfrm>
        </p:grpSpPr>
        <p:cxnSp>
          <p:nvCxnSpPr>
            <p:cNvPr id="52" name="Straight Connector 51">
              <a:extLst>
                <a:ext uri="{FF2B5EF4-FFF2-40B4-BE49-F238E27FC236}">
                  <a16:creationId xmlns:a16="http://schemas.microsoft.com/office/drawing/2014/main" id="{062210C8-67F9-4998-AD68-0F9ADB01D84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93DB64F-3F94-4F72-B815-E22CC7A73B3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4E2BB8-9F14-4FD4-B4C1-AB032B3AFE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75DAFA7-D627-4BDF-BA08-FD1CBE6175F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8E06941-D418-47B0-A9F3-5CE282C5DC69}"/>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A71099F-16DF-4357-A6EF-8709A65C778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09F9828-5411-4926-B5FD-5ABB2FF379B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E86582-ABB7-411A-9522-E7BA93DB632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423D6E-3248-491A-B595-DD53449B2B9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56B5A4-310D-4146-9362-9348D14C545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3BAEE4A-26DC-44A9-B4DC-34353FDCE26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2D4AA24-2C2D-40F7-B7E2-9865559D870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27E625-440B-4611-8410-0A02FD4F516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0D81349-C77D-4858-8A9F-DCD8EC7D7FA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2A5F167-1938-4C7B-A41C-4014B526A5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5F6B431-4C6E-4DC3-880A-DCAEB680CAB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9950EA-4E15-400E-BE80-132A710D53D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FE35FC9-C8F7-4387-B3AC-15ABFA14A31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4539664-3B46-4104-B4BF-6974B67C68C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811CAD5-82AC-474B-AE92-BB5E7F24CDF2}"/>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23F107-4D21-4A8A-9780-E3D0E07158C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62D997-F125-42B2-8E18-718F7B5869C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C2D6F74-7639-482F-869B-CFB5FAFBF53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D7C8229-FCB7-49C8-94BB-33B62E9CFA0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B7DD3C9-A003-4C9D-9C54-B3BEB24449CA}"/>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4CF336D-7DE7-4349-8062-3F1C11CFF54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E4631E2-A916-46AE-BA21-D035D23FF2D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0D7E9DF-86DE-42B0-9E29-F7124CFCF059}"/>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5C7A9B-4EB2-4527-9BAF-3CAB50FEC57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19F914-BD2A-4940-8449-CA9B65C7AAD6}"/>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C321115-BD4C-4726-85A3-A446A42607A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06CC01-E50D-4CFE-A3D4-9F43AFA6B7A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FB4156-1BCA-47A4-9E2D-52FDC415480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82BD96E-B44E-4A52-B8BF-BF3ACEEFD31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226E1F91-055A-4635-8AE8-714D987A157E}"/>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57C10531-7C59-44D1-94D7-2E6B8730F3C0}"/>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65F7A28-ACD0-457F-8851-B45D0E9EB443}"/>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51611824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 id="2147483917" r:id="rId31"/>
    <p:sldLayoutId id="2147483918" r:id="rId32"/>
    <p:sldLayoutId id="2147483919" r:id="rId33"/>
    <p:sldLayoutId id="2147483920" r:id="rId34"/>
    <p:sldLayoutId id="2147483921" r:id="rId35"/>
    <p:sldLayoutId id="2147483922" r:id="rId36"/>
    <p:sldLayoutId id="2147483923" r:id="rId37"/>
    <p:sldLayoutId id="2147483924" r:id="rId38"/>
    <p:sldLayoutId id="2147483925" r:id="rId39"/>
    <p:sldLayoutId id="2147483926" r:id="rId40"/>
    <p:sldLayoutId id="2147483927" r:id="rId41"/>
    <p:sldLayoutId id="2147483928" r:id="rId42"/>
    <p:sldLayoutId id="2147483929" r:id="rId43"/>
    <p:sldLayoutId id="2147483930" r:id="rId44"/>
    <p:sldLayoutId id="2147483931" r:id="rId45"/>
    <p:sldLayoutId id="2147483932" r:id="rId46"/>
    <p:sldLayoutId id="2147483933" r:id="rId47"/>
    <p:sldLayoutId id="2147483934" r:id="rId48"/>
    <p:sldLayoutId id="2147483935" r:id="rId4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37.emf"/><Relationship Id="rId5" Type="http://schemas.openxmlformats.org/officeDocument/2006/relationships/oleObject" Target="../embeddings/oleObject5.bin"/><Relationship Id="rId4"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tags" Target="../tags/tag13.xml"/><Relationship Id="rId21" Type="http://schemas.openxmlformats.org/officeDocument/2006/relationships/image" Target="../media/image58.png"/><Relationship Id="rId7" Type="http://schemas.openxmlformats.org/officeDocument/2006/relationships/image" Target="../media/image37.emf"/><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12.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image" Target="../media/image48.png"/><Relationship Id="rId5" Type="http://schemas.openxmlformats.org/officeDocument/2006/relationships/notesSlide" Target="../notesSlides/notesSlide10.xml"/><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slideLayout" Target="../slideLayouts/slideLayout8.xml"/><Relationship Id="rId9" Type="http://schemas.openxmlformats.org/officeDocument/2006/relationships/image" Target="../media/image46.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hyperlink" Target="https://aka.ms/startwvd" TargetMode="External"/><Relationship Id="rId2" Type="http://schemas.openxmlformats.org/officeDocument/2006/relationships/notesSlide" Target="../notesSlides/notesSlide11.xml"/><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37.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13.xml"/><Relationship Id="rId4"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0.jpeg"/><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37.emf"/><Relationship Id="rId5" Type="http://schemas.openxmlformats.org/officeDocument/2006/relationships/oleObject" Target="../embeddings/oleObject8.bin"/><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8.xml"/><Relationship Id="rId7" Type="http://schemas.openxmlformats.org/officeDocument/2006/relationships/image" Target="../media/image37.emf"/><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5.xml"/><Relationship Id="rId4"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20.xml"/><Relationship Id="rId7" Type="http://schemas.openxmlformats.org/officeDocument/2006/relationships/image" Target="../media/image37.emf"/><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6.xml"/><Relationship Id="rId4"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9.jpeg"/><Relationship Id="rId9" Type="http://schemas.openxmlformats.org/officeDocument/2006/relationships/hyperlink" Target="http://sqlsailor.com/2013/02/26/getdbinfo/"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youtu.be/I8gcl8Zvcps" TargetMode="External"/><Relationship Id="rId3" Type="http://schemas.openxmlformats.org/officeDocument/2006/relationships/hyperlink" Target="https://github.com/Azure/RDS-Templates/tree/master/wvd-templates" TargetMode="External"/><Relationship Id="rId7" Type="http://schemas.openxmlformats.org/officeDocument/2006/relationships/hyperlink" Target="http://informationtransfereconomics.blogspot.com/2017/02/information-equilibrium-code.html"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hyperlink" Target="https://github.com/Azure/RDS-Templates/tree/master/wvd-sh/WVD%20scaling%20script" TargetMode="External"/><Relationship Id="rId4" Type="http://schemas.openxmlformats.org/officeDocument/2006/relationships/hyperlink" Target="https://github.com/Azure/RDS-Templates/tree/master/wvd-templates/Update%20existing%20WVD%20host%20poo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onedrive/per-machine-installation"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3.xml"/><Relationship Id="rId7" Type="http://schemas.openxmlformats.org/officeDocument/2006/relationships/image" Target="../media/image37.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1.png"/><Relationship Id="rId5" Type="http://schemas.openxmlformats.org/officeDocument/2006/relationships/notesSlide" Target="../notesSlides/notesSlide3.xml"/><Relationship Id="rId10" Type="http://schemas.openxmlformats.org/officeDocument/2006/relationships/image" Target="../media/image40.png"/><Relationship Id="rId4" Type="http://schemas.openxmlformats.org/officeDocument/2006/relationships/slideLayout" Target="../slideLayouts/slideLayout8.xml"/><Relationship Id="rId9" Type="http://schemas.openxmlformats.org/officeDocument/2006/relationships/image" Target="../media/image39.png"/></Relationships>
</file>

<file path=ppt/slides/_rels/slide30.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37.emf"/><Relationship Id="rId5" Type="http://schemas.openxmlformats.org/officeDocument/2006/relationships/oleObject" Target="../embeddings/oleObject11.bin"/><Relationship Id="rId4"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80.svg"/></Relationships>
</file>

<file path=ppt/slides/_rels/slide3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4.xml"/><Relationship Id="rId7" Type="http://schemas.openxmlformats.org/officeDocument/2006/relationships/image" Target="../media/image37.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32.xml"/><Relationship Id="rId4" Type="http://schemas.openxmlformats.org/officeDocument/2006/relationships/slideLayout" Target="../slideLayouts/slideLayout8.xml"/><Relationship Id="rId9" Type="http://schemas.openxmlformats.org/officeDocument/2006/relationships/chart" Target="../charts/chart2.xml"/></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26.xml"/><Relationship Id="rId7" Type="http://schemas.openxmlformats.org/officeDocument/2006/relationships/image" Target="../media/image37.emf"/><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33.xml"/><Relationship Id="rId4"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7.emf"/><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34.xml"/><Relationship Id="rId4"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2.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37.emf"/><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36.xml"/><Relationship Id="rId4"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37.emf"/><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37.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7.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4.xml"/><Relationship Id="rId4"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37.emf"/><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38.xml"/><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1.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4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jpe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47.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84.jpe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jpeg"/><Relationship Id="rId1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notesSlide" Target="../notesSlides/notesSlide46.xml"/><Relationship Id="rId1" Type="http://schemas.openxmlformats.org/officeDocument/2006/relationships/slideLayout" Target="../slideLayouts/slideLayout21.xml"/><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36.xml"/><Relationship Id="rId7" Type="http://schemas.openxmlformats.org/officeDocument/2006/relationships/oleObject" Target="../embeddings/oleObject18.bin"/><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image" Target="../media/image110.png"/><Relationship Id="rId5" Type="http://schemas.openxmlformats.org/officeDocument/2006/relationships/notesSlide" Target="../notesSlides/notesSlide47.xml"/><Relationship Id="rId4" Type="http://schemas.openxmlformats.org/officeDocument/2006/relationships/slideLayout" Target="../slideLayouts/slideLayout8.xml"/><Relationship Id="rId9" Type="http://schemas.openxmlformats.org/officeDocument/2006/relationships/hyperlink" Target="https://www.microsoft.com/en-us/microsoft-365/blog/2018/09/06/helping-customers-shift-to-a-modern-desktop/"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14.sv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microsoft.com/office/2007/relationships/hdphoto" Target="../media/hdphoto3.wdp"/><Relationship Id="rId9" Type="http://schemas.openxmlformats.org/officeDocument/2006/relationships/image" Target="../media/image116.png"/></Relationships>
</file>

<file path=ppt/slides/_rels/slide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tags" Target="../tags/tag7.xml"/><Relationship Id="rId7" Type="http://schemas.openxmlformats.org/officeDocument/2006/relationships/image" Target="../media/image37.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6.xml"/><Relationship Id="rId4"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5.xml"/><Relationship Id="rId1" Type="http://schemas.openxmlformats.org/officeDocument/2006/relationships/slideLayout" Target="../slideLayouts/slideLayout87.x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tags" Target="../tags/tag9.xml"/><Relationship Id="rId7" Type="http://schemas.openxmlformats.org/officeDocument/2006/relationships/image" Target="../media/image37.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7.xml"/><Relationship Id="rId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2" Type="http://schemas.openxmlformats.org/officeDocument/2006/relationships/notesSlide" Target="../notesSlides/notesSlide9.xml"/><Relationship Id="rId1" Type="http://schemas.openxmlformats.org/officeDocument/2006/relationships/slideLayout" Target="../slideLayouts/slideLayout111.xml"/><Relationship Id="rId5" Type="http://schemas.openxmlformats.org/officeDocument/2006/relationships/hyperlink" Target="https://azure.microsoft.com/en-us/pricing/details/virtual-desktop/" TargetMode="External"/><Relationship Id="rId4" Type="http://schemas.openxmlformats.org/officeDocument/2006/relationships/hyperlink" Target="https://azure.microsoft.com/en-us/reserv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p:txBody>
          <a:bodyPr/>
          <a:lstStyle/>
          <a:p>
            <a:r>
              <a:rPr lang="en-US" sz="4399" dirty="0">
                <a:solidFill>
                  <a:schemeClr val="bg1"/>
                </a:solidFill>
              </a:rPr>
              <a:t>Microsoft Windows </a:t>
            </a:r>
            <a:br>
              <a:rPr lang="en-US" sz="4399" dirty="0">
                <a:solidFill>
                  <a:schemeClr val="bg1"/>
                </a:solidFill>
              </a:rPr>
            </a:br>
            <a:r>
              <a:rPr lang="en-US" sz="4399" dirty="0">
                <a:solidFill>
                  <a:schemeClr val="bg1"/>
                </a:solidFill>
              </a:rPr>
              <a:t>Virtual Desktop </a:t>
            </a:r>
          </a:p>
        </p:txBody>
      </p:sp>
      <p:sp>
        <p:nvSpPr>
          <p:cNvPr id="7" name="Text Placeholder 6">
            <a:extLst>
              <a:ext uri="{FF2B5EF4-FFF2-40B4-BE49-F238E27FC236}">
                <a16:creationId xmlns:a16="http://schemas.microsoft.com/office/drawing/2014/main" id="{3FF552F8-619A-4E50-849C-343EDE8381B0}"/>
              </a:ext>
            </a:extLst>
          </p:cNvPr>
          <p:cNvSpPr>
            <a:spLocks noGrp="1"/>
          </p:cNvSpPr>
          <p:nvPr>
            <p:ph type="body" sz="quarter" idx="12"/>
          </p:nvPr>
        </p:nvSpPr>
        <p:spPr/>
        <p:txBody>
          <a:bodyPr/>
          <a:lstStyle/>
          <a:p>
            <a:r>
              <a:rPr lang="en-US" dirty="0"/>
              <a:t>The best virtual desktop experience, delivered on Azure</a:t>
            </a:r>
          </a:p>
          <a:p>
            <a:endParaRPr lang="en-US" dirty="0"/>
          </a:p>
          <a:p>
            <a:endParaRPr lang="en-US" dirty="0"/>
          </a:p>
          <a:p>
            <a:endParaRPr lang="en-US" dirty="0"/>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809DB0B-4B95-4AE5-AA60-1506B964C36F}"/>
              </a:ext>
            </a:extLst>
          </p:cNvPr>
          <p:cNvGraphicFramePr>
            <a:graphicFrameLocks noChangeAspect="1"/>
          </p:cNvGraphicFramePr>
          <p:nvPr>
            <p:custDataLst>
              <p:tags r:id="rId2"/>
            </p:custDataLst>
            <p:extLst>
              <p:ext uri="{D42A27DB-BD31-4B8C-83A1-F6EECF244321}">
                <p14:modId xmlns:p14="http://schemas.microsoft.com/office/powerpoint/2010/main" val="477846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3714"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809DB0B-4B95-4AE5-AA60-1506B964C36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9D92115-5B55-4237-9DF1-9AA19DAED74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Deployment Overview</a:t>
            </a:r>
          </a:p>
        </p:txBody>
      </p:sp>
    </p:spTree>
    <p:extLst>
      <p:ext uri="{BB962C8B-B14F-4D97-AF65-F5344CB8AC3E}">
        <p14:creationId xmlns:p14="http://schemas.microsoft.com/office/powerpoint/2010/main" val="37551774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776FCFF4-9315-4F15-BEEC-A31D1F513FA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4738" name="think-cell Slide" r:id="rId6" imgW="425" imgH="424" progId="TCLayout.ActiveDocument.1">
                  <p:embed/>
                </p:oleObj>
              </mc:Choice>
              <mc:Fallback>
                <p:oleObj name="think-cell Slide" r:id="rId6" imgW="425" imgH="424" progId="TCLayout.ActiveDocument.1">
                  <p:embed/>
                  <p:pic>
                    <p:nvPicPr>
                      <p:cNvPr id="15" name="Object 14" hidden="1">
                        <a:extLst>
                          <a:ext uri="{FF2B5EF4-FFF2-40B4-BE49-F238E27FC236}">
                            <a16:creationId xmlns:a16="http://schemas.microsoft.com/office/drawing/2014/main" id="{776FCFF4-9315-4F15-BEEC-A31D1F513FA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94B1FF-CADB-4389-9581-09C3E51345C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4" name="Rectangle 43">
            <a:extLst>
              <a:ext uri="{FF2B5EF4-FFF2-40B4-BE49-F238E27FC236}">
                <a16:creationId xmlns:a16="http://schemas.microsoft.com/office/drawing/2014/main" id="{FBC40411-794E-4069-964A-F0AC6E4588C1}"/>
              </a:ext>
            </a:extLst>
          </p:cNvPr>
          <p:cNvSpPr/>
          <p:nvPr/>
        </p:nvSpPr>
        <p:spPr bwMode="auto">
          <a:xfrm>
            <a:off x="442913" y="2452688"/>
            <a:ext cx="6472237" cy="4092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Use Azure Active Directory identity management service</a:t>
            </a:r>
          </a:p>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Provide virtualization infrastructure as a managed service</a:t>
            </a:r>
          </a:p>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Deploy and manage virtual machines in Azure subscription</a:t>
            </a:r>
          </a:p>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Manage using existing tools like Configuration Manager or Microsoft Intune</a:t>
            </a:r>
          </a:p>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Connect easily to on-premises resources</a:t>
            </a: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solidFill>
                  <a:schemeClr val="tx1"/>
                </a:solidFill>
              </a:rPr>
              <a:t>Native Windows Virtual Desktop</a:t>
            </a:r>
          </a:p>
        </p:txBody>
      </p:sp>
      <p:sp>
        <p:nvSpPr>
          <p:cNvPr id="16" name="Rectangle 15">
            <a:extLst>
              <a:ext uri="{FF2B5EF4-FFF2-40B4-BE49-F238E27FC236}">
                <a16:creationId xmlns:a16="http://schemas.microsoft.com/office/drawing/2014/main" id="{4CB65B4C-2ECD-4F80-9BC9-72C1B7A0062C}"/>
              </a:ext>
            </a:extLst>
          </p:cNvPr>
          <p:cNvSpPr/>
          <p:nvPr/>
        </p:nvSpPr>
        <p:spPr bwMode="auto">
          <a:xfrm>
            <a:off x="7495722" y="1120246"/>
            <a:ext cx="4484688" cy="1973407"/>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7D3A5C63-5653-435E-98E8-F0D4F33D4F25}"/>
              </a:ext>
            </a:extLst>
          </p:cNvPr>
          <p:cNvCxnSpPr>
            <a:cxnSpLocks/>
          </p:cNvCxnSpPr>
          <p:nvPr/>
        </p:nvCxnSpPr>
        <p:spPr>
          <a:xfrm flipH="1">
            <a:off x="9738067" y="3103178"/>
            <a:ext cx="0" cy="315891"/>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1433037-9D9B-4650-9354-B9B617351986}"/>
              </a:ext>
            </a:extLst>
          </p:cNvPr>
          <p:cNvSpPr/>
          <p:nvPr/>
        </p:nvSpPr>
        <p:spPr bwMode="auto">
          <a:xfrm>
            <a:off x="7495721" y="3419069"/>
            <a:ext cx="4484691" cy="2022224"/>
          </a:xfrm>
          <a:prstGeom prst="rect">
            <a:avLst/>
          </a:prstGeom>
          <a:no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ED28E7F0-5D01-4AD7-BCE6-33C805EA3FF3}"/>
              </a:ext>
            </a:extLst>
          </p:cNvPr>
          <p:cNvPicPr>
            <a:picLocks noChangeAspect="1"/>
          </p:cNvPicPr>
          <p:nvPr/>
        </p:nvPicPr>
        <p:blipFill>
          <a:blip r:embed="rId8"/>
          <a:stretch>
            <a:fillRect/>
          </a:stretch>
        </p:blipFill>
        <p:spPr>
          <a:xfrm>
            <a:off x="10766233" y="4626661"/>
            <a:ext cx="563387" cy="395359"/>
          </a:xfrm>
          <a:prstGeom prst="rect">
            <a:avLst/>
          </a:prstGeom>
        </p:spPr>
      </p:pic>
      <p:pic>
        <p:nvPicPr>
          <p:cNvPr id="19" name="Picture 18">
            <a:extLst>
              <a:ext uri="{FF2B5EF4-FFF2-40B4-BE49-F238E27FC236}">
                <a16:creationId xmlns:a16="http://schemas.microsoft.com/office/drawing/2014/main" id="{D3D76C4F-4870-45F0-A6C3-E4EFC00368F9}"/>
              </a:ext>
            </a:extLst>
          </p:cNvPr>
          <p:cNvPicPr>
            <a:picLocks noChangeAspect="1"/>
          </p:cNvPicPr>
          <p:nvPr/>
        </p:nvPicPr>
        <p:blipFill>
          <a:blip r:embed="rId9"/>
          <a:stretch>
            <a:fillRect/>
          </a:stretch>
        </p:blipFill>
        <p:spPr>
          <a:xfrm>
            <a:off x="9443826" y="4629360"/>
            <a:ext cx="499148" cy="389960"/>
          </a:xfrm>
          <a:prstGeom prst="rect">
            <a:avLst/>
          </a:prstGeom>
        </p:spPr>
      </p:pic>
      <p:pic>
        <p:nvPicPr>
          <p:cNvPr id="20" name="Picture 19">
            <a:extLst>
              <a:ext uri="{FF2B5EF4-FFF2-40B4-BE49-F238E27FC236}">
                <a16:creationId xmlns:a16="http://schemas.microsoft.com/office/drawing/2014/main" id="{8D7C1109-480D-46A4-AD1A-CA89F4C1C1B2}"/>
              </a:ext>
            </a:extLst>
          </p:cNvPr>
          <p:cNvPicPr>
            <a:picLocks noChangeAspect="1"/>
          </p:cNvPicPr>
          <p:nvPr/>
        </p:nvPicPr>
        <p:blipFill>
          <a:blip r:embed="rId10"/>
          <a:stretch>
            <a:fillRect/>
          </a:stretch>
        </p:blipFill>
        <p:spPr>
          <a:xfrm>
            <a:off x="10813717" y="3734626"/>
            <a:ext cx="506061" cy="395360"/>
          </a:xfrm>
          <a:prstGeom prst="rect">
            <a:avLst/>
          </a:prstGeom>
        </p:spPr>
      </p:pic>
      <p:sp>
        <p:nvSpPr>
          <p:cNvPr id="30" name="Text Placeholder 2">
            <a:extLst>
              <a:ext uri="{FF2B5EF4-FFF2-40B4-BE49-F238E27FC236}">
                <a16:creationId xmlns:a16="http://schemas.microsoft.com/office/drawing/2014/main" id="{466139F0-DBF7-4343-8328-76F0D548777F}"/>
              </a:ext>
            </a:extLst>
          </p:cNvPr>
          <p:cNvSpPr txBox="1">
            <a:spLocks/>
          </p:cNvSpPr>
          <p:nvPr/>
        </p:nvSpPr>
        <p:spPr>
          <a:xfrm>
            <a:off x="8965996" y="5066526"/>
            <a:ext cx="145480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31" name="Text Placeholder 2">
            <a:extLst>
              <a:ext uri="{FF2B5EF4-FFF2-40B4-BE49-F238E27FC236}">
                <a16:creationId xmlns:a16="http://schemas.microsoft.com/office/drawing/2014/main" id="{34EB40B4-60D4-4507-AE52-6F3B1AE8023F}"/>
              </a:ext>
            </a:extLst>
          </p:cNvPr>
          <p:cNvSpPr txBox="1">
            <a:spLocks/>
          </p:cNvSpPr>
          <p:nvPr/>
        </p:nvSpPr>
        <p:spPr>
          <a:xfrm>
            <a:off x="10481447" y="4179784"/>
            <a:ext cx="117060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Windows Server 2012 R2 and up</a:t>
            </a:r>
          </a:p>
        </p:txBody>
      </p:sp>
      <p:sp>
        <p:nvSpPr>
          <p:cNvPr id="32" name="Text Placeholder 2">
            <a:extLst>
              <a:ext uri="{FF2B5EF4-FFF2-40B4-BE49-F238E27FC236}">
                <a16:creationId xmlns:a16="http://schemas.microsoft.com/office/drawing/2014/main" id="{C7FED503-1325-488A-9B80-2064E0EC7470}"/>
              </a:ext>
            </a:extLst>
          </p:cNvPr>
          <p:cNvSpPr txBox="1">
            <a:spLocks/>
          </p:cNvSpPr>
          <p:nvPr/>
        </p:nvSpPr>
        <p:spPr>
          <a:xfrm>
            <a:off x="10568862" y="5066526"/>
            <a:ext cx="958128"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RemoteApp</a:t>
            </a:r>
          </a:p>
        </p:txBody>
      </p:sp>
      <p:pic>
        <p:nvPicPr>
          <p:cNvPr id="37" name="Picture 36">
            <a:extLst>
              <a:ext uri="{FF2B5EF4-FFF2-40B4-BE49-F238E27FC236}">
                <a16:creationId xmlns:a16="http://schemas.microsoft.com/office/drawing/2014/main" id="{A24873AD-1EE7-4183-A23F-F723D7BC5006}"/>
              </a:ext>
            </a:extLst>
          </p:cNvPr>
          <p:cNvPicPr>
            <a:picLocks noChangeAspect="1"/>
          </p:cNvPicPr>
          <p:nvPr/>
        </p:nvPicPr>
        <p:blipFill>
          <a:blip r:embed="rId11"/>
          <a:stretch>
            <a:fillRect/>
          </a:stretch>
        </p:blipFill>
        <p:spPr>
          <a:xfrm>
            <a:off x="9446899" y="3734079"/>
            <a:ext cx="499148" cy="389960"/>
          </a:xfrm>
          <a:prstGeom prst="rect">
            <a:avLst/>
          </a:prstGeom>
        </p:spPr>
      </p:pic>
      <p:pic>
        <p:nvPicPr>
          <p:cNvPr id="38" name="Picture 37">
            <a:extLst>
              <a:ext uri="{FF2B5EF4-FFF2-40B4-BE49-F238E27FC236}">
                <a16:creationId xmlns:a16="http://schemas.microsoft.com/office/drawing/2014/main" id="{D7A435E0-178B-4DF1-8FFF-58B5B19CA1C0}"/>
              </a:ext>
            </a:extLst>
          </p:cNvPr>
          <p:cNvPicPr>
            <a:picLocks noChangeAspect="1"/>
          </p:cNvPicPr>
          <p:nvPr/>
        </p:nvPicPr>
        <p:blipFill>
          <a:blip r:embed="rId12"/>
          <a:stretch>
            <a:fillRect/>
          </a:stretch>
        </p:blipFill>
        <p:spPr>
          <a:xfrm>
            <a:off x="8053576" y="4124039"/>
            <a:ext cx="499148" cy="389960"/>
          </a:xfrm>
          <a:prstGeom prst="rect">
            <a:avLst/>
          </a:prstGeom>
        </p:spPr>
      </p:pic>
      <p:sp>
        <p:nvSpPr>
          <p:cNvPr id="39" name="Text Placeholder 2">
            <a:extLst>
              <a:ext uri="{FF2B5EF4-FFF2-40B4-BE49-F238E27FC236}">
                <a16:creationId xmlns:a16="http://schemas.microsoft.com/office/drawing/2014/main" id="{2B510766-4A81-4E7C-A83D-2436714D9FA5}"/>
              </a:ext>
            </a:extLst>
          </p:cNvPr>
          <p:cNvSpPr txBox="1">
            <a:spLocks/>
          </p:cNvSpPr>
          <p:nvPr/>
        </p:nvSpPr>
        <p:spPr>
          <a:xfrm>
            <a:off x="7824086" y="4626661"/>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Windows 7 Enterprise</a:t>
            </a:r>
          </a:p>
        </p:txBody>
      </p:sp>
      <p:sp>
        <p:nvSpPr>
          <p:cNvPr id="40" name="Text Placeholder 2">
            <a:extLst>
              <a:ext uri="{FF2B5EF4-FFF2-40B4-BE49-F238E27FC236}">
                <a16:creationId xmlns:a16="http://schemas.microsoft.com/office/drawing/2014/main" id="{2AB11333-41B0-42AB-A360-9405B29B17B5}"/>
              </a:ext>
            </a:extLst>
          </p:cNvPr>
          <p:cNvSpPr txBox="1">
            <a:spLocks/>
          </p:cNvSpPr>
          <p:nvPr/>
        </p:nvSpPr>
        <p:spPr>
          <a:xfrm>
            <a:off x="9217409" y="4179784"/>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Windows 10 Enterprise</a:t>
            </a:r>
          </a:p>
        </p:txBody>
      </p:sp>
      <p:sp>
        <p:nvSpPr>
          <p:cNvPr id="35" name="Rectangle 34">
            <a:extLst>
              <a:ext uri="{FF2B5EF4-FFF2-40B4-BE49-F238E27FC236}">
                <a16:creationId xmlns:a16="http://schemas.microsoft.com/office/drawing/2014/main" id="{56C987E0-1A53-4266-A5C3-29E4C9D23DC8}"/>
              </a:ext>
            </a:extLst>
          </p:cNvPr>
          <p:cNvSpPr/>
          <p:nvPr/>
        </p:nvSpPr>
        <p:spPr bwMode="auto">
          <a:xfrm>
            <a:off x="7508497" y="5765259"/>
            <a:ext cx="4459334" cy="801672"/>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6C55099D-ED94-4B68-BB27-E5E774D6DB8D}"/>
              </a:ext>
            </a:extLst>
          </p:cNvPr>
          <p:cNvCxnSpPr>
            <a:cxnSpLocks/>
          </p:cNvCxnSpPr>
          <p:nvPr/>
        </p:nvCxnSpPr>
        <p:spPr>
          <a:xfrm>
            <a:off x="9738067" y="5460343"/>
            <a:ext cx="97" cy="323966"/>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48A5F0A0-B874-4856-ACA8-2F6C0310BF6D}"/>
              </a:ext>
            </a:extLst>
          </p:cNvPr>
          <p:cNvGrpSpPr/>
          <p:nvPr/>
        </p:nvGrpSpPr>
        <p:grpSpPr>
          <a:xfrm>
            <a:off x="7836178" y="5890331"/>
            <a:ext cx="888876" cy="593837"/>
            <a:chOff x="7843677" y="5788731"/>
            <a:chExt cx="888876" cy="593837"/>
          </a:xfrm>
        </p:grpSpPr>
        <p:pic>
          <p:nvPicPr>
            <p:cNvPr id="13" name="Picture 12">
              <a:extLst>
                <a:ext uri="{FF2B5EF4-FFF2-40B4-BE49-F238E27FC236}">
                  <a16:creationId xmlns:a16="http://schemas.microsoft.com/office/drawing/2014/main" id="{434B5FF5-4597-4B29-9E25-CAC46BBE62DE}"/>
                </a:ext>
              </a:extLst>
            </p:cNvPr>
            <p:cNvPicPr>
              <a:picLocks noChangeAspect="1"/>
            </p:cNvPicPr>
            <p:nvPr/>
          </p:nvPicPr>
          <p:blipFill>
            <a:blip r:embed="rId13"/>
            <a:stretch>
              <a:fillRect/>
            </a:stretch>
          </p:blipFill>
          <p:spPr>
            <a:xfrm>
              <a:off x="8101882" y="5788731"/>
              <a:ext cx="403875" cy="366783"/>
            </a:xfrm>
            <a:prstGeom prst="rect">
              <a:avLst/>
            </a:prstGeom>
          </p:spPr>
        </p:pic>
        <p:sp>
          <p:nvSpPr>
            <p:cNvPr id="41" name="Text Placeholder 2">
              <a:extLst>
                <a:ext uri="{FF2B5EF4-FFF2-40B4-BE49-F238E27FC236}">
                  <a16:creationId xmlns:a16="http://schemas.microsoft.com/office/drawing/2014/main" id="{28D5EA29-95E6-4282-B26A-D3DFC225B3DD}"/>
                </a:ext>
              </a:extLst>
            </p:cNvPr>
            <p:cNvSpPr txBox="1">
              <a:spLocks/>
            </p:cNvSpPr>
            <p:nvPr/>
          </p:nvSpPr>
          <p:spPr>
            <a:xfrm>
              <a:off x="7843677"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Compute</a:t>
              </a:r>
            </a:p>
          </p:txBody>
        </p:sp>
      </p:grpSp>
      <p:grpSp>
        <p:nvGrpSpPr>
          <p:cNvPr id="48" name="Group 47">
            <a:extLst>
              <a:ext uri="{FF2B5EF4-FFF2-40B4-BE49-F238E27FC236}">
                <a16:creationId xmlns:a16="http://schemas.microsoft.com/office/drawing/2014/main" id="{DE9E0700-EBB5-44FE-89D1-5ABB112BB630}"/>
              </a:ext>
            </a:extLst>
          </p:cNvPr>
          <p:cNvGrpSpPr/>
          <p:nvPr/>
        </p:nvGrpSpPr>
        <p:grpSpPr>
          <a:xfrm>
            <a:off x="9293727" y="5895470"/>
            <a:ext cx="888876" cy="588698"/>
            <a:chOff x="9112230" y="5793870"/>
            <a:chExt cx="888876" cy="588698"/>
          </a:xfrm>
        </p:grpSpPr>
        <p:pic>
          <p:nvPicPr>
            <p:cNvPr id="14" name="Picture 13">
              <a:extLst>
                <a:ext uri="{FF2B5EF4-FFF2-40B4-BE49-F238E27FC236}">
                  <a16:creationId xmlns:a16="http://schemas.microsoft.com/office/drawing/2014/main" id="{1ED2AB7A-1021-41B0-9FCE-E48F22E9586C}"/>
                </a:ext>
              </a:extLst>
            </p:cNvPr>
            <p:cNvPicPr>
              <a:picLocks noChangeAspect="1"/>
            </p:cNvPicPr>
            <p:nvPr/>
          </p:nvPicPr>
          <p:blipFill>
            <a:blip r:embed="rId14"/>
            <a:stretch>
              <a:fillRect/>
            </a:stretch>
          </p:blipFill>
          <p:spPr>
            <a:xfrm>
              <a:off x="9385527" y="5793870"/>
              <a:ext cx="334350" cy="361644"/>
            </a:xfrm>
            <a:prstGeom prst="rect">
              <a:avLst/>
            </a:prstGeom>
          </p:spPr>
        </p:pic>
        <p:sp>
          <p:nvSpPr>
            <p:cNvPr id="42" name="Text Placeholder 2">
              <a:extLst>
                <a:ext uri="{FF2B5EF4-FFF2-40B4-BE49-F238E27FC236}">
                  <a16:creationId xmlns:a16="http://schemas.microsoft.com/office/drawing/2014/main" id="{FAA02CB0-2FB4-4D18-A6F5-CF4044237BDC}"/>
                </a:ext>
              </a:extLst>
            </p:cNvPr>
            <p:cNvSpPr txBox="1">
              <a:spLocks/>
            </p:cNvSpPr>
            <p:nvPr/>
          </p:nvSpPr>
          <p:spPr>
            <a:xfrm>
              <a:off x="9112230"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Storage</a:t>
              </a:r>
            </a:p>
          </p:txBody>
        </p:sp>
      </p:grpSp>
      <p:grpSp>
        <p:nvGrpSpPr>
          <p:cNvPr id="49" name="Group 48">
            <a:extLst>
              <a:ext uri="{FF2B5EF4-FFF2-40B4-BE49-F238E27FC236}">
                <a16:creationId xmlns:a16="http://schemas.microsoft.com/office/drawing/2014/main" id="{9CE94C58-4038-41D2-BBF2-8AC572E37944}"/>
              </a:ext>
            </a:extLst>
          </p:cNvPr>
          <p:cNvGrpSpPr/>
          <p:nvPr/>
        </p:nvGrpSpPr>
        <p:grpSpPr>
          <a:xfrm>
            <a:off x="10751275" y="5890331"/>
            <a:ext cx="888876" cy="593836"/>
            <a:chOff x="10380783" y="5788732"/>
            <a:chExt cx="888876" cy="593836"/>
          </a:xfrm>
        </p:grpSpPr>
        <p:pic>
          <p:nvPicPr>
            <p:cNvPr id="11" name="Picture 10">
              <a:extLst>
                <a:ext uri="{FF2B5EF4-FFF2-40B4-BE49-F238E27FC236}">
                  <a16:creationId xmlns:a16="http://schemas.microsoft.com/office/drawing/2014/main" id="{F25B1957-63FB-4274-8515-E81426555241}"/>
                </a:ext>
              </a:extLst>
            </p:cNvPr>
            <p:cNvPicPr>
              <a:picLocks noChangeAspect="1"/>
            </p:cNvPicPr>
            <p:nvPr/>
          </p:nvPicPr>
          <p:blipFill>
            <a:blip r:embed="rId15"/>
            <a:stretch>
              <a:fillRect/>
            </a:stretch>
          </p:blipFill>
          <p:spPr>
            <a:xfrm>
              <a:off x="10599648" y="5788732"/>
              <a:ext cx="422147" cy="366783"/>
            </a:xfrm>
            <a:prstGeom prst="rect">
              <a:avLst/>
            </a:prstGeom>
          </p:spPr>
        </p:pic>
        <p:sp>
          <p:nvSpPr>
            <p:cNvPr id="43" name="Text Placeholder 2">
              <a:extLst>
                <a:ext uri="{FF2B5EF4-FFF2-40B4-BE49-F238E27FC236}">
                  <a16:creationId xmlns:a16="http://schemas.microsoft.com/office/drawing/2014/main" id="{FCA6E71E-BC13-4EDE-86D2-5E983974A998}"/>
                </a:ext>
              </a:extLst>
            </p:cNvPr>
            <p:cNvSpPr txBox="1">
              <a:spLocks/>
            </p:cNvSpPr>
            <p:nvPr/>
          </p:nvSpPr>
          <p:spPr>
            <a:xfrm>
              <a:off x="10380783"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Compute</a:t>
              </a:r>
            </a:p>
          </p:txBody>
        </p:sp>
      </p:grpSp>
      <p:sp>
        <p:nvSpPr>
          <p:cNvPr id="36" name="TextBox 35">
            <a:extLst>
              <a:ext uri="{FF2B5EF4-FFF2-40B4-BE49-F238E27FC236}">
                <a16:creationId xmlns:a16="http://schemas.microsoft.com/office/drawing/2014/main" id="{540B7BB8-8624-4D9C-8348-131E3D74AF5E}"/>
              </a:ext>
            </a:extLst>
          </p:cNvPr>
          <p:cNvSpPr txBox="1"/>
          <p:nvPr/>
        </p:nvSpPr>
        <p:spPr>
          <a:xfrm>
            <a:off x="7534766" y="5595216"/>
            <a:ext cx="1758373" cy="258532"/>
          </a:xfrm>
          <a:prstGeom prst="rect">
            <a:avLst/>
          </a:prstGeom>
          <a:solidFill>
            <a:schemeClr val="bg1"/>
          </a:solidFill>
        </p:spPr>
        <p:txBody>
          <a:bodyPr wrap="square" lIns="91440" tIns="45720" rIns="91440" bIns="4572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a:ea typeface="+mn-ea"/>
                <a:cs typeface="+mn-cs"/>
              </a:rPr>
              <a:t>Managed by Microsoft </a:t>
            </a:r>
          </a:p>
        </p:txBody>
      </p:sp>
      <p:sp>
        <p:nvSpPr>
          <p:cNvPr id="34" name="TextBox 33">
            <a:extLst>
              <a:ext uri="{FF2B5EF4-FFF2-40B4-BE49-F238E27FC236}">
                <a16:creationId xmlns:a16="http://schemas.microsoft.com/office/drawing/2014/main" id="{18296AAB-BF9C-4F6F-BDBC-369B20CD7E5E}"/>
              </a:ext>
            </a:extLst>
          </p:cNvPr>
          <p:cNvSpPr txBox="1"/>
          <p:nvPr/>
        </p:nvSpPr>
        <p:spPr>
          <a:xfrm>
            <a:off x="7548070" y="3322411"/>
            <a:ext cx="2167430" cy="212366"/>
          </a:xfrm>
          <a:prstGeom prst="rect">
            <a:avLst/>
          </a:prstGeom>
          <a:solidFill>
            <a:schemeClr val="bg1"/>
          </a:solidFill>
        </p:spPr>
        <p:txBody>
          <a:bodyPr wrap="square" lIns="0" tIns="0" rIns="0" bIns="45720" rtlCol="0" anchor="ctr">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a:ea typeface="+mn-ea"/>
                <a:cs typeface="+mn-cs"/>
              </a:rPr>
              <a:t>Your subscription – Your control</a:t>
            </a:r>
          </a:p>
        </p:txBody>
      </p:sp>
      <p:pic>
        <p:nvPicPr>
          <p:cNvPr id="5" name="Picture 4">
            <a:extLst>
              <a:ext uri="{FF2B5EF4-FFF2-40B4-BE49-F238E27FC236}">
                <a16:creationId xmlns:a16="http://schemas.microsoft.com/office/drawing/2014/main" id="{9AB4FAF5-DD56-448B-9566-AD33495FE8F3}"/>
              </a:ext>
            </a:extLst>
          </p:cNvPr>
          <p:cNvPicPr>
            <a:picLocks noChangeAspect="1"/>
          </p:cNvPicPr>
          <p:nvPr/>
        </p:nvPicPr>
        <p:blipFill>
          <a:blip r:embed="rId16"/>
          <a:stretch>
            <a:fillRect/>
          </a:stretch>
        </p:blipFill>
        <p:spPr>
          <a:xfrm>
            <a:off x="8211851" y="1479223"/>
            <a:ext cx="385815" cy="385815"/>
          </a:xfrm>
          <a:prstGeom prst="rect">
            <a:avLst/>
          </a:prstGeom>
        </p:spPr>
      </p:pic>
      <p:pic>
        <p:nvPicPr>
          <p:cNvPr id="6" name="Picture 5">
            <a:extLst>
              <a:ext uri="{FF2B5EF4-FFF2-40B4-BE49-F238E27FC236}">
                <a16:creationId xmlns:a16="http://schemas.microsoft.com/office/drawing/2014/main" id="{1E9C1041-36A7-440B-899B-94E70A989710}"/>
              </a:ext>
            </a:extLst>
          </p:cNvPr>
          <p:cNvPicPr>
            <a:picLocks noChangeAspect="1"/>
          </p:cNvPicPr>
          <p:nvPr/>
        </p:nvPicPr>
        <p:blipFill>
          <a:blip r:embed="rId17"/>
          <a:stretch>
            <a:fillRect/>
          </a:stretch>
        </p:blipFill>
        <p:spPr>
          <a:xfrm>
            <a:off x="9453009" y="1479222"/>
            <a:ext cx="385815" cy="385815"/>
          </a:xfrm>
          <a:prstGeom prst="rect">
            <a:avLst/>
          </a:prstGeom>
        </p:spPr>
      </p:pic>
      <p:pic>
        <p:nvPicPr>
          <p:cNvPr id="8" name="Picture 7">
            <a:extLst>
              <a:ext uri="{FF2B5EF4-FFF2-40B4-BE49-F238E27FC236}">
                <a16:creationId xmlns:a16="http://schemas.microsoft.com/office/drawing/2014/main" id="{328BC587-B1FC-4799-A002-5D602AD129E2}"/>
              </a:ext>
            </a:extLst>
          </p:cNvPr>
          <p:cNvPicPr>
            <a:picLocks noChangeAspect="1"/>
          </p:cNvPicPr>
          <p:nvPr/>
        </p:nvPicPr>
        <p:blipFill>
          <a:blip r:embed="rId18"/>
          <a:stretch>
            <a:fillRect/>
          </a:stretch>
        </p:blipFill>
        <p:spPr>
          <a:xfrm>
            <a:off x="10786060" y="1479221"/>
            <a:ext cx="385816" cy="385816"/>
          </a:xfrm>
          <a:prstGeom prst="rect">
            <a:avLst/>
          </a:prstGeom>
        </p:spPr>
      </p:pic>
      <p:pic>
        <p:nvPicPr>
          <p:cNvPr id="9" name="Picture 8">
            <a:extLst>
              <a:ext uri="{FF2B5EF4-FFF2-40B4-BE49-F238E27FC236}">
                <a16:creationId xmlns:a16="http://schemas.microsoft.com/office/drawing/2014/main" id="{C5AC8AF8-8A1D-4FC9-96AD-AECE056F345A}"/>
              </a:ext>
            </a:extLst>
          </p:cNvPr>
          <p:cNvPicPr>
            <a:picLocks noChangeAspect="1"/>
          </p:cNvPicPr>
          <p:nvPr/>
        </p:nvPicPr>
        <p:blipFill>
          <a:blip r:embed="rId19"/>
          <a:stretch>
            <a:fillRect/>
          </a:stretch>
        </p:blipFill>
        <p:spPr>
          <a:xfrm>
            <a:off x="8237572" y="2331453"/>
            <a:ext cx="334373" cy="385815"/>
          </a:xfrm>
          <a:prstGeom prst="rect">
            <a:avLst/>
          </a:prstGeom>
        </p:spPr>
      </p:pic>
      <p:pic>
        <p:nvPicPr>
          <p:cNvPr id="10" name="Picture 9">
            <a:extLst>
              <a:ext uri="{FF2B5EF4-FFF2-40B4-BE49-F238E27FC236}">
                <a16:creationId xmlns:a16="http://schemas.microsoft.com/office/drawing/2014/main" id="{17F1E340-3AD0-4C9F-B6E5-9936FB3FA846}"/>
              </a:ext>
            </a:extLst>
          </p:cNvPr>
          <p:cNvPicPr>
            <a:picLocks noChangeAspect="1"/>
          </p:cNvPicPr>
          <p:nvPr/>
        </p:nvPicPr>
        <p:blipFill>
          <a:blip r:embed="rId20"/>
          <a:stretch>
            <a:fillRect/>
          </a:stretch>
        </p:blipFill>
        <p:spPr>
          <a:xfrm>
            <a:off x="9494558" y="2331453"/>
            <a:ext cx="302717" cy="385815"/>
          </a:xfrm>
          <a:prstGeom prst="rect">
            <a:avLst/>
          </a:prstGeom>
        </p:spPr>
      </p:pic>
      <p:pic>
        <p:nvPicPr>
          <p:cNvPr id="18" name="Picture 17">
            <a:extLst>
              <a:ext uri="{FF2B5EF4-FFF2-40B4-BE49-F238E27FC236}">
                <a16:creationId xmlns:a16="http://schemas.microsoft.com/office/drawing/2014/main" id="{15F3A842-7117-405F-94BF-A793402779C6}"/>
              </a:ext>
            </a:extLst>
          </p:cNvPr>
          <p:cNvPicPr>
            <a:picLocks noChangeAspect="1"/>
          </p:cNvPicPr>
          <p:nvPr/>
        </p:nvPicPr>
        <p:blipFill>
          <a:blip r:embed="rId21"/>
          <a:stretch>
            <a:fillRect/>
          </a:stretch>
        </p:blipFill>
        <p:spPr>
          <a:xfrm>
            <a:off x="10770082" y="2328934"/>
            <a:ext cx="450969" cy="388334"/>
          </a:xfrm>
          <a:prstGeom prst="rect">
            <a:avLst/>
          </a:prstGeom>
        </p:spPr>
      </p:pic>
      <p:sp>
        <p:nvSpPr>
          <p:cNvPr id="24" name="Text Placeholder 2">
            <a:extLst>
              <a:ext uri="{FF2B5EF4-FFF2-40B4-BE49-F238E27FC236}">
                <a16:creationId xmlns:a16="http://schemas.microsoft.com/office/drawing/2014/main" id="{37C1D114-0D02-403C-BF26-AEE448D8C5F1}"/>
              </a:ext>
            </a:extLst>
          </p:cNvPr>
          <p:cNvSpPr txBox="1">
            <a:spLocks/>
          </p:cNvSpPr>
          <p:nvPr/>
        </p:nvSpPr>
        <p:spPr>
          <a:xfrm>
            <a:off x="7937259" y="1927109"/>
            <a:ext cx="934999" cy="182880"/>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Web access</a:t>
            </a:r>
          </a:p>
        </p:txBody>
      </p:sp>
      <p:sp>
        <p:nvSpPr>
          <p:cNvPr id="25" name="Text Placeholder 2">
            <a:extLst>
              <a:ext uri="{FF2B5EF4-FFF2-40B4-BE49-F238E27FC236}">
                <a16:creationId xmlns:a16="http://schemas.microsoft.com/office/drawing/2014/main" id="{2B72C72B-1944-4579-9D14-B4EECF7C09BD}"/>
              </a:ext>
            </a:extLst>
          </p:cNvPr>
          <p:cNvSpPr txBox="1">
            <a:spLocks/>
          </p:cNvSpPr>
          <p:nvPr/>
        </p:nvSpPr>
        <p:spPr>
          <a:xfrm>
            <a:off x="9178417" y="1935734"/>
            <a:ext cx="934999"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Diagnostics</a:t>
            </a:r>
          </a:p>
        </p:txBody>
      </p:sp>
      <p:sp>
        <p:nvSpPr>
          <p:cNvPr id="26" name="Text Placeholder 2">
            <a:extLst>
              <a:ext uri="{FF2B5EF4-FFF2-40B4-BE49-F238E27FC236}">
                <a16:creationId xmlns:a16="http://schemas.microsoft.com/office/drawing/2014/main" id="{ECEA20B6-FB07-401B-86D8-D1F6BD017547}"/>
              </a:ext>
            </a:extLst>
          </p:cNvPr>
          <p:cNvSpPr txBox="1">
            <a:spLocks/>
          </p:cNvSpPr>
          <p:nvPr/>
        </p:nvSpPr>
        <p:spPr>
          <a:xfrm>
            <a:off x="10511469" y="1927109"/>
            <a:ext cx="93499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Gateway</a:t>
            </a:r>
          </a:p>
        </p:txBody>
      </p:sp>
      <p:sp>
        <p:nvSpPr>
          <p:cNvPr id="27" name="Text Placeholder 2">
            <a:extLst>
              <a:ext uri="{FF2B5EF4-FFF2-40B4-BE49-F238E27FC236}">
                <a16:creationId xmlns:a16="http://schemas.microsoft.com/office/drawing/2014/main" id="{DB9F1D7E-593A-4225-87E4-F76B199352EA}"/>
              </a:ext>
            </a:extLst>
          </p:cNvPr>
          <p:cNvSpPr txBox="1">
            <a:spLocks/>
          </p:cNvSpPr>
          <p:nvPr/>
        </p:nvSpPr>
        <p:spPr>
          <a:xfrm>
            <a:off x="7831514" y="2766760"/>
            <a:ext cx="114648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Management</a:t>
            </a:r>
          </a:p>
        </p:txBody>
      </p:sp>
      <p:sp>
        <p:nvSpPr>
          <p:cNvPr id="28" name="Text Placeholder 2">
            <a:extLst>
              <a:ext uri="{FF2B5EF4-FFF2-40B4-BE49-F238E27FC236}">
                <a16:creationId xmlns:a16="http://schemas.microsoft.com/office/drawing/2014/main" id="{AC56B194-14A7-4494-8D0F-99A46FEFE5CE}"/>
              </a:ext>
            </a:extLst>
          </p:cNvPr>
          <p:cNvSpPr txBox="1">
            <a:spLocks/>
          </p:cNvSpPr>
          <p:nvPr/>
        </p:nvSpPr>
        <p:spPr>
          <a:xfrm>
            <a:off x="9164563" y="2766760"/>
            <a:ext cx="962707"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Broker</a:t>
            </a:r>
          </a:p>
        </p:txBody>
      </p:sp>
      <p:sp>
        <p:nvSpPr>
          <p:cNvPr id="29" name="Text Placeholder 2">
            <a:extLst>
              <a:ext uri="{FF2B5EF4-FFF2-40B4-BE49-F238E27FC236}">
                <a16:creationId xmlns:a16="http://schemas.microsoft.com/office/drawing/2014/main" id="{89781219-0EC4-4FA2-925A-C927011F5B65}"/>
              </a:ext>
            </a:extLst>
          </p:cNvPr>
          <p:cNvSpPr txBox="1">
            <a:spLocks/>
          </p:cNvSpPr>
          <p:nvPr/>
        </p:nvSpPr>
        <p:spPr>
          <a:xfrm>
            <a:off x="10319015" y="2766760"/>
            <a:ext cx="1353102"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Load balancing</a:t>
            </a:r>
          </a:p>
        </p:txBody>
      </p:sp>
      <p:sp>
        <p:nvSpPr>
          <p:cNvPr id="33" name="TextBox 32">
            <a:extLst>
              <a:ext uri="{FF2B5EF4-FFF2-40B4-BE49-F238E27FC236}">
                <a16:creationId xmlns:a16="http://schemas.microsoft.com/office/drawing/2014/main" id="{C33C5220-3292-4A69-9B47-BCAC9251EB03}"/>
              </a:ext>
            </a:extLst>
          </p:cNvPr>
          <p:cNvSpPr txBox="1"/>
          <p:nvPr/>
        </p:nvSpPr>
        <p:spPr>
          <a:xfrm>
            <a:off x="7588656" y="1037146"/>
            <a:ext cx="1650594" cy="166199"/>
          </a:xfrm>
          <a:prstGeom prst="rect">
            <a:avLst/>
          </a:prstGeom>
          <a:solidFill>
            <a:srgbClr val="FFFFFF"/>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a:ea typeface="+mn-ea"/>
                <a:cs typeface="+mn-cs"/>
              </a:rPr>
              <a:t>Managed by Microsoft </a:t>
            </a:r>
          </a:p>
        </p:txBody>
      </p:sp>
      <p:sp>
        <p:nvSpPr>
          <p:cNvPr id="3" name="Rectangle 2">
            <a:extLst>
              <a:ext uri="{FF2B5EF4-FFF2-40B4-BE49-F238E27FC236}">
                <a16:creationId xmlns:a16="http://schemas.microsoft.com/office/drawing/2014/main" id="{BB5E21E1-49E9-4636-B306-504AEF159BBD}"/>
              </a:ext>
            </a:extLst>
          </p:cNvPr>
          <p:cNvSpPr/>
          <p:nvPr/>
        </p:nvSpPr>
        <p:spPr bwMode="auto">
          <a:xfrm>
            <a:off x="442913" y="1722879"/>
            <a:ext cx="6472237" cy="729809"/>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80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itchFamily="34" charset="0"/>
              </a:rPr>
              <a:t>High Level Architecture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735554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600856" y="597450"/>
            <a:ext cx="3247015" cy="1536950"/>
          </a:xfrm>
        </p:spPr>
        <p:txBody>
          <a:bodyPr anchor="t"/>
          <a:lstStyle/>
          <a:p>
            <a:r>
              <a:rPr lang="en-US" sz="3264" dirty="0"/>
              <a:t>Prerequisites to deploy Windows Virtual Desktop</a:t>
            </a:r>
            <a:endParaRPr lang="en-US" dirty="0">
              <a:solidFill>
                <a:schemeClr val="bg1"/>
              </a:solidFill>
              <a:latin typeface="+mn-lt"/>
            </a:endParaRPr>
          </a:p>
        </p:txBody>
      </p:sp>
      <p:sp>
        <p:nvSpPr>
          <p:cNvPr id="12" name="TextBox 11">
            <a:extLst>
              <a:ext uri="{FF2B5EF4-FFF2-40B4-BE49-F238E27FC236}">
                <a16:creationId xmlns:a16="http://schemas.microsoft.com/office/drawing/2014/main" id="{256503CD-BF33-4994-AAB3-B1208769EBC5}"/>
              </a:ext>
            </a:extLst>
          </p:cNvPr>
          <p:cNvSpPr txBox="1"/>
          <p:nvPr/>
        </p:nvSpPr>
        <p:spPr>
          <a:xfrm>
            <a:off x="6840882" y="1150638"/>
            <a:ext cx="6691560" cy="1280726"/>
          </a:xfrm>
          <a:prstGeom prst="rect">
            <a:avLst/>
          </a:prstGeom>
          <a:noFill/>
        </p:spPr>
        <p:txBody>
          <a:bodyPr wrap="square" lIns="0" tIns="0" rIns="0" bIns="0" rtlCol="0">
            <a:spAutoFit/>
          </a:bodyPr>
          <a:lstStyle/>
          <a:p>
            <a:pPr defTabSz="932563">
              <a:defRPr/>
            </a:pPr>
            <a:r>
              <a:rPr lang="en-US" sz="2040" dirty="0">
                <a:gradFill>
                  <a:gsLst>
                    <a:gs pos="2917">
                      <a:srgbClr val="000000"/>
                    </a:gs>
                    <a:gs pos="30000">
                      <a:srgbClr val="000000"/>
                    </a:gs>
                  </a:gsLst>
                  <a:lin ang="5400000" scaled="0"/>
                </a:gradFill>
                <a:latin typeface="Segoe UI"/>
              </a:rPr>
              <a:t>Choose an identity strategy</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Azure ADDS</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VM with AD configured</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ExpressRoute or VPN to on-premises DC</a:t>
            </a:r>
          </a:p>
        </p:txBody>
      </p:sp>
      <p:sp>
        <p:nvSpPr>
          <p:cNvPr id="15" name="TextBox 14">
            <a:extLst>
              <a:ext uri="{FF2B5EF4-FFF2-40B4-BE49-F238E27FC236}">
                <a16:creationId xmlns:a16="http://schemas.microsoft.com/office/drawing/2014/main" id="{FBB375FB-6123-43E8-8671-3B0C2BD142D7}"/>
              </a:ext>
            </a:extLst>
          </p:cNvPr>
          <p:cNvSpPr txBox="1"/>
          <p:nvPr/>
        </p:nvSpPr>
        <p:spPr>
          <a:xfrm>
            <a:off x="6840882" y="2873728"/>
            <a:ext cx="6691560" cy="1600908"/>
          </a:xfrm>
          <a:prstGeom prst="rect">
            <a:avLst/>
          </a:prstGeom>
          <a:noFill/>
        </p:spPr>
        <p:txBody>
          <a:bodyPr wrap="square" lIns="0" tIns="0" rIns="0" bIns="0" rtlCol="0">
            <a:spAutoFit/>
          </a:bodyPr>
          <a:lstStyle/>
          <a:p>
            <a:pPr defTabSz="932563">
              <a:defRPr/>
            </a:pPr>
            <a:r>
              <a:rPr lang="en-US" sz="2040" dirty="0">
                <a:gradFill>
                  <a:gsLst>
                    <a:gs pos="2917">
                      <a:srgbClr val="000000"/>
                    </a:gs>
                    <a:gs pos="30000">
                      <a:srgbClr val="000000"/>
                    </a:gs>
                  </a:gsLst>
                  <a:lin ang="5400000" scaled="0"/>
                </a:gradFill>
                <a:latin typeface="Segoe UI"/>
              </a:rPr>
              <a:t>Choose where to host FSLogix profiles</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Fileserver</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Azure Files with Azure ADDS</a:t>
            </a:r>
          </a:p>
          <a:p>
            <a:pPr marL="349724" indent="-349724" defTabSz="932563">
              <a:buSzPct val="90000"/>
              <a:buFont typeface="Arial" panose="020B0604020202020204" pitchFamily="34" charset="0"/>
              <a:buChar char="•"/>
              <a:defRPr/>
            </a:pPr>
            <a:r>
              <a:rPr lang="en-US" sz="2040" dirty="0">
                <a:solidFill>
                  <a:srgbClr val="000000"/>
                </a:solidFill>
                <a:latin typeface="Segoe UI"/>
              </a:rPr>
              <a:t>Azure NetApp Files</a:t>
            </a:r>
            <a:endParaRPr lang="en-US" sz="2040" dirty="0">
              <a:gradFill>
                <a:gsLst>
                  <a:gs pos="2917">
                    <a:srgbClr val="000000"/>
                  </a:gs>
                  <a:gs pos="30000">
                    <a:srgbClr val="000000"/>
                  </a:gs>
                </a:gsLst>
                <a:lin ang="5400000" scaled="0"/>
              </a:gradFill>
              <a:latin typeface="Segoe UI"/>
            </a:endParaRPr>
          </a:p>
          <a:p>
            <a:pPr defTabSz="932563">
              <a:buSzPct val="90000"/>
              <a:defRPr/>
            </a:pPr>
            <a:endParaRPr lang="en-US" sz="2040" dirty="0">
              <a:gradFill>
                <a:gsLst>
                  <a:gs pos="2917">
                    <a:srgbClr val="000000"/>
                  </a:gs>
                  <a:gs pos="30000">
                    <a:srgbClr val="000000"/>
                  </a:gs>
                </a:gsLst>
                <a:lin ang="5400000" scaled="0"/>
              </a:gradFill>
              <a:latin typeface="Segoe UI"/>
            </a:endParaRPr>
          </a:p>
        </p:txBody>
      </p:sp>
      <p:sp>
        <p:nvSpPr>
          <p:cNvPr id="18" name="TextBox 17">
            <a:extLst>
              <a:ext uri="{FF2B5EF4-FFF2-40B4-BE49-F238E27FC236}">
                <a16:creationId xmlns:a16="http://schemas.microsoft.com/office/drawing/2014/main" id="{C8D5AB59-0D64-417A-8DBD-ABC8314C7C69}"/>
              </a:ext>
            </a:extLst>
          </p:cNvPr>
          <p:cNvSpPr txBox="1"/>
          <p:nvPr/>
        </p:nvSpPr>
        <p:spPr>
          <a:xfrm>
            <a:off x="6840882" y="4557961"/>
            <a:ext cx="6691560" cy="1600908"/>
          </a:xfrm>
          <a:prstGeom prst="rect">
            <a:avLst/>
          </a:prstGeom>
          <a:noFill/>
        </p:spPr>
        <p:txBody>
          <a:bodyPr wrap="square" lIns="0" tIns="0" rIns="0" bIns="0" rtlCol="0">
            <a:spAutoFit/>
          </a:bodyPr>
          <a:lstStyle/>
          <a:p>
            <a:pPr defTabSz="932563">
              <a:defRPr/>
            </a:pPr>
            <a:r>
              <a:rPr lang="en-US" sz="2040" dirty="0">
                <a:gradFill>
                  <a:gsLst>
                    <a:gs pos="2917">
                      <a:srgbClr val="000000"/>
                    </a:gs>
                    <a:gs pos="30000">
                      <a:srgbClr val="000000"/>
                    </a:gs>
                  </a:gsLst>
                  <a:lin ang="5400000" scaled="0"/>
                </a:gradFill>
                <a:latin typeface="Segoe UI"/>
              </a:rPr>
              <a:t>Make sure you have all credentials needed</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Subscription admin</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Azure AD global admin</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Active directory administrator</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WVD tenant admin</a:t>
            </a:r>
          </a:p>
        </p:txBody>
      </p:sp>
      <p:sp>
        <p:nvSpPr>
          <p:cNvPr id="19" name="Rectangle 18">
            <a:extLst>
              <a:ext uri="{FF2B5EF4-FFF2-40B4-BE49-F238E27FC236}">
                <a16:creationId xmlns:a16="http://schemas.microsoft.com/office/drawing/2014/main" id="{1FA9DC56-322C-4901-B15B-178DBCFAA610}"/>
              </a:ext>
            </a:extLst>
          </p:cNvPr>
          <p:cNvSpPr/>
          <p:nvPr/>
        </p:nvSpPr>
        <p:spPr>
          <a:xfrm>
            <a:off x="487663" y="2791490"/>
            <a:ext cx="3427370" cy="382308"/>
          </a:xfrm>
          <a:prstGeom prst="rect">
            <a:avLst/>
          </a:prstGeom>
        </p:spPr>
        <p:txBody>
          <a:bodyPr wrap="none">
            <a:spAutoFit/>
          </a:bodyPr>
          <a:lstStyle/>
          <a:p>
            <a:pPr defTabSz="932563">
              <a:defRPr/>
            </a:pPr>
            <a:r>
              <a:rPr lang="en-US" dirty="0">
                <a:gradFill>
                  <a:gsLst>
                    <a:gs pos="2917">
                      <a:srgbClr val="000000"/>
                    </a:gs>
                    <a:gs pos="30000">
                      <a:srgbClr val="000000"/>
                    </a:gs>
                  </a:gsLst>
                  <a:lin ang="5400000" scaled="0"/>
                </a:gradFill>
                <a:latin typeface="Segoe UI"/>
                <a:hlinkClick r:id="rId3"/>
              </a:rPr>
              <a:t>Get started at aka.ms/startwvd</a:t>
            </a:r>
            <a:endParaRPr lang="en-US" dirty="0">
              <a:gradFill>
                <a:gsLst>
                  <a:gs pos="2917">
                    <a:srgbClr val="000000"/>
                  </a:gs>
                  <a:gs pos="30000">
                    <a:srgbClr val="000000"/>
                  </a:gs>
                </a:gsLst>
                <a:lin ang="5400000" scaled="0"/>
              </a:gradFill>
              <a:latin typeface="Segoe UI"/>
            </a:endParaRPr>
          </a:p>
        </p:txBody>
      </p:sp>
      <p:grpSp>
        <p:nvGrpSpPr>
          <p:cNvPr id="7" name="Group 6">
            <a:extLst>
              <a:ext uri="{FF2B5EF4-FFF2-40B4-BE49-F238E27FC236}">
                <a16:creationId xmlns:a16="http://schemas.microsoft.com/office/drawing/2014/main" id="{52A58146-BE3C-4044-B5E1-1314E8830CA5}"/>
              </a:ext>
            </a:extLst>
          </p:cNvPr>
          <p:cNvGrpSpPr/>
          <p:nvPr/>
        </p:nvGrpSpPr>
        <p:grpSpPr>
          <a:xfrm>
            <a:off x="4971005" y="1065280"/>
            <a:ext cx="1368664" cy="1340971"/>
            <a:chOff x="698440" y="1378315"/>
            <a:chExt cx="1341949" cy="1314797"/>
          </a:xfrm>
        </p:grpSpPr>
        <p:sp>
          <p:nvSpPr>
            <p:cNvPr id="21" name="Oval 20">
              <a:extLst>
                <a:ext uri="{FF2B5EF4-FFF2-40B4-BE49-F238E27FC236}">
                  <a16:creationId xmlns:a16="http://schemas.microsoft.com/office/drawing/2014/main" id="{26F186EF-8D94-45E8-9B50-662C3B1D595E}"/>
                </a:ext>
              </a:extLst>
            </p:cNvPr>
            <p:cNvSpPr/>
            <p:nvPr/>
          </p:nvSpPr>
          <p:spPr bwMode="auto">
            <a:xfrm>
              <a:off x="725592" y="1378315"/>
              <a:ext cx="1314797" cy="1314797"/>
            </a:xfrm>
            <a:prstGeom prst="ellipse">
              <a:avLst/>
            </a:prstGeom>
            <a:solidFill>
              <a:schemeClr val="bg1"/>
            </a:solidFill>
            <a:ln w="9525">
              <a:solidFill>
                <a:schemeClr val="bg1">
                  <a:lumMod val="85000"/>
                </a:schemeClr>
              </a:solidFill>
            </a:ln>
            <a:effectLst>
              <a:outerShdw blurRad="50800" dist="38100" dir="2700000" algn="tl" rotWithShape="0">
                <a:prstClr val="black">
                  <a:alpha val="19000"/>
                </a:prstClr>
              </a:outerShdw>
            </a:effectLst>
          </p:spPr>
          <p:txBody>
            <a:bodyPr vert="horz" wrap="square" lIns="89583" tIns="44791" rIns="89583" bIns="44791" numCol="1" anchor="t" anchorCtr="0" compatLnSpc="1">
              <a:prstTxWarp prst="textNoShape">
                <a:avLst/>
              </a:prstTxWarp>
            </a:bodyPr>
            <a:lstStyle/>
            <a:p>
              <a:pPr defTabSz="913658">
                <a:lnSpc>
                  <a:spcPct val="85000"/>
                </a:lnSpc>
              </a:pPr>
              <a:endParaRPr lang="en-US" sz="1800" dirty="0">
                <a:solidFill>
                  <a:srgbClr val="FFFFFF"/>
                </a:solidFill>
                <a:latin typeface="Segoe UI Semilight"/>
              </a:endParaRPr>
            </a:p>
          </p:txBody>
        </p:sp>
        <p:sp>
          <p:nvSpPr>
            <p:cNvPr id="13" name="Title 1">
              <a:extLst>
                <a:ext uri="{FF2B5EF4-FFF2-40B4-BE49-F238E27FC236}">
                  <a16:creationId xmlns:a16="http://schemas.microsoft.com/office/drawing/2014/main" id="{0565A2E6-00D5-4AC4-9B39-088B01A057D5}"/>
                </a:ext>
              </a:extLst>
            </p:cNvPr>
            <p:cNvSpPr txBox="1">
              <a:spLocks/>
            </p:cNvSpPr>
            <p:nvPr/>
          </p:nvSpPr>
          <p:spPr>
            <a:xfrm>
              <a:off x="698440" y="1575343"/>
              <a:ext cx="1341949" cy="10672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lnSpc>
                  <a:spcPct val="85000"/>
                </a:lnSpc>
              </a:pPr>
              <a:r>
                <a:rPr lang="en-US" sz="2040" spc="-51" dirty="0">
                  <a:solidFill>
                    <a:srgbClr val="0078D4"/>
                  </a:solidFill>
                  <a:latin typeface="Segoe UI Semibold"/>
                </a:rPr>
                <a:t>STEP</a:t>
              </a:r>
              <a:endParaRPr lang="en-US" sz="2856" spc="-51" dirty="0">
                <a:solidFill>
                  <a:srgbClr val="0078D4"/>
                </a:solidFill>
                <a:latin typeface="Segoe UI Semibold"/>
              </a:endParaRPr>
            </a:p>
            <a:p>
              <a:pPr algn="ctr" defTabSz="951304">
                <a:lnSpc>
                  <a:spcPct val="85000"/>
                </a:lnSpc>
              </a:pPr>
              <a:r>
                <a:rPr lang="en-US" sz="6119" spc="-51" dirty="0">
                  <a:solidFill>
                    <a:srgbClr val="0078D4"/>
                  </a:solidFill>
                  <a:latin typeface="Segoe UI Semibold"/>
                </a:rPr>
                <a:t>1</a:t>
              </a:r>
              <a:endParaRPr lang="en-US" sz="6731" spc="-51" dirty="0">
                <a:solidFill>
                  <a:srgbClr val="0078D4"/>
                </a:solidFill>
                <a:latin typeface="Segoe UI Semibold"/>
              </a:endParaRPr>
            </a:p>
          </p:txBody>
        </p:sp>
      </p:grpSp>
      <p:grpSp>
        <p:nvGrpSpPr>
          <p:cNvPr id="6" name="Group 5">
            <a:extLst>
              <a:ext uri="{FF2B5EF4-FFF2-40B4-BE49-F238E27FC236}">
                <a16:creationId xmlns:a16="http://schemas.microsoft.com/office/drawing/2014/main" id="{D1EB9153-793B-4585-861A-C92B64792739}"/>
              </a:ext>
            </a:extLst>
          </p:cNvPr>
          <p:cNvGrpSpPr/>
          <p:nvPr/>
        </p:nvGrpSpPr>
        <p:grpSpPr>
          <a:xfrm>
            <a:off x="4971005" y="2789532"/>
            <a:ext cx="1368664" cy="1340971"/>
            <a:chOff x="698440" y="3113365"/>
            <a:chExt cx="1341949" cy="1314797"/>
          </a:xfrm>
        </p:grpSpPr>
        <p:sp>
          <p:nvSpPr>
            <p:cNvPr id="22" name="Oval 21">
              <a:extLst>
                <a:ext uri="{FF2B5EF4-FFF2-40B4-BE49-F238E27FC236}">
                  <a16:creationId xmlns:a16="http://schemas.microsoft.com/office/drawing/2014/main" id="{9466181A-FDC6-4D3F-B50A-64F4FB12DD13}"/>
                </a:ext>
              </a:extLst>
            </p:cNvPr>
            <p:cNvSpPr/>
            <p:nvPr/>
          </p:nvSpPr>
          <p:spPr bwMode="auto">
            <a:xfrm>
              <a:off x="725592" y="3113365"/>
              <a:ext cx="1314797" cy="1314797"/>
            </a:xfrm>
            <a:prstGeom prst="ellipse">
              <a:avLst/>
            </a:prstGeom>
            <a:solidFill>
              <a:schemeClr val="bg1"/>
            </a:solidFill>
            <a:ln w="9525">
              <a:solidFill>
                <a:schemeClr val="bg1">
                  <a:lumMod val="85000"/>
                </a:schemeClr>
              </a:solidFill>
            </a:ln>
            <a:effectLst>
              <a:outerShdw blurRad="50800" dist="38100" dir="2700000" algn="tl" rotWithShape="0">
                <a:prstClr val="black">
                  <a:alpha val="19000"/>
                </a:prstClr>
              </a:outerShdw>
            </a:effectLst>
          </p:spPr>
          <p:txBody>
            <a:bodyPr vert="horz" wrap="square" lIns="89583" tIns="44791" rIns="89583" bIns="44791" numCol="1" anchor="t" anchorCtr="0" compatLnSpc="1">
              <a:prstTxWarp prst="textNoShape">
                <a:avLst/>
              </a:prstTxWarp>
            </a:bodyPr>
            <a:lstStyle/>
            <a:p>
              <a:pPr defTabSz="913658">
                <a:lnSpc>
                  <a:spcPct val="85000"/>
                </a:lnSpc>
              </a:pPr>
              <a:endParaRPr lang="en-US" sz="1800" dirty="0">
                <a:solidFill>
                  <a:srgbClr val="FFFFFF"/>
                </a:solidFill>
                <a:latin typeface="Segoe UI Semilight"/>
              </a:endParaRPr>
            </a:p>
          </p:txBody>
        </p:sp>
        <p:sp>
          <p:nvSpPr>
            <p:cNvPr id="16" name="Title 1">
              <a:extLst>
                <a:ext uri="{FF2B5EF4-FFF2-40B4-BE49-F238E27FC236}">
                  <a16:creationId xmlns:a16="http://schemas.microsoft.com/office/drawing/2014/main" id="{EECC1349-E95F-4AD6-B447-87E7AA79C0B0}"/>
                </a:ext>
              </a:extLst>
            </p:cNvPr>
            <p:cNvSpPr txBox="1">
              <a:spLocks/>
            </p:cNvSpPr>
            <p:nvPr/>
          </p:nvSpPr>
          <p:spPr>
            <a:xfrm>
              <a:off x="698440" y="3314485"/>
              <a:ext cx="1341949" cy="10672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lnSpc>
                  <a:spcPct val="85000"/>
                </a:lnSpc>
              </a:pPr>
              <a:r>
                <a:rPr lang="en-US" sz="2040" spc="-51" dirty="0">
                  <a:solidFill>
                    <a:srgbClr val="0078D4"/>
                  </a:solidFill>
                  <a:latin typeface="Segoe UI Semibold"/>
                </a:rPr>
                <a:t>STEP</a:t>
              </a:r>
              <a:endParaRPr lang="en-US" sz="2856" spc="-51" dirty="0">
                <a:solidFill>
                  <a:srgbClr val="0078D4"/>
                </a:solidFill>
                <a:latin typeface="Segoe UI Semibold"/>
              </a:endParaRPr>
            </a:p>
            <a:p>
              <a:pPr algn="ctr" defTabSz="951304">
                <a:lnSpc>
                  <a:spcPct val="85000"/>
                </a:lnSpc>
              </a:pPr>
              <a:r>
                <a:rPr lang="en-US" sz="6119" spc="-51" dirty="0">
                  <a:solidFill>
                    <a:srgbClr val="0078D4"/>
                  </a:solidFill>
                  <a:latin typeface="Segoe UI Semibold"/>
                </a:rPr>
                <a:t>2</a:t>
              </a:r>
              <a:endParaRPr lang="en-US" sz="6731" spc="-51" dirty="0">
                <a:solidFill>
                  <a:srgbClr val="0078D4"/>
                </a:solidFill>
                <a:latin typeface="Segoe UI Semibold"/>
              </a:endParaRPr>
            </a:p>
          </p:txBody>
        </p:sp>
      </p:grpSp>
      <p:grpSp>
        <p:nvGrpSpPr>
          <p:cNvPr id="5" name="Group 4">
            <a:extLst>
              <a:ext uri="{FF2B5EF4-FFF2-40B4-BE49-F238E27FC236}">
                <a16:creationId xmlns:a16="http://schemas.microsoft.com/office/drawing/2014/main" id="{819FFAFD-9957-4ECA-959D-49ADA61B85C6}"/>
              </a:ext>
            </a:extLst>
          </p:cNvPr>
          <p:cNvGrpSpPr/>
          <p:nvPr/>
        </p:nvGrpSpPr>
        <p:grpSpPr>
          <a:xfrm>
            <a:off x="4971005" y="4557961"/>
            <a:ext cx="1368664" cy="1340971"/>
            <a:chOff x="698440" y="4764723"/>
            <a:chExt cx="1341949" cy="1314797"/>
          </a:xfrm>
        </p:grpSpPr>
        <p:sp>
          <p:nvSpPr>
            <p:cNvPr id="23" name="Oval 22">
              <a:extLst>
                <a:ext uri="{FF2B5EF4-FFF2-40B4-BE49-F238E27FC236}">
                  <a16:creationId xmlns:a16="http://schemas.microsoft.com/office/drawing/2014/main" id="{F71BE536-922B-4658-89C7-85B0480808D2}"/>
                </a:ext>
              </a:extLst>
            </p:cNvPr>
            <p:cNvSpPr/>
            <p:nvPr/>
          </p:nvSpPr>
          <p:spPr bwMode="auto">
            <a:xfrm>
              <a:off x="725592" y="4764723"/>
              <a:ext cx="1314797" cy="1314797"/>
            </a:xfrm>
            <a:prstGeom prst="ellipse">
              <a:avLst/>
            </a:prstGeom>
            <a:solidFill>
              <a:schemeClr val="bg1"/>
            </a:solidFill>
            <a:ln w="9525">
              <a:solidFill>
                <a:schemeClr val="bg1">
                  <a:lumMod val="85000"/>
                </a:schemeClr>
              </a:solidFill>
            </a:ln>
            <a:effectLst>
              <a:outerShdw blurRad="50800" dist="38100" dir="2700000" algn="tl" rotWithShape="0">
                <a:prstClr val="black">
                  <a:alpha val="19000"/>
                </a:prstClr>
              </a:outerShdw>
            </a:effectLst>
          </p:spPr>
          <p:txBody>
            <a:bodyPr vert="horz" wrap="square" lIns="89583" tIns="44791" rIns="89583" bIns="44791" numCol="1" anchor="t" anchorCtr="0" compatLnSpc="1">
              <a:prstTxWarp prst="textNoShape">
                <a:avLst/>
              </a:prstTxWarp>
            </a:bodyPr>
            <a:lstStyle/>
            <a:p>
              <a:pPr defTabSz="913658">
                <a:lnSpc>
                  <a:spcPct val="85000"/>
                </a:lnSpc>
              </a:pPr>
              <a:endParaRPr lang="en-US" sz="1800" dirty="0">
                <a:solidFill>
                  <a:srgbClr val="FFFFFF"/>
                </a:solidFill>
                <a:latin typeface="Segoe UI Semilight"/>
              </a:endParaRPr>
            </a:p>
          </p:txBody>
        </p:sp>
        <p:sp>
          <p:nvSpPr>
            <p:cNvPr id="20" name="Title 1">
              <a:extLst>
                <a:ext uri="{FF2B5EF4-FFF2-40B4-BE49-F238E27FC236}">
                  <a16:creationId xmlns:a16="http://schemas.microsoft.com/office/drawing/2014/main" id="{B93E3227-52A0-478B-AA70-8696F3C7F4B2}"/>
                </a:ext>
              </a:extLst>
            </p:cNvPr>
            <p:cNvSpPr txBox="1">
              <a:spLocks/>
            </p:cNvSpPr>
            <p:nvPr/>
          </p:nvSpPr>
          <p:spPr>
            <a:xfrm>
              <a:off x="698440" y="4981290"/>
              <a:ext cx="1341949" cy="10672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lnSpc>
                  <a:spcPct val="85000"/>
                </a:lnSpc>
              </a:pPr>
              <a:r>
                <a:rPr lang="en-US" sz="2040" spc="-51" dirty="0">
                  <a:solidFill>
                    <a:srgbClr val="0078D4"/>
                  </a:solidFill>
                  <a:latin typeface="Segoe UI Semibold"/>
                </a:rPr>
                <a:t>STEP</a:t>
              </a:r>
              <a:endParaRPr lang="en-US" sz="2856" spc="-51" dirty="0">
                <a:solidFill>
                  <a:srgbClr val="0078D4"/>
                </a:solidFill>
                <a:latin typeface="Segoe UI Semibold"/>
              </a:endParaRPr>
            </a:p>
            <a:p>
              <a:pPr algn="ctr" defTabSz="951304">
                <a:lnSpc>
                  <a:spcPct val="85000"/>
                </a:lnSpc>
              </a:pPr>
              <a:r>
                <a:rPr lang="en-US" sz="6119" spc="-51" dirty="0">
                  <a:solidFill>
                    <a:srgbClr val="0078D4"/>
                  </a:solidFill>
                  <a:latin typeface="Segoe UI Semibold"/>
                </a:rPr>
                <a:t>3</a:t>
              </a:r>
              <a:endParaRPr lang="en-US" sz="6731" spc="-51" dirty="0">
                <a:solidFill>
                  <a:srgbClr val="0078D4"/>
                </a:solidFill>
                <a:latin typeface="Segoe UI Semibold"/>
              </a:endParaRPr>
            </a:p>
          </p:txBody>
        </p:sp>
      </p:grpSp>
    </p:spTree>
    <p:extLst>
      <p:ext uri="{BB962C8B-B14F-4D97-AF65-F5344CB8AC3E}">
        <p14:creationId xmlns:p14="http://schemas.microsoft.com/office/powerpoint/2010/main" val="1567479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1AF0E-6420-4C15-A0D4-E085FD50E4E4}"/>
              </a:ext>
            </a:extLst>
          </p:cNvPr>
          <p:cNvSpPr>
            <a:spLocks noGrp="1"/>
          </p:cNvSpPr>
          <p:nvPr>
            <p:ph type="title"/>
          </p:nvPr>
        </p:nvSpPr>
        <p:spPr/>
        <p:txBody>
          <a:bodyPr/>
          <a:lstStyle/>
          <a:p>
            <a:r>
              <a:rPr lang="en-US" dirty="0"/>
              <a:t>Credentials required</a:t>
            </a:r>
          </a:p>
        </p:txBody>
      </p:sp>
      <p:pic>
        <p:nvPicPr>
          <p:cNvPr id="1026" name="Picture 2" descr="https://gxcuf89792.i.lithium.com/t5/image/serverpage/image-id/100601i362E6CE0D3AAE33E/image-size/large?v=1.0&amp;px=999">
            <a:extLst>
              <a:ext uri="{FF2B5EF4-FFF2-40B4-BE49-F238E27FC236}">
                <a16:creationId xmlns:a16="http://schemas.microsoft.com/office/drawing/2014/main" id="{7919EB1B-D83C-4437-9EC2-315D0D363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52" y="1579806"/>
            <a:ext cx="11147571" cy="452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260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0882"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dirty="0"/>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nvGraphicFramePr>
        <p:xfrm>
          <a:off x="6531195" y="3078121"/>
          <a:ext cx="5557595" cy="3037393"/>
        </p:xfrm>
        <a:graphic>
          <a:graphicData uri="http://schemas.openxmlformats.org/drawingml/2006/table">
            <a:tbl>
              <a:tblPr firstRow="1" firstCol="1" bandRow="1">
                <a:tableStyleId>{5C22544A-7EE6-4342-B048-85BDC9FD1C3A}</a:tableStyleId>
              </a:tblPr>
              <a:tblGrid>
                <a:gridCol w="1258567">
                  <a:extLst>
                    <a:ext uri="{9D8B030D-6E8A-4147-A177-3AD203B41FA5}">
                      <a16:colId xmlns:a16="http://schemas.microsoft.com/office/drawing/2014/main" val="2809098465"/>
                    </a:ext>
                  </a:extLst>
                </a:gridCol>
                <a:gridCol w="1984961">
                  <a:extLst>
                    <a:ext uri="{9D8B030D-6E8A-4147-A177-3AD203B41FA5}">
                      <a16:colId xmlns:a16="http://schemas.microsoft.com/office/drawing/2014/main" val="4032334004"/>
                    </a:ext>
                  </a:extLst>
                </a:gridCol>
                <a:gridCol w="2314067">
                  <a:extLst>
                    <a:ext uri="{9D8B030D-6E8A-4147-A177-3AD203B41FA5}">
                      <a16:colId xmlns:a16="http://schemas.microsoft.com/office/drawing/2014/main" val="2309847289"/>
                    </a:ext>
                  </a:extLst>
                </a:gridCol>
              </a:tblGrid>
              <a:tr h="440624">
                <a:tc>
                  <a:txBody>
                    <a:bodyPr/>
                    <a:lstStyle/>
                    <a:p>
                      <a:endParaRPr lang="en-US" sz="1600" dirty="0">
                        <a:solidFill>
                          <a:schemeClr val="tx1"/>
                        </a:solidFill>
                      </a:endParaRPr>
                    </a:p>
                  </a:txBody>
                  <a:tcPr marL="0" marR="189263" marT="46630" marB="46630">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Connectivity Type</a:t>
                      </a:r>
                    </a:p>
                  </a:txBody>
                  <a:tcPr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Special Considerations</a:t>
                      </a:r>
                    </a:p>
                  </a:txBody>
                  <a:tcPr marT="46630" marB="46630">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79667">
                <a:tc>
                  <a:txBody>
                    <a:bodyPr/>
                    <a:lstStyle/>
                    <a:p>
                      <a:r>
                        <a:rPr lang="en-US" sz="1400" b="0" dirty="0">
                          <a:solidFill>
                            <a:schemeClr val="bg1"/>
                          </a:solidFill>
                          <a:latin typeface="+mj-lt"/>
                        </a:rPr>
                        <a:t>ExpressRoute</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Dedicated network through service provider</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58551">
                <a:tc>
                  <a:txBody>
                    <a:bodyPr/>
                    <a:lstStyle/>
                    <a:p>
                      <a:r>
                        <a:rPr lang="en-US" sz="1400" b="0" dirty="0">
                          <a:solidFill>
                            <a:schemeClr val="bg1"/>
                          </a:solidFill>
                          <a:latin typeface="+mj-lt"/>
                        </a:rPr>
                        <a:t>Site-to-Site VPN</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Limited bandwidth compared to ExpressRoute</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58551">
                <a:tc>
                  <a:txBody>
                    <a:bodyPr/>
                    <a:lstStyle/>
                    <a:p>
                      <a:r>
                        <a:rPr lang="en-US" sz="1400" b="0" dirty="0">
                          <a:solidFill>
                            <a:schemeClr val="bg1"/>
                          </a:solidFill>
                          <a:latin typeface="+mj-lt"/>
                        </a:rPr>
                        <a:t>Azure AD Domain Services</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Isolated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Must synchronize password hashes to Azure AD</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841" y="1925097"/>
            <a:ext cx="6107699" cy="951453"/>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N" sz="2400" dirty="0">
                  <a:solidFill>
                    <a:schemeClr val="bg1"/>
                  </a:solidFill>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solidFill>
                    <a:schemeClr val="bg1"/>
                  </a:solidFill>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solidFill>
                    <a:schemeClr val="bg1"/>
                  </a:solidFill>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11479" y="3146682"/>
            <a:ext cx="5684819" cy="535531"/>
          </a:xfrm>
          <a:prstGeom prst="rect">
            <a:avLst/>
          </a:prstGeom>
        </p:spPr>
        <p:txBody>
          <a:bodyPr wrap="square">
            <a:spAutoFit/>
          </a:bodyPr>
          <a:lstStyle/>
          <a:p>
            <a:pPr defTabSz="932472" fontAlgn="base">
              <a:lnSpc>
                <a:spcPct val="90000"/>
              </a:lnSpc>
              <a:spcBef>
                <a:spcPts val="1800"/>
              </a:spcBef>
            </a:pPr>
            <a:r>
              <a:rPr lang="en-US" sz="1600" dirty="0">
                <a:ea typeface="Segoe UI" pitchFamily="34" charset="0"/>
                <a:cs typeface="Segoe UI" pitchFamily="34" charset="0"/>
              </a:rPr>
              <a:t>Network must route to a Windows Server Active</a:t>
            </a:r>
            <a:br>
              <a:rPr lang="en-US" sz="1600" dirty="0">
                <a:ea typeface="Segoe UI" pitchFamily="34" charset="0"/>
                <a:cs typeface="Segoe UI" pitchFamily="34" charset="0"/>
              </a:rPr>
            </a:br>
            <a:r>
              <a:rPr lang="en-US" sz="1600" dirty="0">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11227" y="4028697"/>
            <a:ext cx="5664885" cy="535531"/>
          </a:xfrm>
          <a:prstGeom prst="rect">
            <a:avLst/>
          </a:prstGeom>
        </p:spPr>
        <p:txBody>
          <a:bodyPr wrap="square">
            <a:spAutoFit/>
          </a:bodyPr>
          <a:lstStyle/>
          <a:p>
            <a:pPr defTabSz="932472" fontAlgn="base">
              <a:lnSpc>
                <a:spcPct val="90000"/>
              </a:lnSpc>
              <a:spcBef>
                <a:spcPts val="1800"/>
              </a:spcBef>
            </a:pPr>
            <a:r>
              <a:rPr lang="en-US" sz="1600" dirty="0">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9885" y="4920873"/>
            <a:ext cx="5559191" cy="313932"/>
          </a:xfrm>
          <a:prstGeom prst="rect">
            <a:avLst/>
          </a:prstGeom>
        </p:spPr>
        <p:txBody>
          <a:bodyPr wrap="square">
            <a:spAutoFit/>
          </a:bodyPr>
          <a:lstStyle/>
          <a:p>
            <a:pPr defTabSz="932472" fontAlgn="base">
              <a:lnSpc>
                <a:spcPct val="90000"/>
              </a:lnSpc>
              <a:spcBef>
                <a:spcPts val="1800"/>
              </a:spcBef>
            </a:pPr>
            <a:r>
              <a:rPr lang="en-US" sz="1600" dirty="0">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38480" y="3855455"/>
            <a:ext cx="5430190" cy="882015"/>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33680" y="2876555"/>
            <a:ext cx="11962515" cy="3577000"/>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330017" y="1925097"/>
            <a:ext cx="6107697" cy="951453"/>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N" sz="2400" dirty="0">
                  <a:solidFill>
                    <a:schemeClr val="bg1"/>
                  </a:solidFill>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solidFill>
                    <a:schemeClr val="bg1"/>
                  </a:solidFill>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solidFill>
                    <a:schemeClr val="bg1"/>
                  </a:solidFill>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6178" y="6322695"/>
            <a:ext cx="36576" cy="14890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2177121" y="6322695"/>
            <a:ext cx="36576" cy="14890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4269" y="3235776"/>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dirty="0">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4270" y="4130297"/>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dirty="0">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4269" y="5028976"/>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dirty="0">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218237" y="2968128"/>
            <a:ext cx="0" cy="338929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259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a:extLst>
              <a:ext uri="{FF2B5EF4-FFF2-40B4-BE49-F238E27FC236}">
                <a16:creationId xmlns:a16="http://schemas.microsoft.com/office/drawing/2014/main" id="{89F5DFB1-ECF1-4AE2-9446-E9823911DA2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2930" name="think-cell Slide" r:id="rId5" imgW="425" imgH="424" progId="TCLayout.ActiveDocument.1">
                  <p:embed/>
                </p:oleObj>
              </mc:Choice>
              <mc:Fallback>
                <p:oleObj name="think-cell Slide" r:id="rId5" imgW="425" imgH="424" progId="TCLayout.ActiveDocument.1">
                  <p:embed/>
                  <p:pic>
                    <p:nvPicPr>
                      <p:cNvPr id="43" name="Object 42" hidden="1">
                        <a:extLst>
                          <a:ext uri="{FF2B5EF4-FFF2-40B4-BE49-F238E27FC236}">
                            <a16:creationId xmlns:a16="http://schemas.microsoft.com/office/drawing/2014/main" id="{89F5DFB1-ECF1-4AE2-9446-E9823911DA2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5" name="Picture 64" descr="A group of people standing in a room&#10;&#10;Description automatically generated">
            <a:extLst>
              <a:ext uri="{FF2B5EF4-FFF2-40B4-BE49-F238E27FC236}">
                <a16:creationId xmlns:a16="http://schemas.microsoft.com/office/drawing/2014/main" id="{4BE08957-6174-4AEE-9DE2-3D79C88C5FD2}"/>
              </a:ext>
            </a:extLst>
          </p:cNvPr>
          <p:cNvPicPr>
            <a:picLocks noChangeAspect="1"/>
          </p:cNvPicPr>
          <p:nvPr/>
        </p:nvPicPr>
        <p:blipFill rotWithShape="1">
          <a:blip r:embed="rId7">
            <a:extLst>
              <a:ext uri="{28A0092B-C50C-407E-A947-70E740481C1C}">
                <a14:useLocalDpi xmlns:a14="http://schemas.microsoft.com/office/drawing/2010/main" val="0"/>
              </a:ext>
            </a:extLst>
          </a:blip>
          <a:srcRect t="22809" b="41854"/>
          <a:stretch/>
        </p:blipFill>
        <p:spPr>
          <a:xfrm>
            <a:off x="2" y="-1"/>
            <a:ext cx="12436468" cy="2929223"/>
          </a:xfrm>
          <a:custGeom>
            <a:avLst/>
            <a:gdLst>
              <a:gd name="connsiteX0" fmla="*/ 0 w 12436468"/>
              <a:gd name="connsiteY0" fmla="*/ 0 h 2929223"/>
              <a:gd name="connsiteX1" fmla="*/ 12436468 w 12436468"/>
              <a:gd name="connsiteY1" fmla="*/ 0 h 2929223"/>
              <a:gd name="connsiteX2" fmla="*/ 12436468 w 12436468"/>
              <a:gd name="connsiteY2" fmla="*/ 2929223 h 2929223"/>
              <a:gd name="connsiteX3" fmla="*/ 0 w 12436468"/>
              <a:gd name="connsiteY3" fmla="*/ 2929223 h 2929223"/>
            </a:gdLst>
            <a:ahLst/>
            <a:cxnLst>
              <a:cxn ang="0">
                <a:pos x="connsiteX0" y="connsiteY0"/>
              </a:cxn>
              <a:cxn ang="0">
                <a:pos x="connsiteX1" y="connsiteY1"/>
              </a:cxn>
              <a:cxn ang="0">
                <a:pos x="connsiteX2" y="connsiteY2"/>
              </a:cxn>
              <a:cxn ang="0">
                <a:pos x="connsiteX3" y="connsiteY3"/>
              </a:cxn>
            </a:cxnLst>
            <a:rect l="l" t="t" r="r" b="b"/>
            <a:pathLst>
              <a:path w="12436468" h="2929223">
                <a:moveTo>
                  <a:pt x="0" y="0"/>
                </a:moveTo>
                <a:lnTo>
                  <a:pt x="12436468" y="0"/>
                </a:lnTo>
                <a:lnTo>
                  <a:pt x="12436468" y="2929223"/>
                </a:lnTo>
                <a:lnTo>
                  <a:pt x="0" y="2929223"/>
                </a:lnTo>
                <a:close/>
              </a:path>
            </a:pathLst>
          </a:custGeom>
        </p:spPr>
      </p:pic>
      <p:graphicFrame>
        <p:nvGraphicFramePr>
          <p:cNvPr id="6" name="Table Placeholder 6">
            <a:extLst>
              <a:ext uri="{FF2B5EF4-FFF2-40B4-BE49-F238E27FC236}">
                <a16:creationId xmlns:a16="http://schemas.microsoft.com/office/drawing/2014/main" id="{A4A57014-E86A-4CA0-8FB9-1EEA718108FB}"/>
              </a:ext>
            </a:extLst>
          </p:cNvPr>
          <p:cNvGraphicFramePr>
            <a:graphicFrameLocks/>
          </p:cNvGraphicFramePr>
          <p:nvPr/>
        </p:nvGraphicFramePr>
        <p:xfrm>
          <a:off x="-1" y="2984912"/>
          <a:ext cx="12436475" cy="3692651"/>
        </p:xfrm>
        <a:graphic>
          <a:graphicData uri="http://schemas.openxmlformats.org/drawingml/2006/table">
            <a:tbl>
              <a:tblPr firstRow="1" bandRow="1">
                <a:tableStyleId>{5C22544A-7EE6-4342-B048-85BDC9FD1C3A}</a:tableStyleId>
              </a:tblPr>
              <a:tblGrid>
                <a:gridCol w="4114801">
                  <a:extLst>
                    <a:ext uri="{9D8B030D-6E8A-4147-A177-3AD203B41FA5}">
                      <a16:colId xmlns:a16="http://schemas.microsoft.com/office/drawing/2014/main" val="1833729505"/>
                    </a:ext>
                  </a:extLst>
                </a:gridCol>
                <a:gridCol w="4160837">
                  <a:extLst>
                    <a:ext uri="{9D8B030D-6E8A-4147-A177-3AD203B41FA5}">
                      <a16:colId xmlns:a16="http://schemas.microsoft.com/office/drawing/2014/main" val="1453218819"/>
                    </a:ext>
                  </a:extLst>
                </a:gridCol>
                <a:gridCol w="4160837">
                  <a:extLst>
                    <a:ext uri="{9D8B030D-6E8A-4147-A177-3AD203B41FA5}">
                      <a16:colId xmlns:a16="http://schemas.microsoft.com/office/drawing/2014/main" val="3732550712"/>
                    </a:ext>
                  </a:extLst>
                </a:gridCol>
              </a:tblGrid>
              <a:tr h="1329140">
                <a:tc>
                  <a:txBody>
                    <a:bodyPr/>
                    <a:lstStyle/>
                    <a:p>
                      <a:pPr marL="0" marR="0" lvl="0" indent="0" algn="l">
                        <a:lnSpc>
                          <a:spcPts val="1600"/>
                        </a:lnSpc>
                        <a:spcBef>
                          <a:spcPts val="600"/>
                        </a:spcBef>
                        <a:spcAft>
                          <a:spcPts val="0"/>
                        </a:spcAft>
                        <a:buFont typeface="Arial" panose="020B0604020202020204" pitchFamily="34" charset="0"/>
                        <a:buNone/>
                      </a:pPr>
                      <a:r>
                        <a:rPr lang="en-US" sz="1400" b="1" i="0" u="none" strike="noStrike" kern="1200" cap="none" spc="0" normalizeH="0" baseline="0" noProof="0" dirty="0">
                          <a:ln>
                            <a:noFill/>
                          </a:ln>
                          <a:solidFill>
                            <a:schemeClr val="tx1"/>
                          </a:solidFill>
                          <a:effectLst/>
                          <a:uLnTx/>
                          <a:uFillTx/>
                          <a:latin typeface="+mn-lt"/>
                          <a:ea typeface="+mn-ea"/>
                          <a:cs typeface="+mn-cs"/>
                        </a:rPr>
                        <a:t>Spin up a DC in your Azure subscription. </a:t>
                      </a:r>
                    </a:p>
                  </a:txBody>
                  <a:tcPr marL="365760" marR="274320"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Can sync with on-premises DCs if VPN or ExpressRoute is configured.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All familiar AD Group Policies can be used.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Virtual machines can be paused or stopped when needed to reduce costs.</a:t>
                      </a:r>
                    </a:p>
                  </a:txBody>
                  <a:tcPr marL="182880" marR="9129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dirty="0">
                          <a:ln>
                            <a:noFill/>
                          </a:ln>
                          <a:solidFill>
                            <a:schemeClr val="tx1"/>
                          </a:solidFill>
                          <a:effectLst/>
                          <a:uLnTx/>
                          <a:uFillTx/>
                          <a:latin typeface="+mn-lt"/>
                          <a:ea typeface="+mn-ea"/>
                          <a:cs typeface="+mn-cs"/>
                        </a:rPr>
                        <a:t>Adds additional management of a VM and Active Directory in Azure. </a:t>
                      </a:r>
                    </a:p>
                    <a:p>
                      <a:pPr marL="315913" marR="0" lvl="0" indent="-185738" algn="l" defTabSz="932742" rtl="0" eaLnBrk="1" fontAlgn="auto" latinLnBrk="0" hangingPunct="1">
                        <a:lnSpc>
                          <a:spcPts val="1600"/>
                        </a:lnSpc>
                        <a:spcBef>
                          <a:spcPts val="6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182880" marR="27432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691962828"/>
                  </a:ext>
                </a:extLst>
              </a:tr>
              <a:tr h="1034371">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For cloud-based organizations, use Azure AD DS. </a:t>
                      </a:r>
                    </a:p>
                  </a:txBody>
                  <a:tcPr marL="365760" marR="274320"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Great for test or isolated environments that do not need connectivity to on-premises resources.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Azure AD will be your leading source for identities. </a:t>
                      </a:r>
                    </a:p>
                  </a:txBody>
                  <a:tcPr marL="182880" marR="9129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AD DS will always be running resulting in a </a:t>
                      </a:r>
                      <a:r>
                        <a:rPr kumimoji="0" lang="en-US" sz="1400" b="1" i="0" u="none" strike="noStrike" kern="1200" cap="none" spc="0" normalizeH="0" baseline="0" noProof="0" dirty="0">
                          <a:ln>
                            <a:noFill/>
                          </a:ln>
                          <a:solidFill>
                            <a:schemeClr val="tx1"/>
                          </a:solidFill>
                          <a:effectLst/>
                          <a:uLnTx/>
                          <a:uFillTx/>
                          <a:latin typeface="+mn-lt"/>
                          <a:ea typeface="+mn-ea"/>
                          <a:cs typeface="+mn-cs"/>
                        </a:rPr>
                        <a:t>fixed charge per month. </a:t>
                      </a:r>
                    </a:p>
                  </a:txBody>
                  <a:tcPr marL="182880" marR="27432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972142428"/>
                  </a:ext>
                </a:extLst>
              </a:tr>
              <a:tr h="1329140">
                <a:tc>
                  <a:txBody>
                    <a:bodyPr/>
                    <a:lstStyle/>
                    <a:p>
                      <a:pPr marL="0" marR="0" lvl="0" indent="0" algn="l" rtl="0" eaLnBrk="1" fontAlgn="auto" latinLnBrk="0" hangingPunct="1">
                        <a:lnSpc>
                          <a:spcPts val="1600"/>
                        </a:lnSpc>
                        <a:spcBef>
                          <a:spcPts val="600"/>
                        </a:spcBef>
                        <a:spcAft>
                          <a:spcPts val="0"/>
                        </a:spcAft>
                        <a:buFont typeface="Arial" panose="020B0604020202020204" pitchFamily="34" charset="0"/>
                        <a:buNone/>
                      </a:pPr>
                      <a:r>
                        <a:rPr kumimoji="0" lang="en-US" sz="1400" b="1" i="0" u="none" strike="noStrike" kern="1200" cap="none" spc="0" normalizeH="0" baseline="0" noProof="0" dirty="0">
                          <a:ln>
                            <a:noFill/>
                          </a:ln>
                          <a:solidFill>
                            <a:schemeClr val="tx1"/>
                          </a:solidFill>
                          <a:effectLst/>
                          <a:uLnTx/>
                          <a:uFillTx/>
                          <a:latin typeface="+mn-lt"/>
                          <a:ea typeface="+mn-ea"/>
                          <a:cs typeface="+mn-cs"/>
                        </a:rPr>
                        <a:t>For hybrid organizations, use VPN or ExpressRoute and make sure your on-premises DCs can be found in Azure. </a:t>
                      </a:r>
                    </a:p>
                  </a:txBody>
                  <a:tcPr marL="365760" marR="274320"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Adds additional management of a VM and Active Directory in Azure. </a:t>
                      </a:r>
                    </a:p>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No AD DS or Domain Controller required</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in Azure. </a:t>
                      </a:r>
                    </a:p>
                  </a:txBody>
                  <a:tcPr marL="182880" marR="9129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Latency could be increased adding delays during user authentication to VMs.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This assumes you have an on-premises environment, not suitable for cloud only tests. </a:t>
                      </a:r>
                    </a:p>
                    <a:p>
                      <a:pPr marL="130175"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182880" marR="9129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758074237"/>
                  </a:ext>
                </a:extLst>
              </a:tr>
            </a:tbl>
          </a:graphicData>
        </a:graphic>
      </p:graphicFrame>
      <p:sp>
        <p:nvSpPr>
          <p:cNvPr id="7" name="Rectangle 6">
            <a:extLst>
              <a:ext uri="{FF2B5EF4-FFF2-40B4-BE49-F238E27FC236}">
                <a16:creationId xmlns:a16="http://schemas.microsoft.com/office/drawing/2014/main" id="{DCF3C6AF-680E-43A1-97F2-28F8298EB00D}"/>
              </a:ext>
            </a:extLst>
          </p:cNvPr>
          <p:cNvSpPr/>
          <p:nvPr/>
        </p:nvSpPr>
        <p:spPr bwMode="auto">
          <a:xfrm>
            <a:off x="1" y="1"/>
            <a:ext cx="12436474" cy="1838960"/>
          </a:xfrm>
          <a:prstGeom prst="rect">
            <a:avLst/>
          </a:prstGeom>
          <a:solidFill>
            <a:schemeClr val="accent1">
              <a:alpha val="9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182880" bIns="822960" numCol="1" spcCol="0" rtlCol="0" fromWordArt="0" anchor="ctr" anchorCtr="0" forceAA="0" compatLnSpc="1">
            <a:prstTxWarp prst="textNoShape">
              <a:avLst/>
            </a:prstTxWarp>
            <a:noAutofit/>
          </a:bodyPr>
          <a:lstStyle/>
          <a:p>
            <a:pPr algn="ctr" defTabSz="699422">
              <a:lnSpc>
                <a:spcPct val="90000"/>
              </a:lnSpc>
            </a:pPr>
            <a:r>
              <a:rPr lang="en-US" sz="3200" dirty="0">
                <a:solidFill>
                  <a:schemeClr val="bg1"/>
                </a:solidFill>
                <a:latin typeface="+mj-lt"/>
              </a:rPr>
              <a:t>Identity Strategies</a:t>
            </a:r>
          </a:p>
        </p:txBody>
      </p:sp>
      <p:cxnSp>
        <p:nvCxnSpPr>
          <p:cNvPr id="12" name="Straight Connector 11">
            <a:extLst>
              <a:ext uri="{FF2B5EF4-FFF2-40B4-BE49-F238E27FC236}">
                <a16:creationId xmlns:a16="http://schemas.microsoft.com/office/drawing/2014/main" id="{2F44CB14-6234-4D1C-BED9-F5385CC5C53B}"/>
              </a:ext>
            </a:extLst>
          </p:cNvPr>
          <p:cNvCxnSpPr>
            <a:cxnSpLocks/>
          </p:cNvCxnSpPr>
          <p:nvPr/>
        </p:nvCxnSpPr>
        <p:spPr>
          <a:xfrm>
            <a:off x="4143112" y="2904645"/>
            <a:ext cx="0" cy="3772919"/>
          </a:xfrm>
          <a:prstGeom prst="line">
            <a:avLst/>
          </a:prstGeom>
          <a:noFill/>
          <a:ln w="6350" cap="flat" cmpd="sng" algn="ctr">
            <a:solidFill>
              <a:schemeClr val="bg1">
                <a:lumMod val="85000"/>
              </a:schemeClr>
            </a:solidFill>
            <a:prstDash val="solid"/>
            <a:headEnd type="none" w="med" len="med"/>
            <a:tailEnd type="none" w="med" len="med"/>
          </a:ln>
          <a:effectLst/>
        </p:spPr>
      </p:cxnSp>
      <p:sp>
        <p:nvSpPr>
          <p:cNvPr id="8" name="Rectangle 7">
            <a:extLst>
              <a:ext uri="{FF2B5EF4-FFF2-40B4-BE49-F238E27FC236}">
                <a16:creationId xmlns:a16="http://schemas.microsoft.com/office/drawing/2014/main" id="{AA68D823-D465-4303-81D2-214A9E1A38E4}"/>
              </a:ext>
            </a:extLst>
          </p:cNvPr>
          <p:cNvSpPr/>
          <p:nvPr/>
        </p:nvSpPr>
        <p:spPr bwMode="auto">
          <a:xfrm>
            <a:off x="2" y="1838961"/>
            <a:ext cx="12436471" cy="1090261"/>
          </a:xfrm>
          <a:prstGeom prst="rect">
            <a:avLst/>
          </a:prstGeom>
          <a:solidFill>
            <a:schemeClr val="accent1">
              <a:lumMod val="50000"/>
              <a:alpha val="9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182880" bIns="822960" numCol="1" spcCol="0" rtlCol="0" fromWordArt="0" anchor="ctr" anchorCtr="0" forceAA="0" compatLnSpc="1">
            <a:prstTxWarp prst="textNoShape">
              <a:avLst/>
            </a:prstTxWarp>
            <a:noAutofit/>
          </a:bodyPr>
          <a:lstStyle/>
          <a:p>
            <a:pPr algn="ctr" defTabSz="699422">
              <a:lnSpc>
                <a:spcPct val="90000"/>
              </a:lnSpc>
            </a:pPr>
            <a:endParaRPr lang="en-US" sz="3200" dirty="0">
              <a:solidFill>
                <a:schemeClr val="bg1"/>
              </a:solidFill>
              <a:latin typeface="+mj-lt"/>
            </a:endParaRPr>
          </a:p>
        </p:txBody>
      </p:sp>
      <p:cxnSp>
        <p:nvCxnSpPr>
          <p:cNvPr id="41" name="Straight Connector 40">
            <a:extLst>
              <a:ext uri="{FF2B5EF4-FFF2-40B4-BE49-F238E27FC236}">
                <a16:creationId xmlns:a16="http://schemas.microsoft.com/office/drawing/2014/main" id="{5944BFA8-F8C2-4CD3-9E9F-E4BE2553B237}"/>
              </a:ext>
            </a:extLst>
          </p:cNvPr>
          <p:cNvCxnSpPr>
            <a:cxnSpLocks/>
          </p:cNvCxnSpPr>
          <p:nvPr/>
        </p:nvCxnSpPr>
        <p:spPr>
          <a:xfrm>
            <a:off x="8264538" y="2929222"/>
            <a:ext cx="0" cy="3748342"/>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18" name="Straight Connector 17">
            <a:extLst>
              <a:ext uri="{FF2B5EF4-FFF2-40B4-BE49-F238E27FC236}">
                <a16:creationId xmlns:a16="http://schemas.microsoft.com/office/drawing/2014/main" id="{FA2BBE6B-4046-4D26-8B26-0545A86E6EC7}"/>
              </a:ext>
            </a:extLst>
          </p:cNvPr>
          <p:cNvCxnSpPr>
            <a:cxnSpLocks/>
          </p:cNvCxnSpPr>
          <p:nvPr/>
        </p:nvCxnSpPr>
        <p:spPr>
          <a:xfrm flipH="1">
            <a:off x="4146682" y="1838961"/>
            <a:ext cx="2" cy="1090261"/>
          </a:xfrm>
          <a:prstGeom prst="line">
            <a:avLst/>
          </a:prstGeom>
          <a:noFill/>
          <a:ln w="6350" cap="flat" cmpd="sng" algn="ctr">
            <a:solidFill>
              <a:schemeClr val="bg1"/>
            </a:solidFill>
            <a:prstDash val="solid"/>
            <a:headEnd type="none" w="med" len="med"/>
            <a:tailEnd type="none" w="med" len="med"/>
          </a:ln>
          <a:effectLst/>
        </p:spPr>
      </p:cxnSp>
      <p:cxnSp>
        <p:nvCxnSpPr>
          <p:cNvPr id="44" name="Straight Connector 43">
            <a:extLst>
              <a:ext uri="{FF2B5EF4-FFF2-40B4-BE49-F238E27FC236}">
                <a16:creationId xmlns:a16="http://schemas.microsoft.com/office/drawing/2014/main" id="{F0213553-E30D-4CB5-9462-FFBBF90C246B}"/>
              </a:ext>
            </a:extLst>
          </p:cNvPr>
          <p:cNvCxnSpPr>
            <a:cxnSpLocks/>
          </p:cNvCxnSpPr>
          <p:nvPr/>
        </p:nvCxnSpPr>
        <p:spPr>
          <a:xfrm flipH="1">
            <a:off x="8265813" y="1838961"/>
            <a:ext cx="2" cy="1090261"/>
          </a:xfrm>
          <a:prstGeom prst="line">
            <a:avLst/>
          </a:prstGeom>
          <a:noFill/>
          <a:ln w="6350" cap="flat" cmpd="sng" algn="ctr">
            <a:solidFill>
              <a:schemeClr val="bg1"/>
            </a:solidFill>
            <a:prstDash val="solid"/>
            <a:headEnd type="none" w="med" len="med"/>
            <a:tailEnd type="none" w="med" len="med"/>
          </a:ln>
          <a:effectLst/>
        </p:spPr>
      </p:cxnSp>
      <p:sp>
        <p:nvSpPr>
          <p:cNvPr id="16" name="Rectangle 15">
            <a:extLst>
              <a:ext uri="{FF2B5EF4-FFF2-40B4-BE49-F238E27FC236}">
                <a16:creationId xmlns:a16="http://schemas.microsoft.com/office/drawing/2014/main" id="{6EE4218A-9507-4460-B082-3DEEC4253FED}"/>
              </a:ext>
            </a:extLst>
          </p:cNvPr>
          <p:cNvSpPr/>
          <p:nvPr/>
        </p:nvSpPr>
        <p:spPr bwMode="auto">
          <a:xfrm>
            <a:off x="800395" y="2283463"/>
            <a:ext cx="2458482" cy="62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ts val="600"/>
              </a:spcBef>
            </a:pPr>
            <a:r>
              <a:rPr lang="en-US" sz="2000" dirty="0">
                <a:solidFill>
                  <a:schemeClr val="bg1"/>
                </a:solidFill>
                <a:latin typeface="+mj-lt"/>
                <a:ea typeface="Segoe UI" pitchFamily="34" charset="0"/>
                <a:cs typeface="Segoe UI" pitchFamily="34" charset="0"/>
              </a:rPr>
              <a:t>Option </a:t>
            </a:r>
          </a:p>
        </p:txBody>
      </p:sp>
      <p:sp>
        <p:nvSpPr>
          <p:cNvPr id="17" name="Rectangle 16">
            <a:extLst>
              <a:ext uri="{FF2B5EF4-FFF2-40B4-BE49-F238E27FC236}">
                <a16:creationId xmlns:a16="http://schemas.microsoft.com/office/drawing/2014/main" id="{3977E5BB-7ADD-45FE-A7B6-6AA126579E62}"/>
              </a:ext>
            </a:extLst>
          </p:cNvPr>
          <p:cNvSpPr/>
          <p:nvPr/>
        </p:nvSpPr>
        <p:spPr bwMode="auto">
          <a:xfrm>
            <a:off x="9079576" y="2283463"/>
            <a:ext cx="2726702" cy="62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ts val="600"/>
              </a:spcBef>
            </a:pPr>
            <a:r>
              <a:rPr lang="en-US" sz="2000" dirty="0">
                <a:solidFill>
                  <a:schemeClr val="bg1"/>
                </a:solidFill>
                <a:latin typeface="+mj-lt"/>
                <a:ea typeface="Segoe UI" pitchFamily="34" charset="0"/>
                <a:cs typeface="Segoe UI" pitchFamily="34" charset="0"/>
              </a:rPr>
              <a:t>Cons </a:t>
            </a:r>
          </a:p>
        </p:txBody>
      </p:sp>
      <p:grpSp>
        <p:nvGrpSpPr>
          <p:cNvPr id="46" name="Group 45">
            <a:extLst>
              <a:ext uri="{FF2B5EF4-FFF2-40B4-BE49-F238E27FC236}">
                <a16:creationId xmlns:a16="http://schemas.microsoft.com/office/drawing/2014/main" id="{4C015477-EA67-498B-9EAA-748371806DE9}"/>
              </a:ext>
            </a:extLst>
          </p:cNvPr>
          <p:cNvGrpSpPr/>
          <p:nvPr/>
        </p:nvGrpSpPr>
        <p:grpSpPr>
          <a:xfrm>
            <a:off x="1474478" y="1346468"/>
            <a:ext cx="1095162" cy="944104"/>
            <a:chOff x="2553917" y="1346468"/>
            <a:chExt cx="1095162" cy="944104"/>
          </a:xfrm>
        </p:grpSpPr>
        <p:grpSp>
          <p:nvGrpSpPr>
            <p:cNvPr id="9" name="Group 8">
              <a:extLst>
                <a:ext uri="{FF2B5EF4-FFF2-40B4-BE49-F238E27FC236}">
                  <a16:creationId xmlns:a16="http://schemas.microsoft.com/office/drawing/2014/main" id="{C27FD43C-CF00-4DF0-87C3-2083AF02E021}"/>
                </a:ext>
              </a:extLst>
            </p:cNvPr>
            <p:cNvGrpSpPr/>
            <p:nvPr/>
          </p:nvGrpSpPr>
          <p:grpSpPr>
            <a:xfrm>
              <a:off x="2553917" y="1346468"/>
              <a:ext cx="1095162" cy="944104"/>
              <a:chOff x="898051" y="1744865"/>
              <a:chExt cx="1169574" cy="1008252"/>
            </a:xfrm>
          </p:grpSpPr>
          <p:sp>
            <p:nvSpPr>
              <p:cNvPr id="10" name="Hexagon 9">
                <a:extLst>
                  <a:ext uri="{FF2B5EF4-FFF2-40B4-BE49-F238E27FC236}">
                    <a16:creationId xmlns:a16="http://schemas.microsoft.com/office/drawing/2014/main" id="{15381A00-CECC-4C9A-9CC1-C607D0648090}"/>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8BB2A160-3DCE-44BC-BB6C-D2C3056DDAE9}"/>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AD62EFCB-6B73-41D5-875D-4C01D220B47C}"/>
                </a:ext>
              </a:extLst>
            </p:cNvPr>
            <p:cNvGrpSpPr/>
            <p:nvPr/>
          </p:nvGrpSpPr>
          <p:grpSpPr>
            <a:xfrm>
              <a:off x="2715164" y="1636154"/>
              <a:ext cx="737566" cy="307319"/>
              <a:chOff x="6685227" y="3335602"/>
              <a:chExt cx="754380" cy="314325"/>
            </a:xfrm>
          </p:grpSpPr>
          <p:sp>
            <p:nvSpPr>
              <p:cNvPr id="20" name="Freeform: Shape 19">
                <a:extLst>
                  <a:ext uri="{FF2B5EF4-FFF2-40B4-BE49-F238E27FC236}">
                    <a16:creationId xmlns:a16="http://schemas.microsoft.com/office/drawing/2014/main" id="{081BF0A4-BB42-4978-B87E-3B89514C84B0}"/>
                  </a:ext>
                </a:extLst>
              </p:cNvPr>
              <p:cNvSpPr/>
              <p:nvPr/>
            </p:nvSpPr>
            <p:spPr>
              <a:xfrm>
                <a:off x="6896682" y="3335602"/>
                <a:ext cx="333375" cy="295275"/>
              </a:xfrm>
              <a:custGeom>
                <a:avLst/>
                <a:gdLst>
                  <a:gd name="connsiteX0" fmla="*/ 109273 w 333375"/>
                  <a:gd name="connsiteY0" fmla="*/ 145468 h 295275"/>
                  <a:gd name="connsiteX1" fmla="*/ 168328 w 333375"/>
                  <a:gd name="connsiteY1" fmla="*/ 82603 h 295275"/>
                  <a:gd name="connsiteX2" fmla="*/ 227383 w 333375"/>
                  <a:gd name="connsiteY2" fmla="*/ 145468 h 295275"/>
                  <a:gd name="connsiteX3" fmla="*/ 168328 w 333375"/>
                  <a:gd name="connsiteY3" fmla="*/ 208333 h 295275"/>
                  <a:gd name="connsiteX4" fmla="*/ 109273 w 333375"/>
                  <a:gd name="connsiteY4" fmla="*/ 145468 h 295275"/>
                  <a:gd name="connsiteX5" fmla="*/ 109273 w 333375"/>
                  <a:gd name="connsiteY5" fmla="*/ 145468 h 295275"/>
                  <a:gd name="connsiteX6" fmla="*/ 109273 w 333375"/>
                  <a:gd name="connsiteY6" fmla="*/ 145468 h 295275"/>
                  <a:gd name="connsiteX7" fmla="*/ 109273 w 333375"/>
                  <a:gd name="connsiteY7" fmla="*/ 145468 h 295275"/>
                  <a:gd name="connsiteX8" fmla="*/ 253100 w 333375"/>
                  <a:gd name="connsiteY8" fmla="*/ 295010 h 295275"/>
                  <a:gd name="connsiteX9" fmla="*/ 168328 w 333375"/>
                  <a:gd name="connsiteY9" fmla="*/ 209285 h 295275"/>
                  <a:gd name="connsiteX10" fmla="*/ 85460 w 333375"/>
                  <a:gd name="connsiteY10" fmla="*/ 295010 h 295275"/>
                  <a:gd name="connsiteX11" fmla="*/ 58790 w 333375"/>
                  <a:gd name="connsiteY11" fmla="*/ 85460 h 295275"/>
                  <a:gd name="connsiteX12" fmla="*/ 95938 w 333375"/>
                  <a:gd name="connsiteY12" fmla="*/ 46408 h 295275"/>
                  <a:gd name="connsiteX13" fmla="*/ 58790 w 333375"/>
                  <a:gd name="connsiteY13" fmla="*/ 7355 h 295275"/>
                  <a:gd name="connsiteX14" fmla="*/ 21643 w 333375"/>
                  <a:gd name="connsiteY14" fmla="*/ 46408 h 295275"/>
                  <a:gd name="connsiteX15" fmla="*/ 58790 w 333375"/>
                  <a:gd name="connsiteY15" fmla="*/ 85460 h 295275"/>
                  <a:gd name="connsiteX16" fmla="*/ 58790 w 333375"/>
                  <a:gd name="connsiteY16" fmla="*/ 85460 h 295275"/>
                  <a:gd name="connsiteX17" fmla="*/ 58790 w 333375"/>
                  <a:gd name="connsiteY17" fmla="*/ 85460 h 295275"/>
                  <a:gd name="connsiteX18" fmla="*/ 58790 w 333375"/>
                  <a:gd name="connsiteY18" fmla="*/ 85460 h 295275"/>
                  <a:gd name="connsiteX19" fmla="*/ 109273 w 333375"/>
                  <a:gd name="connsiteY19" fmla="*/ 131180 h 295275"/>
                  <a:gd name="connsiteX20" fmla="*/ 58790 w 333375"/>
                  <a:gd name="connsiteY20" fmla="*/ 88318 h 295275"/>
                  <a:gd name="connsiteX21" fmla="*/ 7355 w 333375"/>
                  <a:gd name="connsiteY21" fmla="*/ 140705 h 295275"/>
                  <a:gd name="connsiteX22" fmla="*/ 278818 w 333375"/>
                  <a:gd name="connsiteY22" fmla="*/ 85460 h 295275"/>
                  <a:gd name="connsiteX23" fmla="*/ 315965 w 333375"/>
                  <a:gd name="connsiteY23" fmla="*/ 46408 h 295275"/>
                  <a:gd name="connsiteX24" fmla="*/ 278818 w 333375"/>
                  <a:gd name="connsiteY24" fmla="*/ 7355 h 295275"/>
                  <a:gd name="connsiteX25" fmla="*/ 241670 w 333375"/>
                  <a:gd name="connsiteY25" fmla="*/ 46408 h 295275"/>
                  <a:gd name="connsiteX26" fmla="*/ 278818 w 333375"/>
                  <a:gd name="connsiteY26" fmla="*/ 85460 h 295275"/>
                  <a:gd name="connsiteX27" fmla="*/ 278818 w 333375"/>
                  <a:gd name="connsiteY27" fmla="*/ 85460 h 295275"/>
                  <a:gd name="connsiteX28" fmla="*/ 278818 w 333375"/>
                  <a:gd name="connsiteY28" fmla="*/ 85460 h 295275"/>
                  <a:gd name="connsiteX29" fmla="*/ 278818 w 333375"/>
                  <a:gd name="connsiteY29" fmla="*/ 85460 h 295275"/>
                  <a:gd name="connsiteX30" fmla="*/ 331205 w 333375"/>
                  <a:gd name="connsiteY30" fmla="*/ 140705 h 295275"/>
                  <a:gd name="connsiteX31" fmla="*/ 279770 w 333375"/>
                  <a:gd name="connsiteY31" fmla="*/ 88318 h 295275"/>
                  <a:gd name="connsiteX32" fmla="*/ 228335 w 333375"/>
                  <a:gd name="connsiteY32" fmla="*/ 13118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375" h="295275">
                    <a:moveTo>
                      <a:pt x="109273" y="145468"/>
                    </a:moveTo>
                    <a:cubicBezTo>
                      <a:pt x="109273" y="111178"/>
                      <a:pt x="135943" y="82603"/>
                      <a:pt x="168328" y="82603"/>
                    </a:cubicBezTo>
                    <a:cubicBezTo>
                      <a:pt x="201665" y="82603"/>
                      <a:pt x="227383" y="111178"/>
                      <a:pt x="227383" y="145468"/>
                    </a:cubicBezTo>
                    <a:cubicBezTo>
                      <a:pt x="227383" y="179758"/>
                      <a:pt x="200713" y="208333"/>
                      <a:pt x="168328" y="208333"/>
                    </a:cubicBezTo>
                    <a:cubicBezTo>
                      <a:pt x="135943" y="208333"/>
                      <a:pt x="109273" y="179758"/>
                      <a:pt x="109273" y="145468"/>
                    </a:cubicBezTo>
                    <a:lnTo>
                      <a:pt x="109273" y="145468"/>
                    </a:lnTo>
                    <a:lnTo>
                      <a:pt x="109273" y="145468"/>
                    </a:lnTo>
                    <a:lnTo>
                      <a:pt x="109273" y="145468"/>
                    </a:lnTo>
                    <a:close/>
                    <a:moveTo>
                      <a:pt x="253100" y="295010"/>
                    </a:moveTo>
                    <a:cubicBezTo>
                      <a:pt x="253100" y="247385"/>
                      <a:pt x="215953" y="209285"/>
                      <a:pt x="168328" y="209285"/>
                    </a:cubicBezTo>
                    <a:cubicBezTo>
                      <a:pt x="122608" y="209285"/>
                      <a:pt x="85460" y="248338"/>
                      <a:pt x="85460" y="295010"/>
                    </a:cubicBezTo>
                    <a:moveTo>
                      <a:pt x="58790" y="85460"/>
                    </a:moveTo>
                    <a:cubicBezTo>
                      <a:pt x="79745" y="85460"/>
                      <a:pt x="95938" y="68315"/>
                      <a:pt x="95938" y="46408"/>
                    </a:cubicBezTo>
                    <a:cubicBezTo>
                      <a:pt x="95938" y="25453"/>
                      <a:pt x="78793" y="7355"/>
                      <a:pt x="58790" y="7355"/>
                    </a:cubicBezTo>
                    <a:cubicBezTo>
                      <a:pt x="37835" y="7355"/>
                      <a:pt x="21643" y="24500"/>
                      <a:pt x="21643" y="46408"/>
                    </a:cubicBezTo>
                    <a:cubicBezTo>
                      <a:pt x="20690" y="68315"/>
                      <a:pt x="37835" y="85460"/>
                      <a:pt x="58790" y="85460"/>
                    </a:cubicBezTo>
                    <a:lnTo>
                      <a:pt x="58790" y="85460"/>
                    </a:lnTo>
                    <a:lnTo>
                      <a:pt x="58790" y="85460"/>
                    </a:lnTo>
                    <a:lnTo>
                      <a:pt x="58790" y="85460"/>
                    </a:lnTo>
                    <a:close/>
                    <a:moveTo>
                      <a:pt x="109273" y="131180"/>
                    </a:moveTo>
                    <a:cubicBezTo>
                      <a:pt x="104510" y="106415"/>
                      <a:pt x="83555" y="88318"/>
                      <a:pt x="58790" y="88318"/>
                    </a:cubicBezTo>
                    <a:cubicBezTo>
                      <a:pt x="30215" y="88318"/>
                      <a:pt x="7355" y="113083"/>
                      <a:pt x="7355" y="140705"/>
                    </a:cubicBezTo>
                    <a:moveTo>
                      <a:pt x="278818" y="85460"/>
                    </a:moveTo>
                    <a:cubicBezTo>
                      <a:pt x="299773" y="85460"/>
                      <a:pt x="315965" y="68315"/>
                      <a:pt x="315965" y="46408"/>
                    </a:cubicBezTo>
                    <a:cubicBezTo>
                      <a:pt x="315965" y="25453"/>
                      <a:pt x="298820" y="7355"/>
                      <a:pt x="278818" y="7355"/>
                    </a:cubicBezTo>
                    <a:cubicBezTo>
                      <a:pt x="258815" y="7355"/>
                      <a:pt x="241670" y="24500"/>
                      <a:pt x="241670" y="46408"/>
                    </a:cubicBezTo>
                    <a:cubicBezTo>
                      <a:pt x="241670" y="68315"/>
                      <a:pt x="258815" y="85460"/>
                      <a:pt x="278818" y="85460"/>
                    </a:cubicBezTo>
                    <a:lnTo>
                      <a:pt x="278818" y="85460"/>
                    </a:lnTo>
                    <a:lnTo>
                      <a:pt x="278818" y="85460"/>
                    </a:lnTo>
                    <a:lnTo>
                      <a:pt x="278818" y="85460"/>
                    </a:lnTo>
                    <a:close/>
                    <a:moveTo>
                      <a:pt x="331205" y="140705"/>
                    </a:moveTo>
                    <a:cubicBezTo>
                      <a:pt x="331205" y="111178"/>
                      <a:pt x="308345" y="88318"/>
                      <a:pt x="279770" y="88318"/>
                    </a:cubicBezTo>
                    <a:cubicBezTo>
                      <a:pt x="254053" y="88318"/>
                      <a:pt x="233098" y="106415"/>
                      <a:pt x="228335" y="13118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sp>
            <p:nvSpPr>
              <p:cNvPr id="21" name="Freeform: Shape 20">
                <a:extLst>
                  <a:ext uri="{FF2B5EF4-FFF2-40B4-BE49-F238E27FC236}">
                    <a16:creationId xmlns:a16="http://schemas.microsoft.com/office/drawing/2014/main" id="{EA9794F2-EE1E-45FC-92A1-B501A0FF36D5}"/>
                  </a:ext>
                </a:extLst>
              </p:cNvPr>
              <p:cNvSpPr/>
              <p:nvPr/>
            </p:nvSpPr>
            <p:spPr>
              <a:xfrm>
                <a:off x="6805242" y="3468952"/>
                <a:ext cx="514350" cy="180975"/>
              </a:xfrm>
              <a:custGeom>
                <a:avLst/>
                <a:gdLst>
                  <a:gd name="connsiteX0" fmla="*/ 424550 w 514350"/>
                  <a:gd name="connsiteY0" fmla="*/ 7355 h 180975"/>
                  <a:gd name="connsiteX1" fmla="*/ 510275 w 514350"/>
                  <a:gd name="connsiteY1" fmla="*/ 78793 h 180975"/>
                  <a:gd name="connsiteX2" fmla="*/ 258815 w 514350"/>
                  <a:gd name="connsiteY2" fmla="*/ 174043 h 180975"/>
                  <a:gd name="connsiteX3" fmla="*/ 7355 w 514350"/>
                  <a:gd name="connsiteY3" fmla="*/ 78793 h 180975"/>
                  <a:gd name="connsiteX4" fmla="*/ 94985 w 514350"/>
                  <a:gd name="connsiteY4" fmla="*/ 7355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180975">
                    <a:moveTo>
                      <a:pt x="424550" y="7355"/>
                    </a:moveTo>
                    <a:cubicBezTo>
                      <a:pt x="477890" y="24500"/>
                      <a:pt x="510275" y="50218"/>
                      <a:pt x="510275" y="78793"/>
                    </a:cubicBezTo>
                    <a:cubicBezTo>
                      <a:pt x="510275" y="130228"/>
                      <a:pt x="397880" y="174043"/>
                      <a:pt x="258815" y="174043"/>
                    </a:cubicBezTo>
                    <a:cubicBezTo>
                      <a:pt x="119750" y="174043"/>
                      <a:pt x="7355" y="132133"/>
                      <a:pt x="7355" y="78793"/>
                    </a:cubicBezTo>
                    <a:cubicBezTo>
                      <a:pt x="7355" y="50218"/>
                      <a:pt x="41645" y="24500"/>
                      <a:pt x="94985" y="735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sp>
            <p:nvSpPr>
              <p:cNvPr id="22" name="Freeform: Shape 21">
                <a:extLst>
                  <a:ext uri="{FF2B5EF4-FFF2-40B4-BE49-F238E27FC236}">
                    <a16:creationId xmlns:a16="http://schemas.microsoft.com/office/drawing/2014/main" id="{59632419-DC2F-43FF-9AEC-2818D387A9EA}"/>
                  </a:ext>
                </a:extLst>
              </p:cNvPr>
              <p:cNvSpPr/>
              <p:nvPr/>
            </p:nvSpPr>
            <p:spPr>
              <a:xfrm>
                <a:off x="6685227" y="3501337"/>
                <a:ext cx="114300" cy="47625"/>
              </a:xfrm>
              <a:custGeom>
                <a:avLst/>
                <a:gdLst>
                  <a:gd name="connsiteX0" fmla="*/ 37835 w 114300"/>
                  <a:gd name="connsiteY0" fmla="*/ 7355 h 47625"/>
                  <a:gd name="connsiteX1" fmla="*/ 7355 w 114300"/>
                  <a:gd name="connsiteY1" fmla="*/ 42598 h 47625"/>
                  <a:gd name="connsiteX2" fmla="*/ 111178 w 114300"/>
                  <a:gd name="connsiteY2" fmla="*/ 42598 h 47625"/>
                </a:gdLst>
                <a:ahLst/>
                <a:cxnLst>
                  <a:cxn ang="0">
                    <a:pos x="connsiteX0" y="connsiteY0"/>
                  </a:cxn>
                  <a:cxn ang="0">
                    <a:pos x="connsiteX1" y="connsiteY1"/>
                  </a:cxn>
                  <a:cxn ang="0">
                    <a:pos x="connsiteX2" y="connsiteY2"/>
                  </a:cxn>
                </a:cxnLst>
                <a:rect l="l" t="t" r="r" b="b"/>
                <a:pathLst>
                  <a:path w="114300" h="47625">
                    <a:moveTo>
                      <a:pt x="37835" y="7355"/>
                    </a:moveTo>
                    <a:lnTo>
                      <a:pt x="7355" y="42598"/>
                    </a:lnTo>
                    <a:lnTo>
                      <a:pt x="111178" y="4259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sp>
            <p:nvSpPr>
              <p:cNvPr id="23" name="Freeform: Shape 22">
                <a:extLst>
                  <a:ext uri="{FF2B5EF4-FFF2-40B4-BE49-F238E27FC236}">
                    <a16:creationId xmlns:a16="http://schemas.microsoft.com/office/drawing/2014/main" id="{CDF1EB90-2B80-405E-8C5A-98CF1D598951}"/>
                  </a:ext>
                </a:extLst>
              </p:cNvPr>
              <p:cNvSpPr/>
              <p:nvPr/>
            </p:nvSpPr>
            <p:spPr>
              <a:xfrm>
                <a:off x="7325307" y="3536579"/>
                <a:ext cx="114300" cy="38100"/>
              </a:xfrm>
              <a:custGeom>
                <a:avLst/>
                <a:gdLst>
                  <a:gd name="connsiteX0" fmla="*/ 79745 w 114300"/>
                  <a:gd name="connsiteY0" fmla="*/ 39740 h 38100"/>
                  <a:gd name="connsiteX1" fmla="*/ 111178 w 114300"/>
                  <a:gd name="connsiteY1" fmla="*/ 7355 h 38100"/>
                  <a:gd name="connsiteX2" fmla="*/ 7355 w 114300"/>
                  <a:gd name="connsiteY2" fmla="*/ 7355 h 38100"/>
                </a:gdLst>
                <a:ahLst/>
                <a:cxnLst>
                  <a:cxn ang="0">
                    <a:pos x="connsiteX0" y="connsiteY0"/>
                  </a:cxn>
                  <a:cxn ang="0">
                    <a:pos x="connsiteX1" y="connsiteY1"/>
                  </a:cxn>
                  <a:cxn ang="0">
                    <a:pos x="connsiteX2" y="connsiteY2"/>
                  </a:cxn>
                </a:cxnLst>
                <a:rect l="l" t="t" r="r" b="b"/>
                <a:pathLst>
                  <a:path w="114300" h="38100">
                    <a:moveTo>
                      <a:pt x="79745" y="39740"/>
                    </a:moveTo>
                    <a:lnTo>
                      <a:pt x="111178" y="7355"/>
                    </a:lnTo>
                    <a:lnTo>
                      <a:pt x="7355" y="735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grpSp>
      </p:grpSp>
      <p:sp>
        <p:nvSpPr>
          <p:cNvPr id="47" name="Rectangle 46">
            <a:extLst>
              <a:ext uri="{FF2B5EF4-FFF2-40B4-BE49-F238E27FC236}">
                <a16:creationId xmlns:a16="http://schemas.microsoft.com/office/drawing/2014/main" id="{88334C9C-9426-4825-986D-E3F010A569DA}"/>
              </a:ext>
            </a:extLst>
          </p:cNvPr>
          <p:cNvSpPr/>
          <p:nvPr/>
        </p:nvSpPr>
        <p:spPr bwMode="auto">
          <a:xfrm>
            <a:off x="4993570" y="2283463"/>
            <a:ext cx="2458482" cy="62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ts val="600"/>
              </a:spcBef>
            </a:pPr>
            <a:r>
              <a:rPr lang="en-US" sz="2000" dirty="0">
                <a:solidFill>
                  <a:schemeClr val="bg1"/>
                </a:solidFill>
                <a:latin typeface="+mj-lt"/>
                <a:ea typeface="Segoe UI" pitchFamily="34" charset="0"/>
                <a:cs typeface="Segoe UI" pitchFamily="34" charset="0"/>
              </a:rPr>
              <a:t>Pros</a:t>
            </a:r>
          </a:p>
        </p:txBody>
      </p:sp>
      <p:grpSp>
        <p:nvGrpSpPr>
          <p:cNvPr id="13" name="Group 12">
            <a:extLst>
              <a:ext uri="{FF2B5EF4-FFF2-40B4-BE49-F238E27FC236}">
                <a16:creationId xmlns:a16="http://schemas.microsoft.com/office/drawing/2014/main" id="{8B54DBB6-E329-478C-BE02-11C38D923F86}"/>
              </a:ext>
            </a:extLst>
          </p:cNvPr>
          <p:cNvGrpSpPr/>
          <p:nvPr/>
        </p:nvGrpSpPr>
        <p:grpSpPr>
          <a:xfrm>
            <a:off x="5677320" y="1346468"/>
            <a:ext cx="1095162" cy="944104"/>
            <a:chOff x="898051" y="1744865"/>
            <a:chExt cx="1169574" cy="1008252"/>
          </a:xfrm>
        </p:grpSpPr>
        <p:sp>
          <p:nvSpPr>
            <p:cNvPr id="14" name="Hexagon 13">
              <a:extLst>
                <a:ext uri="{FF2B5EF4-FFF2-40B4-BE49-F238E27FC236}">
                  <a16:creationId xmlns:a16="http://schemas.microsoft.com/office/drawing/2014/main" id="{C3484E45-BAA4-49D0-905B-273FDCA66F86}"/>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FF9B8211-9B05-49EA-A3F4-91D4C04B82D6}"/>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a:t>
              </a:r>
            </a:p>
          </p:txBody>
        </p:sp>
      </p:grpSp>
      <p:grpSp>
        <p:nvGrpSpPr>
          <p:cNvPr id="50" name="Group 49">
            <a:extLst>
              <a:ext uri="{FF2B5EF4-FFF2-40B4-BE49-F238E27FC236}">
                <a16:creationId xmlns:a16="http://schemas.microsoft.com/office/drawing/2014/main" id="{31988A5A-96AB-4F09-A620-7F910634771D}"/>
              </a:ext>
            </a:extLst>
          </p:cNvPr>
          <p:cNvGrpSpPr/>
          <p:nvPr/>
        </p:nvGrpSpPr>
        <p:grpSpPr>
          <a:xfrm>
            <a:off x="9880161" y="1346468"/>
            <a:ext cx="1095162" cy="944104"/>
            <a:chOff x="898051" y="1744865"/>
            <a:chExt cx="1169574" cy="1008252"/>
          </a:xfrm>
        </p:grpSpPr>
        <p:sp>
          <p:nvSpPr>
            <p:cNvPr id="57" name="Hexagon 56">
              <a:extLst>
                <a:ext uri="{FF2B5EF4-FFF2-40B4-BE49-F238E27FC236}">
                  <a16:creationId xmlns:a16="http://schemas.microsoft.com/office/drawing/2014/main" id="{DAF4864E-AC54-450F-92DB-71B23F43DD66}"/>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AA2CB2F7-E2DF-468C-950E-112AFF271FA5}"/>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009434" y="1559088"/>
            <a:ext cx="417608" cy="36576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60"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10209110" y="1652926"/>
            <a:ext cx="420578" cy="36576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8011159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465AB65-82C0-40CB-A0FF-E9D301EB76F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4978"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B465AB65-82C0-40CB-A0FF-E9D301EB76F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139B591-C56E-4756-B58F-D56766EB083A}"/>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cxnSp>
        <p:nvCxnSpPr>
          <p:cNvPr id="422" name="Straight Connector 421">
            <a:extLst>
              <a:ext uri="{FF2B5EF4-FFF2-40B4-BE49-F238E27FC236}">
                <a16:creationId xmlns:a16="http://schemas.microsoft.com/office/drawing/2014/main" id="{2D7A83FC-AAC8-4359-89A2-D929318FE7A2}"/>
              </a:ext>
            </a:extLst>
          </p:cNvPr>
          <p:cNvCxnSpPr/>
          <p:nvPr/>
        </p:nvCxnSpPr>
        <p:spPr>
          <a:xfrm>
            <a:off x="1263796" y="3530857"/>
            <a:ext cx="4984604" cy="0"/>
          </a:xfrm>
          <a:prstGeom prst="line">
            <a:avLst/>
          </a:prstGeom>
          <a:solidFill>
            <a:schemeClr val="bg2"/>
          </a:solidFill>
          <a:ln w="6350" cap="flat" cmpd="sng" algn="ctr">
            <a:solidFill>
              <a:schemeClr val="bg1">
                <a:lumMod val="85000"/>
              </a:schemeClr>
            </a:solidFill>
            <a:prstDash val="dash"/>
            <a:headEnd type="none" w="med" len="med"/>
            <a:tailEnd type="none" w="med" len="med"/>
          </a:ln>
          <a:effectLst/>
        </p:spPr>
      </p:cxnSp>
      <p:sp>
        <p:nvSpPr>
          <p:cNvPr id="2" name="Title 1">
            <a:extLst>
              <a:ext uri="{FF2B5EF4-FFF2-40B4-BE49-F238E27FC236}">
                <a16:creationId xmlns:a16="http://schemas.microsoft.com/office/drawing/2014/main" id="{BEE5BB21-6645-4678-B800-FC261D2D115D}"/>
              </a:ext>
            </a:extLst>
          </p:cNvPr>
          <p:cNvSpPr>
            <a:spLocks noGrp="1"/>
          </p:cNvSpPr>
          <p:nvPr>
            <p:ph type="title"/>
          </p:nvPr>
        </p:nvSpPr>
        <p:spPr/>
        <p:txBody>
          <a:bodyPr/>
          <a:lstStyle/>
          <a:p>
            <a:r>
              <a:rPr lang="en-US" dirty="0"/>
              <a:t>Recommended identity setup for cloud-based organizations  </a:t>
            </a:r>
            <a:endParaRPr lang="en-GB" dirty="0"/>
          </a:p>
        </p:txBody>
      </p:sp>
      <p:sp>
        <p:nvSpPr>
          <p:cNvPr id="14" name="Arrow: Bent 13">
            <a:extLst>
              <a:ext uri="{FF2B5EF4-FFF2-40B4-BE49-F238E27FC236}">
                <a16:creationId xmlns:a16="http://schemas.microsoft.com/office/drawing/2014/main" id="{DCD91952-3002-4BA8-A0CA-3DFC8CB9B84D}"/>
              </a:ext>
            </a:extLst>
          </p:cNvPr>
          <p:cNvSpPr/>
          <p:nvPr/>
        </p:nvSpPr>
        <p:spPr bwMode="auto">
          <a:xfrm rot="5400000">
            <a:off x="-1549932" y="3367155"/>
            <a:ext cx="4363659" cy="1263797"/>
          </a:xfrm>
          <a:prstGeom prst="bentArrow">
            <a:avLst>
              <a:gd name="adj1" fmla="val 25000"/>
              <a:gd name="adj2" fmla="val 0"/>
              <a:gd name="adj3" fmla="val 25000"/>
              <a:gd name="adj4" fmla="val 8530"/>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00" kern="0" dirty="0">
              <a:gradFill>
                <a:gsLst>
                  <a:gs pos="0">
                    <a:srgbClr val="FFFFFF"/>
                  </a:gs>
                  <a:gs pos="100000">
                    <a:srgbClr val="FFFFFF"/>
                  </a:gs>
                </a:gsLst>
                <a:lin ang="5400000" scaled="0"/>
              </a:gradFill>
              <a:latin typeface="Segoe UI"/>
              <a:cs typeface="Segoe UI" pitchFamily="34" charset="0"/>
            </a:endParaRPr>
          </a:p>
        </p:txBody>
      </p:sp>
      <p:sp>
        <p:nvSpPr>
          <p:cNvPr id="15" name="Arrow: Bent 14">
            <a:extLst>
              <a:ext uri="{FF2B5EF4-FFF2-40B4-BE49-F238E27FC236}">
                <a16:creationId xmlns:a16="http://schemas.microsoft.com/office/drawing/2014/main" id="{C90C0476-4E50-4BAB-85AF-C5AA242F57F8}"/>
              </a:ext>
            </a:extLst>
          </p:cNvPr>
          <p:cNvSpPr/>
          <p:nvPr/>
        </p:nvSpPr>
        <p:spPr bwMode="auto">
          <a:xfrm rot="16200000">
            <a:off x="6620526" y="746893"/>
            <a:ext cx="459228" cy="11172677"/>
          </a:xfrm>
          <a:prstGeom prst="bentArrow">
            <a:avLst>
              <a:gd name="adj1" fmla="val 25000"/>
              <a:gd name="adj2" fmla="val 0"/>
              <a:gd name="adj3" fmla="val 25000"/>
              <a:gd name="adj4" fmla="val 22209"/>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00" kern="0" dirty="0">
              <a:gradFill>
                <a:gsLst>
                  <a:gs pos="0">
                    <a:srgbClr val="FFFFFF"/>
                  </a:gs>
                  <a:gs pos="100000">
                    <a:srgbClr val="FFFFFF"/>
                  </a:gs>
                </a:gsLst>
                <a:lin ang="5400000" scaled="0"/>
              </a:gradFill>
              <a:latin typeface="Segoe UI"/>
              <a:cs typeface="Segoe UI" pitchFamily="34" charset="0"/>
            </a:endParaRPr>
          </a:p>
        </p:txBody>
      </p:sp>
      <p:sp>
        <p:nvSpPr>
          <p:cNvPr id="16" name="Rectangle: Top Corners Rounded 15">
            <a:extLst>
              <a:ext uri="{FF2B5EF4-FFF2-40B4-BE49-F238E27FC236}">
                <a16:creationId xmlns:a16="http://schemas.microsoft.com/office/drawing/2014/main" id="{A38A29EE-2835-4CEC-84AD-B647DAC8E549}"/>
              </a:ext>
            </a:extLst>
          </p:cNvPr>
          <p:cNvSpPr/>
          <p:nvPr/>
        </p:nvSpPr>
        <p:spPr bwMode="auto">
          <a:xfrm rot="16200000">
            <a:off x="7145528" y="1153868"/>
            <a:ext cx="4363658" cy="6218240"/>
          </a:xfrm>
          <a:prstGeom prst="round2SameRect">
            <a:avLst>
              <a:gd name="adj1" fmla="val 2509"/>
              <a:gd name="adj2" fmla="val 0"/>
            </a:avLst>
          </a:prstGeom>
          <a:solidFill>
            <a:srgbClr val="DDD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8" name="Hexagon 387">
            <a:extLst>
              <a:ext uri="{FF2B5EF4-FFF2-40B4-BE49-F238E27FC236}">
                <a16:creationId xmlns:a16="http://schemas.microsoft.com/office/drawing/2014/main" id="{1A1633CB-1D94-4861-8BEA-54E252F7C8F7}"/>
              </a:ext>
            </a:extLst>
          </p:cNvPr>
          <p:cNvSpPr/>
          <p:nvPr/>
        </p:nvSpPr>
        <p:spPr bwMode="auto">
          <a:xfrm>
            <a:off x="819711" y="2387178"/>
            <a:ext cx="888172" cy="765664"/>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9" name="Freeform: Shape 388">
            <a:extLst>
              <a:ext uri="{FF2B5EF4-FFF2-40B4-BE49-F238E27FC236}">
                <a16:creationId xmlns:a16="http://schemas.microsoft.com/office/drawing/2014/main" id="{E0698B30-7BC0-4616-B597-AFB84C8A7F3C}"/>
              </a:ext>
            </a:extLst>
          </p:cNvPr>
          <p:cNvSpPr/>
          <p:nvPr/>
        </p:nvSpPr>
        <p:spPr bwMode="auto">
          <a:xfrm>
            <a:off x="921292" y="2471371"/>
            <a:ext cx="692845" cy="597277"/>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Rectangle 386">
            <a:extLst>
              <a:ext uri="{FF2B5EF4-FFF2-40B4-BE49-F238E27FC236}">
                <a16:creationId xmlns:a16="http://schemas.microsoft.com/office/drawing/2014/main" id="{09023AA0-17E8-453E-8BA3-532A78020E20}"/>
              </a:ext>
            </a:extLst>
          </p:cNvPr>
          <p:cNvSpPr/>
          <p:nvPr/>
        </p:nvSpPr>
        <p:spPr>
          <a:xfrm>
            <a:off x="1938821" y="2607372"/>
            <a:ext cx="4021498" cy="323486"/>
          </a:xfrm>
          <a:prstGeom prst="rect">
            <a:avLst/>
          </a:prstGeom>
        </p:spPr>
        <p:txBody>
          <a:bodyPr wrap="square" lIns="0" tIns="0" rIns="0" bIns="0" anchor="ctr">
            <a:noAutofit/>
          </a:bodyPr>
          <a:lstStyle/>
          <a:p>
            <a:pPr>
              <a:spcBef>
                <a:spcPts val="600"/>
              </a:spcBef>
              <a:spcAft>
                <a:spcPts val="588"/>
              </a:spcAft>
            </a:pPr>
            <a:r>
              <a:rPr lang="en-US" sz="2000" dirty="0">
                <a:cs typeface="Segoe UI"/>
              </a:rPr>
              <a:t>Azure AD</a:t>
            </a:r>
          </a:p>
        </p:txBody>
      </p:sp>
      <p:grpSp>
        <p:nvGrpSpPr>
          <p:cNvPr id="416" name="Group 415">
            <a:extLst>
              <a:ext uri="{FF2B5EF4-FFF2-40B4-BE49-F238E27FC236}">
                <a16:creationId xmlns:a16="http://schemas.microsoft.com/office/drawing/2014/main" id="{4A461976-D43C-4901-9C35-CD8211BDE6A6}"/>
              </a:ext>
            </a:extLst>
          </p:cNvPr>
          <p:cNvGrpSpPr/>
          <p:nvPr/>
        </p:nvGrpSpPr>
        <p:grpSpPr>
          <a:xfrm>
            <a:off x="819711" y="3913608"/>
            <a:ext cx="888172" cy="765664"/>
            <a:chOff x="937218" y="4220151"/>
            <a:chExt cx="653158" cy="563066"/>
          </a:xfrm>
        </p:grpSpPr>
        <p:sp>
          <p:nvSpPr>
            <p:cNvPr id="396" name="Hexagon 395">
              <a:extLst>
                <a:ext uri="{FF2B5EF4-FFF2-40B4-BE49-F238E27FC236}">
                  <a16:creationId xmlns:a16="http://schemas.microsoft.com/office/drawing/2014/main" id="{BBAC5779-CA8F-462F-A8FA-619F6CFAB9B1}"/>
                </a:ext>
              </a:extLst>
            </p:cNvPr>
            <p:cNvSpPr/>
            <p:nvPr/>
          </p:nvSpPr>
          <p:spPr bwMode="auto">
            <a:xfrm>
              <a:off x="937218" y="4220151"/>
              <a:ext cx="653158" cy="563066"/>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7" name="Freeform: Shape 396">
              <a:extLst>
                <a:ext uri="{FF2B5EF4-FFF2-40B4-BE49-F238E27FC236}">
                  <a16:creationId xmlns:a16="http://schemas.microsoft.com/office/drawing/2014/main" id="{1B043678-890E-4F72-BFA5-FE060002A040}"/>
                </a:ext>
              </a:extLst>
            </p:cNvPr>
            <p:cNvSpPr/>
            <p:nvPr/>
          </p:nvSpPr>
          <p:spPr bwMode="auto">
            <a:xfrm>
              <a:off x="1009040" y="4282067"/>
              <a:ext cx="509515" cy="439235"/>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4" name="Rectangle 393">
            <a:extLst>
              <a:ext uri="{FF2B5EF4-FFF2-40B4-BE49-F238E27FC236}">
                <a16:creationId xmlns:a16="http://schemas.microsoft.com/office/drawing/2014/main" id="{5C6FBC4A-B3ED-4521-9351-DC6EA613BE64}"/>
              </a:ext>
            </a:extLst>
          </p:cNvPr>
          <p:cNvSpPr/>
          <p:nvPr/>
        </p:nvSpPr>
        <p:spPr>
          <a:xfrm>
            <a:off x="1938821" y="3867799"/>
            <a:ext cx="4078927" cy="1987717"/>
          </a:xfrm>
          <a:prstGeom prst="rect">
            <a:avLst/>
          </a:prstGeom>
        </p:spPr>
        <p:txBody>
          <a:bodyPr wrap="square" lIns="0" tIns="0" rIns="0" bIns="0" anchor="ctr">
            <a:noAutofit/>
          </a:bodyPr>
          <a:lstStyle/>
          <a:p>
            <a:pPr>
              <a:spcBef>
                <a:spcPts val="600"/>
              </a:spcBef>
            </a:pPr>
            <a:r>
              <a:rPr lang="en-US" sz="2000" dirty="0">
                <a:cs typeface="Segoe UI"/>
              </a:rPr>
              <a:t>Azure AD Domain Services</a:t>
            </a:r>
          </a:p>
          <a:p>
            <a:pPr marL="463550" lvl="1" indent="-225425">
              <a:spcBef>
                <a:spcPts val="600"/>
              </a:spcBef>
              <a:buFont typeface="Arial" panose="020B0604020202020204" pitchFamily="34" charset="0"/>
              <a:buChar char="•"/>
            </a:pPr>
            <a:r>
              <a:rPr lang="en-US" sz="1800" dirty="0">
                <a:cs typeface="Segoe UI"/>
              </a:rPr>
              <a:t>Windows Server AD run as a service by Azure​</a:t>
            </a:r>
          </a:p>
          <a:p>
            <a:pPr marL="463550" lvl="1" indent="-225425">
              <a:spcBef>
                <a:spcPts val="600"/>
              </a:spcBef>
              <a:buFont typeface="Arial" panose="020B0604020202020204" pitchFamily="34" charset="0"/>
              <a:buChar char="•"/>
            </a:pPr>
            <a:r>
              <a:rPr lang="en-US" sz="1800" dirty="0">
                <a:cs typeface="Segoe UI"/>
              </a:rPr>
              <a:t>Allows VMs to be domain-joined​</a:t>
            </a:r>
          </a:p>
          <a:p>
            <a:pPr marL="463550" lvl="1" indent="-225425">
              <a:spcBef>
                <a:spcPts val="600"/>
              </a:spcBef>
              <a:buFont typeface="Arial" panose="020B0604020202020204" pitchFamily="34" charset="0"/>
              <a:buChar char="•"/>
            </a:pPr>
            <a:r>
              <a:rPr lang="en-US" sz="1800" dirty="0">
                <a:cs typeface="Segoe UI"/>
              </a:rPr>
              <a:t>Users recognized both in Azure AD and Windows Server AD</a:t>
            </a:r>
          </a:p>
        </p:txBody>
      </p:sp>
      <p:pic>
        <p:nvPicPr>
          <p:cNvPr id="413" name="Picture 2" descr="Azure AD Domain Services Overview">
            <a:extLst>
              <a:ext uri="{FF2B5EF4-FFF2-40B4-BE49-F238E27FC236}">
                <a16:creationId xmlns:a16="http://schemas.microsoft.com/office/drawing/2014/main" id="{A113A0F6-6E6D-49BD-8D0D-694452011150}"/>
              </a:ext>
            </a:extLst>
          </p:cNvPr>
          <p:cNvPicPr>
            <a:picLocks noChangeAspect="1" noChangeArrowheads="1"/>
          </p:cNvPicPr>
          <p:nvPr/>
        </p:nvPicPr>
        <p:blipFill>
          <a:blip r:embed="rId8">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546838" y="2773637"/>
            <a:ext cx="5565650" cy="2887974"/>
          </a:xfrm>
          <a:prstGeom prst="rect">
            <a:avLst/>
          </a:prstGeom>
          <a:noFill/>
          <a:ln w="12700">
            <a:noFill/>
          </a:ln>
        </p:spPr>
      </p:pic>
      <p:grpSp>
        <p:nvGrpSpPr>
          <p:cNvPr id="430" name="Group 429">
            <a:extLst>
              <a:ext uri="{FF2B5EF4-FFF2-40B4-BE49-F238E27FC236}">
                <a16:creationId xmlns:a16="http://schemas.microsoft.com/office/drawing/2014/main" id="{55EC8516-98C8-4413-ABED-3035C18F403F}"/>
              </a:ext>
            </a:extLst>
          </p:cNvPr>
          <p:cNvGrpSpPr/>
          <p:nvPr/>
        </p:nvGrpSpPr>
        <p:grpSpPr>
          <a:xfrm>
            <a:off x="1074347" y="4139184"/>
            <a:ext cx="376332" cy="347981"/>
            <a:chOff x="5773664" y="3125714"/>
            <a:chExt cx="644842" cy="596265"/>
          </a:xfrm>
        </p:grpSpPr>
        <p:sp>
          <p:nvSpPr>
            <p:cNvPr id="431" name="Freeform: Shape 430">
              <a:extLst>
                <a:ext uri="{FF2B5EF4-FFF2-40B4-BE49-F238E27FC236}">
                  <a16:creationId xmlns:a16="http://schemas.microsoft.com/office/drawing/2014/main" id="{E81A0E70-71F5-414C-893F-A9F22078E69E}"/>
                </a:ext>
              </a:extLst>
            </p:cNvPr>
            <p:cNvSpPr/>
            <p:nvPr/>
          </p:nvSpPr>
          <p:spPr>
            <a:xfrm>
              <a:off x="6161331" y="3171434"/>
              <a:ext cx="257175" cy="257175"/>
            </a:xfrm>
            <a:custGeom>
              <a:avLst/>
              <a:gdLst>
                <a:gd name="connsiteX0" fmla="*/ 228038 w 257175"/>
                <a:gd name="connsiteY0" fmla="*/ 251851 h 257175"/>
                <a:gd name="connsiteX1" fmla="*/ 32776 w 257175"/>
                <a:gd name="connsiteY1" fmla="*/ 251851 h 257175"/>
                <a:gd name="connsiteX2" fmla="*/ 9916 w 257175"/>
                <a:gd name="connsiteY2" fmla="*/ 228991 h 257175"/>
                <a:gd name="connsiteX3" fmla="*/ 9916 w 257175"/>
                <a:gd name="connsiteY3" fmla="*/ 32776 h 257175"/>
                <a:gd name="connsiteX4" fmla="*/ 32776 w 257175"/>
                <a:gd name="connsiteY4" fmla="*/ 9916 h 257175"/>
                <a:gd name="connsiteX5" fmla="*/ 228038 w 257175"/>
                <a:gd name="connsiteY5" fmla="*/ 9916 h 257175"/>
                <a:gd name="connsiteX6" fmla="*/ 250898 w 257175"/>
                <a:gd name="connsiteY6" fmla="*/ 32776 h 257175"/>
                <a:gd name="connsiteX7" fmla="*/ 250898 w 257175"/>
                <a:gd name="connsiteY7" fmla="*/ 228038 h 257175"/>
                <a:gd name="connsiteX8" fmla="*/ 228038 w 257175"/>
                <a:gd name="connsiteY8" fmla="*/ 25185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257175">
                  <a:moveTo>
                    <a:pt x="228038" y="251851"/>
                  </a:moveTo>
                  <a:lnTo>
                    <a:pt x="32776" y="251851"/>
                  </a:lnTo>
                  <a:cubicBezTo>
                    <a:pt x="20393" y="251851"/>
                    <a:pt x="9916" y="241373"/>
                    <a:pt x="9916" y="228991"/>
                  </a:cubicBezTo>
                  <a:lnTo>
                    <a:pt x="9916" y="32776"/>
                  </a:lnTo>
                  <a:cubicBezTo>
                    <a:pt x="9916" y="20393"/>
                    <a:pt x="20393" y="9916"/>
                    <a:pt x="32776" y="9916"/>
                  </a:cubicBezTo>
                  <a:lnTo>
                    <a:pt x="228038" y="9916"/>
                  </a:lnTo>
                  <a:cubicBezTo>
                    <a:pt x="240421" y="9916"/>
                    <a:pt x="250898" y="20393"/>
                    <a:pt x="250898" y="32776"/>
                  </a:cubicBezTo>
                  <a:lnTo>
                    <a:pt x="250898" y="228038"/>
                  </a:lnTo>
                  <a:cubicBezTo>
                    <a:pt x="251851" y="241373"/>
                    <a:pt x="241373" y="251851"/>
                    <a:pt x="228038" y="251851"/>
                  </a:cubicBezTo>
                  <a:close/>
                </a:path>
              </a:pathLst>
            </a:custGeom>
            <a:noFill/>
            <a:ln w="12700" cap="flat">
              <a:solidFill>
                <a:schemeClr val="accent1"/>
              </a:solidFill>
              <a:prstDash val="solid"/>
              <a:round/>
            </a:ln>
          </p:spPr>
          <p:txBody>
            <a:bodyPr rtlCol="0" anchor="ctr"/>
            <a:lstStyle/>
            <a:p>
              <a:endParaRPr lang="en-US" dirty="0"/>
            </a:p>
          </p:txBody>
        </p:sp>
        <p:sp>
          <p:nvSpPr>
            <p:cNvPr id="432" name="Freeform: Shape 431">
              <a:extLst>
                <a:ext uri="{FF2B5EF4-FFF2-40B4-BE49-F238E27FC236}">
                  <a16:creationId xmlns:a16="http://schemas.microsoft.com/office/drawing/2014/main" id="{81BE520F-1F60-449C-877F-1D661E2CB688}"/>
                </a:ext>
              </a:extLst>
            </p:cNvPr>
            <p:cNvSpPr/>
            <p:nvPr/>
          </p:nvSpPr>
          <p:spPr>
            <a:xfrm>
              <a:off x="6161331" y="3229536"/>
              <a:ext cx="257175" cy="19050"/>
            </a:xfrm>
            <a:custGeom>
              <a:avLst/>
              <a:gdLst>
                <a:gd name="connsiteX0" fmla="*/ 9916 w 257175"/>
                <a:gd name="connsiteY0" fmla="*/ 9916 h 19050"/>
                <a:gd name="connsiteX1" fmla="*/ 251851 w 257175"/>
                <a:gd name="connsiteY1" fmla="*/ 9916 h 19050"/>
              </a:gdLst>
              <a:ahLst/>
              <a:cxnLst>
                <a:cxn ang="0">
                  <a:pos x="connsiteX0" y="connsiteY0"/>
                </a:cxn>
                <a:cxn ang="0">
                  <a:pos x="connsiteX1" y="connsiteY1"/>
                </a:cxn>
              </a:cxnLst>
              <a:rect l="l" t="t" r="r" b="b"/>
              <a:pathLst>
                <a:path w="257175" h="19050">
                  <a:moveTo>
                    <a:pt x="9916" y="9916"/>
                  </a:moveTo>
                  <a:lnTo>
                    <a:pt x="251851" y="9916"/>
                  </a:lnTo>
                </a:path>
              </a:pathLst>
            </a:custGeom>
            <a:ln w="12700" cap="flat">
              <a:solidFill>
                <a:schemeClr val="accent1"/>
              </a:solidFill>
              <a:prstDash val="solid"/>
              <a:round/>
            </a:ln>
          </p:spPr>
          <p:txBody>
            <a:bodyPr rtlCol="0" anchor="ctr"/>
            <a:lstStyle/>
            <a:p>
              <a:endParaRPr lang="en-US" dirty="0"/>
            </a:p>
          </p:txBody>
        </p:sp>
        <p:sp>
          <p:nvSpPr>
            <p:cNvPr id="433" name="Freeform: Shape 432">
              <a:extLst>
                <a:ext uri="{FF2B5EF4-FFF2-40B4-BE49-F238E27FC236}">
                  <a16:creationId xmlns:a16="http://schemas.microsoft.com/office/drawing/2014/main" id="{6EDD972E-D6A7-4AFC-8053-CE41FE53B136}"/>
                </a:ext>
              </a:extLst>
            </p:cNvPr>
            <p:cNvSpPr/>
            <p:nvPr/>
          </p:nvSpPr>
          <p:spPr>
            <a:xfrm>
              <a:off x="5809859" y="3436229"/>
              <a:ext cx="285750" cy="285750"/>
            </a:xfrm>
            <a:custGeom>
              <a:avLst/>
              <a:gdLst>
                <a:gd name="connsiteX0" fmla="*/ 256613 w 285750"/>
                <a:gd name="connsiteY0" fmla="*/ 283283 h 285750"/>
                <a:gd name="connsiteX1" fmla="*/ 35633 w 285750"/>
                <a:gd name="connsiteY1" fmla="*/ 283283 h 285750"/>
                <a:gd name="connsiteX2" fmla="*/ 9916 w 285750"/>
                <a:gd name="connsiteY2" fmla="*/ 257566 h 285750"/>
                <a:gd name="connsiteX3" fmla="*/ 9916 w 285750"/>
                <a:gd name="connsiteY3" fmla="*/ 35633 h 285750"/>
                <a:gd name="connsiteX4" fmla="*/ 35633 w 285750"/>
                <a:gd name="connsiteY4" fmla="*/ 9916 h 285750"/>
                <a:gd name="connsiteX5" fmla="*/ 256613 w 285750"/>
                <a:gd name="connsiteY5" fmla="*/ 9916 h 285750"/>
                <a:gd name="connsiteX6" fmla="*/ 282331 w 285750"/>
                <a:gd name="connsiteY6" fmla="*/ 35633 h 285750"/>
                <a:gd name="connsiteX7" fmla="*/ 282331 w 285750"/>
                <a:gd name="connsiteY7" fmla="*/ 256613 h 285750"/>
                <a:gd name="connsiteX8" fmla="*/ 256613 w 285750"/>
                <a:gd name="connsiteY8" fmla="*/ 28328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56613" y="283283"/>
                  </a:moveTo>
                  <a:lnTo>
                    <a:pt x="35633" y="283283"/>
                  </a:lnTo>
                  <a:cubicBezTo>
                    <a:pt x="21346" y="283283"/>
                    <a:pt x="9916" y="271853"/>
                    <a:pt x="9916" y="257566"/>
                  </a:cubicBezTo>
                  <a:lnTo>
                    <a:pt x="9916" y="35633"/>
                  </a:lnTo>
                  <a:cubicBezTo>
                    <a:pt x="9916" y="21346"/>
                    <a:pt x="21346" y="9916"/>
                    <a:pt x="35633" y="9916"/>
                  </a:cubicBezTo>
                  <a:lnTo>
                    <a:pt x="256613" y="9916"/>
                  </a:lnTo>
                  <a:cubicBezTo>
                    <a:pt x="270901" y="9916"/>
                    <a:pt x="282331" y="21346"/>
                    <a:pt x="282331" y="35633"/>
                  </a:cubicBezTo>
                  <a:lnTo>
                    <a:pt x="282331" y="256613"/>
                  </a:lnTo>
                  <a:cubicBezTo>
                    <a:pt x="283283" y="271853"/>
                    <a:pt x="271853" y="283283"/>
                    <a:pt x="256613" y="283283"/>
                  </a:cubicBezTo>
                  <a:close/>
                </a:path>
              </a:pathLst>
            </a:custGeom>
            <a:noFill/>
            <a:ln w="12700" cap="flat">
              <a:solidFill>
                <a:schemeClr val="accent1"/>
              </a:solidFill>
              <a:prstDash val="solid"/>
              <a:round/>
            </a:ln>
          </p:spPr>
          <p:txBody>
            <a:bodyPr rtlCol="0" anchor="ctr"/>
            <a:lstStyle/>
            <a:p>
              <a:endParaRPr lang="en-US" dirty="0"/>
            </a:p>
          </p:txBody>
        </p:sp>
        <p:sp>
          <p:nvSpPr>
            <p:cNvPr id="434" name="Freeform: Shape 433">
              <a:extLst>
                <a:ext uri="{FF2B5EF4-FFF2-40B4-BE49-F238E27FC236}">
                  <a16:creationId xmlns:a16="http://schemas.microsoft.com/office/drawing/2014/main" id="{E53C1C44-DCDB-4FB6-9F6B-A124233B9E04}"/>
                </a:ext>
              </a:extLst>
            </p:cNvPr>
            <p:cNvSpPr/>
            <p:nvPr/>
          </p:nvSpPr>
          <p:spPr>
            <a:xfrm>
              <a:off x="5809859" y="3502904"/>
              <a:ext cx="285750" cy="19050"/>
            </a:xfrm>
            <a:custGeom>
              <a:avLst/>
              <a:gdLst>
                <a:gd name="connsiteX0" fmla="*/ 9916 w 285750"/>
                <a:gd name="connsiteY0" fmla="*/ 9916 h 19050"/>
                <a:gd name="connsiteX1" fmla="*/ 283283 w 285750"/>
                <a:gd name="connsiteY1" fmla="*/ 9916 h 19050"/>
              </a:gdLst>
              <a:ahLst/>
              <a:cxnLst>
                <a:cxn ang="0">
                  <a:pos x="connsiteX0" y="connsiteY0"/>
                </a:cxn>
                <a:cxn ang="0">
                  <a:pos x="connsiteX1" y="connsiteY1"/>
                </a:cxn>
              </a:cxnLst>
              <a:rect l="l" t="t" r="r" b="b"/>
              <a:pathLst>
                <a:path w="285750" h="19050">
                  <a:moveTo>
                    <a:pt x="9916" y="9916"/>
                  </a:moveTo>
                  <a:lnTo>
                    <a:pt x="283283" y="9916"/>
                  </a:lnTo>
                </a:path>
              </a:pathLst>
            </a:custGeom>
            <a:ln w="12700" cap="flat">
              <a:solidFill>
                <a:schemeClr val="accent1"/>
              </a:solidFill>
              <a:prstDash val="solid"/>
              <a:round/>
            </a:ln>
          </p:spPr>
          <p:txBody>
            <a:bodyPr rtlCol="0" anchor="ctr"/>
            <a:lstStyle/>
            <a:p>
              <a:endParaRPr lang="en-US" dirty="0"/>
            </a:p>
          </p:txBody>
        </p:sp>
        <p:sp>
          <p:nvSpPr>
            <p:cNvPr id="435" name="Freeform: Shape 434">
              <a:extLst>
                <a:ext uri="{FF2B5EF4-FFF2-40B4-BE49-F238E27FC236}">
                  <a16:creationId xmlns:a16="http://schemas.microsoft.com/office/drawing/2014/main" id="{BE2A70CB-7D49-4A52-8A71-2F90D69E43C9}"/>
                </a:ext>
              </a:extLst>
            </p:cNvPr>
            <p:cNvSpPr/>
            <p:nvPr/>
          </p:nvSpPr>
          <p:spPr>
            <a:xfrm>
              <a:off x="5773664" y="3125714"/>
              <a:ext cx="219075" cy="219075"/>
            </a:xfrm>
            <a:custGeom>
              <a:avLst/>
              <a:gdLst>
                <a:gd name="connsiteX0" fmla="*/ 192796 w 219075"/>
                <a:gd name="connsiteY0" fmla="*/ 212798 h 219075"/>
                <a:gd name="connsiteX1" fmla="*/ 28966 w 219075"/>
                <a:gd name="connsiteY1" fmla="*/ 212798 h 219075"/>
                <a:gd name="connsiteX2" fmla="*/ 9916 w 219075"/>
                <a:gd name="connsiteY2" fmla="*/ 193748 h 219075"/>
                <a:gd name="connsiteX3" fmla="*/ 9916 w 219075"/>
                <a:gd name="connsiteY3" fmla="*/ 28966 h 219075"/>
                <a:gd name="connsiteX4" fmla="*/ 28966 w 219075"/>
                <a:gd name="connsiteY4" fmla="*/ 9916 h 219075"/>
                <a:gd name="connsiteX5" fmla="*/ 192796 w 219075"/>
                <a:gd name="connsiteY5" fmla="*/ 9916 h 219075"/>
                <a:gd name="connsiteX6" fmla="*/ 211846 w 219075"/>
                <a:gd name="connsiteY6" fmla="*/ 28966 h 219075"/>
                <a:gd name="connsiteX7" fmla="*/ 211846 w 219075"/>
                <a:gd name="connsiteY7" fmla="*/ 192796 h 219075"/>
                <a:gd name="connsiteX8" fmla="*/ 192796 w 219075"/>
                <a:gd name="connsiteY8" fmla="*/ 21279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219075">
                  <a:moveTo>
                    <a:pt x="192796" y="212798"/>
                  </a:moveTo>
                  <a:lnTo>
                    <a:pt x="28966" y="212798"/>
                  </a:lnTo>
                  <a:cubicBezTo>
                    <a:pt x="18488" y="212798"/>
                    <a:pt x="9916" y="204226"/>
                    <a:pt x="9916" y="193748"/>
                  </a:cubicBezTo>
                  <a:lnTo>
                    <a:pt x="9916" y="28966"/>
                  </a:lnTo>
                  <a:cubicBezTo>
                    <a:pt x="9916" y="18488"/>
                    <a:pt x="18488" y="9916"/>
                    <a:pt x="28966" y="9916"/>
                  </a:cubicBezTo>
                  <a:lnTo>
                    <a:pt x="192796" y="9916"/>
                  </a:lnTo>
                  <a:cubicBezTo>
                    <a:pt x="203273" y="9916"/>
                    <a:pt x="211846" y="18488"/>
                    <a:pt x="211846" y="28966"/>
                  </a:cubicBezTo>
                  <a:lnTo>
                    <a:pt x="211846" y="192796"/>
                  </a:lnTo>
                  <a:cubicBezTo>
                    <a:pt x="212798" y="204226"/>
                    <a:pt x="204226" y="212798"/>
                    <a:pt x="192796" y="212798"/>
                  </a:cubicBezTo>
                  <a:close/>
                </a:path>
              </a:pathLst>
            </a:custGeom>
            <a:noFill/>
            <a:ln w="12700" cap="flat">
              <a:solidFill>
                <a:schemeClr val="accent1"/>
              </a:solidFill>
              <a:prstDash val="solid"/>
              <a:round/>
            </a:ln>
          </p:spPr>
          <p:txBody>
            <a:bodyPr rtlCol="0" anchor="ctr"/>
            <a:lstStyle/>
            <a:p>
              <a:endParaRPr lang="en-US" dirty="0"/>
            </a:p>
          </p:txBody>
        </p:sp>
        <p:sp>
          <p:nvSpPr>
            <p:cNvPr id="436" name="Freeform: Shape 435">
              <a:extLst>
                <a:ext uri="{FF2B5EF4-FFF2-40B4-BE49-F238E27FC236}">
                  <a16:creationId xmlns:a16="http://schemas.microsoft.com/office/drawing/2014/main" id="{00AD7168-A64B-45D2-A305-67D89A1FFDDF}"/>
                </a:ext>
              </a:extLst>
            </p:cNvPr>
            <p:cNvSpPr/>
            <p:nvPr/>
          </p:nvSpPr>
          <p:spPr>
            <a:xfrm>
              <a:off x="5773664" y="3172386"/>
              <a:ext cx="219075" cy="19050"/>
            </a:xfrm>
            <a:custGeom>
              <a:avLst/>
              <a:gdLst>
                <a:gd name="connsiteX0" fmla="*/ 9916 w 219075"/>
                <a:gd name="connsiteY0" fmla="*/ 9916 h 19050"/>
                <a:gd name="connsiteX1" fmla="*/ 212798 w 219075"/>
                <a:gd name="connsiteY1" fmla="*/ 9916 h 19050"/>
              </a:gdLst>
              <a:ahLst/>
              <a:cxnLst>
                <a:cxn ang="0">
                  <a:pos x="connsiteX0" y="connsiteY0"/>
                </a:cxn>
                <a:cxn ang="0">
                  <a:pos x="connsiteX1" y="connsiteY1"/>
                </a:cxn>
              </a:cxnLst>
              <a:rect l="l" t="t" r="r" b="b"/>
              <a:pathLst>
                <a:path w="219075" h="19050">
                  <a:moveTo>
                    <a:pt x="9916" y="9916"/>
                  </a:moveTo>
                  <a:lnTo>
                    <a:pt x="212798" y="9916"/>
                  </a:lnTo>
                </a:path>
              </a:pathLst>
            </a:custGeom>
            <a:ln w="12700" cap="flat">
              <a:solidFill>
                <a:schemeClr val="accent1"/>
              </a:solidFill>
              <a:prstDash val="solid"/>
              <a:round/>
            </a:ln>
          </p:spPr>
          <p:txBody>
            <a:bodyPr rtlCol="0" anchor="ctr"/>
            <a:lstStyle/>
            <a:p>
              <a:endParaRPr lang="en-US" dirty="0"/>
            </a:p>
          </p:txBody>
        </p:sp>
        <p:sp>
          <p:nvSpPr>
            <p:cNvPr id="437" name="Freeform: Shape 436">
              <a:extLst>
                <a:ext uri="{FF2B5EF4-FFF2-40B4-BE49-F238E27FC236}">
                  <a16:creationId xmlns:a16="http://schemas.microsoft.com/office/drawing/2014/main" id="{3C4678DC-5BE9-4490-AAE3-138F87F6BDC5}"/>
                </a:ext>
              </a:extLst>
            </p:cNvPr>
            <p:cNvSpPr/>
            <p:nvPr/>
          </p:nvSpPr>
          <p:spPr>
            <a:xfrm>
              <a:off x="5833671" y="3206676"/>
              <a:ext cx="95250" cy="95250"/>
            </a:xfrm>
            <a:custGeom>
              <a:avLst/>
              <a:gdLst>
                <a:gd name="connsiteX0" fmla="*/ 91831 w 95250"/>
                <a:gd name="connsiteY0" fmla="*/ 50873 h 95250"/>
                <a:gd name="connsiteX1" fmla="*/ 50873 w 95250"/>
                <a:gd name="connsiteY1" fmla="*/ 91831 h 95250"/>
                <a:gd name="connsiteX2" fmla="*/ 9916 w 95250"/>
                <a:gd name="connsiteY2" fmla="*/ 50873 h 95250"/>
                <a:gd name="connsiteX3" fmla="*/ 50873 w 95250"/>
                <a:gd name="connsiteY3" fmla="*/ 9916 h 95250"/>
                <a:gd name="connsiteX4" fmla="*/ 91831 w 95250"/>
                <a:gd name="connsiteY4" fmla="*/ 5087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1831" y="50873"/>
                  </a:moveTo>
                  <a:cubicBezTo>
                    <a:pt x="91831" y="73493"/>
                    <a:pt x="73493" y="91831"/>
                    <a:pt x="50873" y="91831"/>
                  </a:cubicBezTo>
                  <a:cubicBezTo>
                    <a:pt x="28253" y="91831"/>
                    <a:pt x="9916" y="73493"/>
                    <a:pt x="9916" y="50873"/>
                  </a:cubicBezTo>
                  <a:cubicBezTo>
                    <a:pt x="9916" y="28253"/>
                    <a:pt x="28253" y="9916"/>
                    <a:pt x="50873" y="9916"/>
                  </a:cubicBezTo>
                  <a:cubicBezTo>
                    <a:pt x="73493" y="9916"/>
                    <a:pt x="91831" y="28253"/>
                    <a:pt x="91831" y="50873"/>
                  </a:cubicBezTo>
                  <a:close/>
                </a:path>
              </a:pathLst>
            </a:custGeom>
            <a:noFill/>
            <a:ln w="12700" cap="flat">
              <a:solidFill>
                <a:schemeClr val="accent1"/>
              </a:solidFill>
              <a:prstDash val="solid"/>
              <a:round/>
            </a:ln>
          </p:spPr>
          <p:txBody>
            <a:bodyPr rtlCol="0" anchor="ctr"/>
            <a:lstStyle/>
            <a:p>
              <a:endParaRPr lang="en-US" dirty="0"/>
            </a:p>
          </p:txBody>
        </p:sp>
        <p:sp>
          <p:nvSpPr>
            <p:cNvPr id="438" name="Freeform: Shape 437">
              <a:extLst>
                <a:ext uri="{FF2B5EF4-FFF2-40B4-BE49-F238E27FC236}">
                  <a16:creationId xmlns:a16="http://schemas.microsoft.com/office/drawing/2014/main" id="{11FEAA1A-558D-4014-8D42-56D3649F8D10}"/>
                </a:ext>
              </a:extLst>
            </p:cNvPr>
            <p:cNvSpPr/>
            <p:nvPr/>
          </p:nvSpPr>
          <p:spPr>
            <a:xfrm>
              <a:off x="6225994" y="3266576"/>
              <a:ext cx="104775" cy="104775"/>
            </a:xfrm>
            <a:custGeom>
              <a:avLst/>
              <a:gdLst>
                <a:gd name="connsiteX0" fmla="*/ 100511 w 104775"/>
                <a:gd name="connsiteY0" fmla="*/ 55743 h 104775"/>
                <a:gd name="connsiteX1" fmla="*/ 55743 w 104775"/>
                <a:gd name="connsiteY1" fmla="*/ 100511 h 104775"/>
                <a:gd name="connsiteX2" fmla="*/ 10976 w 104775"/>
                <a:gd name="connsiteY2" fmla="*/ 55743 h 104775"/>
                <a:gd name="connsiteX3" fmla="*/ 55743 w 104775"/>
                <a:gd name="connsiteY3" fmla="*/ 10976 h 104775"/>
                <a:gd name="connsiteX4" fmla="*/ 100511 w 104775"/>
                <a:gd name="connsiteY4" fmla="*/ 5574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511" y="55743"/>
                  </a:moveTo>
                  <a:cubicBezTo>
                    <a:pt x="100511" y="80468"/>
                    <a:pt x="80468" y="100511"/>
                    <a:pt x="55743" y="100511"/>
                  </a:cubicBezTo>
                  <a:cubicBezTo>
                    <a:pt x="31019" y="100511"/>
                    <a:pt x="10976" y="80468"/>
                    <a:pt x="10976" y="55743"/>
                  </a:cubicBezTo>
                  <a:cubicBezTo>
                    <a:pt x="10976" y="31019"/>
                    <a:pt x="31019" y="10976"/>
                    <a:pt x="55743" y="10976"/>
                  </a:cubicBezTo>
                  <a:cubicBezTo>
                    <a:pt x="80468" y="10976"/>
                    <a:pt x="100511" y="31019"/>
                    <a:pt x="100511" y="55743"/>
                  </a:cubicBezTo>
                  <a:close/>
                </a:path>
              </a:pathLst>
            </a:custGeom>
            <a:noFill/>
            <a:ln w="12700" cap="flat">
              <a:solidFill>
                <a:schemeClr val="accent1"/>
              </a:solidFill>
              <a:prstDash val="solid"/>
              <a:round/>
            </a:ln>
          </p:spPr>
          <p:txBody>
            <a:bodyPr rtlCol="0" anchor="ctr"/>
            <a:lstStyle/>
            <a:p>
              <a:endParaRPr lang="en-US" dirty="0"/>
            </a:p>
          </p:txBody>
        </p:sp>
        <p:sp>
          <p:nvSpPr>
            <p:cNvPr id="439" name="Freeform: Shape 438">
              <a:extLst>
                <a:ext uri="{FF2B5EF4-FFF2-40B4-BE49-F238E27FC236}">
                  <a16:creationId xmlns:a16="http://schemas.microsoft.com/office/drawing/2014/main" id="{E3FAA808-7063-4A6D-A7D6-43DDF6FFF8EA}"/>
                </a:ext>
              </a:extLst>
            </p:cNvPr>
            <p:cNvSpPr/>
            <p:nvPr/>
          </p:nvSpPr>
          <p:spPr>
            <a:xfrm>
              <a:off x="5883201" y="3539099"/>
              <a:ext cx="142875" cy="142875"/>
            </a:xfrm>
            <a:custGeom>
              <a:avLst/>
              <a:gdLst>
                <a:gd name="connsiteX0" fmla="*/ 135646 w 142875"/>
                <a:gd name="connsiteY0" fmla="*/ 72781 h 142875"/>
                <a:gd name="connsiteX1" fmla="*/ 72781 w 142875"/>
                <a:gd name="connsiteY1" fmla="*/ 135646 h 142875"/>
                <a:gd name="connsiteX2" fmla="*/ 9916 w 142875"/>
                <a:gd name="connsiteY2" fmla="*/ 72781 h 142875"/>
                <a:gd name="connsiteX3" fmla="*/ 72781 w 142875"/>
                <a:gd name="connsiteY3" fmla="*/ 9916 h 142875"/>
                <a:gd name="connsiteX4" fmla="*/ 135646 w 142875"/>
                <a:gd name="connsiteY4" fmla="*/ 72781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5646" y="72781"/>
                  </a:moveTo>
                  <a:cubicBezTo>
                    <a:pt x="135646" y="107500"/>
                    <a:pt x="107500" y="135646"/>
                    <a:pt x="72781" y="135646"/>
                  </a:cubicBezTo>
                  <a:cubicBezTo>
                    <a:pt x="38061" y="135646"/>
                    <a:pt x="9916" y="107500"/>
                    <a:pt x="9916" y="72781"/>
                  </a:cubicBezTo>
                  <a:cubicBezTo>
                    <a:pt x="9916" y="38061"/>
                    <a:pt x="38061" y="9916"/>
                    <a:pt x="72781" y="9916"/>
                  </a:cubicBezTo>
                  <a:cubicBezTo>
                    <a:pt x="107500" y="9916"/>
                    <a:pt x="135646" y="38061"/>
                    <a:pt x="135646" y="72781"/>
                  </a:cubicBezTo>
                  <a:close/>
                </a:path>
              </a:pathLst>
            </a:custGeom>
            <a:noFill/>
            <a:ln w="12700" cap="flat">
              <a:solidFill>
                <a:schemeClr val="accent1"/>
              </a:solidFill>
              <a:prstDash val="solid"/>
              <a:round/>
            </a:ln>
          </p:spPr>
          <p:txBody>
            <a:bodyPr rtlCol="0" anchor="ctr"/>
            <a:lstStyle/>
            <a:p>
              <a:endParaRPr lang="en-US" dirty="0"/>
            </a:p>
          </p:txBody>
        </p:sp>
        <p:sp>
          <p:nvSpPr>
            <p:cNvPr id="440" name="Freeform: Shape 439">
              <a:extLst>
                <a:ext uri="{FF2B5EF4-FFF2-40B4-BE49-F238E27FC236}">
                  <a16:creationId xmlns:a16="http://schemas.microsoft.com/office/drawing/2014/main" id="{E9F93F09-8BEE-4503-802F-8460B9169262}"/>
                </a:ext>
              </a:extLst>
            </p:cNvPr>
            <p:cNvSpPr/>
            <p:nvPr/>
          </p:nvSpPr>
          <p:spPr>
            <a:xfrm>
              <a:off x="5915586" y="3247634"/>
              <a:ext cx="333375" cy="76200"/>
            </a:xfrm>
            <a:custGeom>
              <a:avLst/>
              <a:gdLst>
                <a:gd name="connsiteX0" fmla="*/ 9916 w 333375"/>
                <a:gd name="connsiteY0" fmla="*/ 9916 h 76200"/>
                <a:gd name="connsiteX1" fmla="*/ 325193 w 333375"/>
                <a:gd name="connsiteY1" fmla="*/ 74686 h 76200"/>
              </a:gdLst>
              <a:ahLst/>
              <a:cxnLst>
                <a:cxn ang="0">
                  <a:pos x="connsiteX0" y="connsiteY0"/>
                </a:cxn>
                <a:cxn ang="0">
                  <a:pos x="connsiteX1" y="connsiteY1"/>
                </a:cxn>
              </a:cxnLst>
              <a:rect l="l" t="t" r="r" b="b"/>
              <a:pathLst>
                <a:path w="333375" h="76200">
                  <a:moveTo>
                    <a:pt x="9916" y="9916"/>
                  </a:moveTo>
                  <a:lnTo>
                    <a:pt x="325193" y="74686"/>
                  </a:lnTo>
                </a:path>
              </a:pathLst>
            </a:custGeom>
            <a:ln w="12700" cap="flat">
              <a:solidFill>
                <a:schemeClr val="accent1"/>
              </a:solidFill>
              <a:prstDash val="solid"/>
              <a:round/>
            </a:ln>
          </p:spPr>
          <p:txBody>
            <a:bodyPr rtlCol="0" anchor="ctr"/>
            <a:lstStyle/>
            <a:p>
              <a:endParaRPr lang="en-US" dirty="0"/>
            </a:p>
          </p:txBody>
        </p:sp>
        <p:sp>
          <p:nvSpPr>
            <p:cNvPr id="441" name="Freeform: Shape 440">
              <a:extLst>
                <a:ext uri="{FF2B5EF4-FFF2-40B4-BE49-F238E27FC236}">
                  <a16:creationId xmlns:a16="http://schemas.microsoft.com/office/drawing/2014/main" id="{9EC5807B-1778-4240-8D78-6BCA62D7381C}"/>
                </a:ext>
              </a:extLst>
            </p:cNvPr>
            <p:cNvSpPr/>
            <p:nvPr/>
          </p:nvSpPr>
          <p:spPr>
            <a:xfrm>
              <a:off x="5998454" y="3340979"/>
              <a:ext cx="257175" cy="238125"/>
            </a:xfrm>
            <a:custGeom>
              <a:avLst/>
              <a:gdLst>
                <a:gd name="connsiteX0" fmla="*/ 9916 w 257175"/>
                <a:gd name="connsiteY0" fmla="*/ 235658 h 238125"/>
                <a:gd name="connsiteX1" fmla="*/ 254708 w 257175"/>
                <a:gd name="connsiteY1" fmla="*/ 9916 h 238125"/>
              </a:gdLst>
              <a:ahLst/>
              <a:cxnLst>
                <a:cxn ang="0">
                  <a:pos x="connsiteX0" y="connsiteY0"/>
                </a:cxn>
                <a:cxn ang="0">
                  <a:pos x="connsiteX1" y="connsiteY1"/>
                </a:cxn>
              </a:cxnLst>
              <a:rect l="l" t="t" r="r" b="b"/>
              <a:pathLst>
                <a:path w="257175" h="238125">
                  <a:moveTo>
                    <a:pt x="9916" y="235658"/>
                  </a:moveTo>
                  <a:lnTo>
                    <a:pt x="254708" y="9916"/>
                  </a:lnTo>
                </a:path>
              </a:pathLst>
            </a:custGeom>
            <a:ln w="12700" cap="flat">
              <a:solidFill>
                <a:schemeClr val="accent1"/>
              </a:solidFill>
              <a:prstDash val="solid"/>
              <a:round/>
            </a:ln>
          </p:spPr>
          <p:txBody>
            <a:bodyPr rtlCol="0" anchor="ctr"/>
            <a:lstStyle/>
            <a:p>
              <a:endParaRPr lang="en-US" dirty="0"/>
            </a:p>
          </p:txBody>
        </p:sp>
        <p:sp>
          <p:nvSpPr>
            <p:cNvPr id="442" name="Freeform: Shape 441">
              <a:extLst>
                <a:ext uri="{FF2B5EF4-FFF2-40B4-BE49-F238E27FC236}">
                  <a16:creationId xmlns:a16="http://schemas.microsoft.com/office/drawing/2014/main" id="{3A4E5EAB-A3D7-425B-9142-E7080F5F1E2C}"/>
                </a:ext>
              </a:extLst>
            </p:cNvPr>
            <p:cNvSpPr/>
            <p:nvPr/>
          </p:nvSpPr>
          <p:spPr>
            <a:xfrm>
              <a:off x="5874629" y="3287639"/>
              <a:ext cx="76200" cy="266700"/>
            </a:xfrm>
            <a:custGeom>
              <a:avLst/>
              <a:gdLst>
                <a:gd name="connsiteX0" fmla="*/ 9916 w 76200"/>
                <a:gd name="connsiteY0" fmla="*/ 9916 h 266700"/>
                <a:gd name="connsiteX1" fmla="*/ 71828 w 76200"/>
                <a:gd name="connsiteY1" fmla="*/ 263281 h 266700"/>
              </a:gdLst>
              <a:ahLst/>
              <a:cxnLst>
                <a:cxn ang="0">
                  <a:pos x="connsiteX0" y="connsiteY0"/>
                </a:cxn>
                <a:cxn ang="0">
                  <a:pos x="connsiteX1" y="connsiteY1"/>
                </a:cxn>
              </a:cxnLst>
              <a:rect l="l" t="t" r="r" b="b"/>
              <a:pathLst>
                <a:path w="76200" h="266700">
                  <a:moveTo>
                    <a:pt x="9916" y="9916"/>
                  </a:moveTo>
                  <a:lnTo>
                    <a:pt x="71828" y="263281"/>
                  </a:lnTo>
                </a:path>
              </a:pathLst>
            </a:custGeom>
            <a:ln w="12700" cap="flat">
              <a:solidFill>
                <a:schemeClr val="accent1"/>
              </a:solidFill>
              <a:prstDash val="solid"/>
              <a:round/>
            </a:ln>
          </p:spPr>
          <p:txBody>
            <a:bodyPr rtlCol="0" anchor="ctr"/>
            <a:lstStyle/>
            <a:p>
              <a:endParaRPr lang="en-US" dirty="0"/>
            </a:p>
          </p:txBody>
        </p:sp>
      </p:grpSp>
      <p:grpSp>
        <p:nvGrpSpPr>
          <p:cNvPr id="457" name="Group 456">
            <a:extLst>
              <a:ext uri="{FF2B5EF4-FFF2-40B4-BE49-F238E27FC236}">
                <a16:creationId xmlns:a16="http://schemas.microsoft.com/office/drawing/2014/main" id="{30F23F98-67B9-4290-BA60-66243201B510}"/>
              </a:ext>
            </a:extLst>
          </p:cNvPr>
          <p:cNvGrpSpPr/>
          <p:nvPr/>
        </p:nvGrpSpPr>
        <p:grpSpPr>
          <a:xfrm>
            <a:off x="1081740" y="2594710"/>
            <a:ext cx="374012" cy="355994"/>
            <a:chOff x="5837155" y="3171411"/>
            <a:chExt cx="519569" cy="494543"/>
          </a:xfrm>
        </p:grpSpPr>
        <p:sp>
          <p:nvSpPr>
            <p:cNvPr id="458" name="Freeform: Shape 457">
              <a:extLst>
                <a:ext uri="{FF2B5EF4-FFF2-40B4-BE49-F238E27FC236}">
                  <a16:creationId xmlns:a16="http://schemas.microsoft.com/office/drawing/2014/main" id="{4D046672-B73B-4A1B-A4F7-524CBC834CC1}"/>
                </a:ext>
              </a:extLst>
            </p:cNvPr>
            <p:cNvSpPr/>
            <p:nvPr/>
          </p:nvSpPr>
          <p:spPr>
            <a:xfrm>
              <a:off x="6035580" y="3171411"/>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dirty="0"/>
            </a:p>
          </p:txBody>
        </p:sp>
        <p:sp>
          <p:nvSpPr>
            <p:cNvPr id="459" name="Freeform: Shape 458">
              <a:extLst>
                <a:ext uri="{FF2B5EF4-FFF2-40B4-BE49-F238E27FC236}">
                  <a16:creationId xmlns:a16="http://schemas.microsoft.com/office/drawing/2014/main" id="{78410A0B-FD43-44F4-A3F3-C7725F0F9E3B}"/>
                </a:ext>
              </a:extLst>
            </p:cNvPr>
            <p:cNvSpPr/>
            <p:nvPr/>
          </p:nvSpPr>
          <p:spPr>
            <a:xfrm>
              <a:off x="6035580" y="3547341"/>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dirty="0"/>
            </a:p>
          </p:txBody>
        </p:sp>
        <p:sp>
          <p:nvSpPr>
            <p:cNvPr id="460" name="Freeform: Shape 459">
              <a:extLst>
                <a:ext uri="{FF2B5EF4-FFF2-40B4-BE49-F238E27FC236}">
                  <a16:creationId xmlns:a16="http://schemas.microsoft.com/office/drawing/2014/main" id="{3E1EE7FE-A3DC-4E7D-892B-29643EB5A2A0}"/>
                </a:ext>
              </a:extLst>
            </p:cNvPr>
            <p:cNvSpPr/>
            <p:nvPr/>
          </p:nvSpPr>
          <p:spPr>
            <a:xfrm>
              <a:off x="6238111" y="3400968"/>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dirty="0"/>
            </a:p>
          </p:txBody>
        </p:sp>
        <p:sp>
          <p:nvSpPr>
            <p:cNvPr id="461" name="Freeform: Shape 460">
              <a:extLst>
                <a:ext uri="{FF2B5EF4-FFF2-40B4-BE49-F238E27FC236}">
                  <a16:creationId xmlns:a16="http://schemas.microsoft.com/office/drawing/2014/main" id="{010D8832-B6DA-45E0-8BB5-F1C3BD472A9A}"/>
                </a:ext>
              </a:extLst>
            </p:cNvPr>
            <p:cNvSpPr/>
            <p:nvPr/>
          </p:nvSpPr>
          <p:spPr>
            <a:xfrm>
              <a:off x="5837155" y="3400968"/>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dirty="0"/>
            </a:p>
          </p:txBody>
        </p:sp>
        <p:sp>
          <p:nvSpPr>
            <p:cNvPr id="462" name="Freeform: Shape 461">
              <a:extLst>
                <a:ext uri="{FF2B5EF4-FFF2-40B4-BE49-F238E27FC236}">
                  <a16:creationId xmlns:a16="http://schemas.microsoft.com/office/drawing/2014/main" id="{AC920F71-243C-4E52-9465-844DFFE5FFCC}"/>
                </a:ext>
              </a:extLst>
            </p:cNvPr>
            <p:cNvSpPr/>
            <p:nvPr/>
          </p:nvSpPr>
          <p:spPr>
            <a:xfrm>
              <a:off x="6116142" y="3256182"/>
              <a:ext cx="164589" cy="166812"/>
            </a:xfrm>
            <a:custGeom>
              <a:avLst/>
              <a:gdLst>
                <a:gd name="connsiteX0" fmla="*/ 10640 w 142875"/>
                <a:gd name="connsiteY0" fmla="*/ 10640 h 142875"/>
                <a:gd name="connsiteX1" fmla="*/ 133512 w 142875"/>
                <a:gd name="connsiteY1" fmla="*/ 140180 h 142875"/>
              </a:gdLst>
              <a:ahLst/>
              <a:cxnLst>
                <a:cxn ang="0">
                  <a:pos x="connsiteX0" y="connsiteY0"/>
                </a:cxn>
                <a:cxn ang="0">
                  <a:pos x="connsiteX1" y="connsiteY1"/>
                </a:cxn>
              </a:cxnLst>
              <a:rect l="l" t="t" r="r" b="b"/>
              <a:pathLst>
                <a:path w="142875" h="142875">
                  <a:moveTo>
                    <a:pt x="10640" y="10640"/>
                  </a:moveTo>
                  <a:lnTo>
                    <a:pt x="133512" y="140180"/>
                  </a:lnTo>
                </a:path>
              </a:pathLst>
            </a:custGeom>
            <a:ln w="12700" cap="flat">
              <a:solidFill>
                <a:schemeClr val="accent1"/>
              </a:solidFill>
              <a:prstDash val="solid"/>
              <a:round/>
            </a:ln>
          </p:spPr>
          <p:txBody>
            <a:bodyPr rtlCol="0" anchor="ctr"/>
            <a:lstStyle/>
            <a:p>
              <a:endParaRPr lang="en-US" dirty="0"/>
            </a:p>
          </p:txBody>
        </p:sp>
        <p:sp>
          <p:nvSpPr>
            <p:cNvPr id="463" name="Freeform: Shape 462">
              <a:extLst>
                <a:ext uri="{FF2B5EF4-FFF2-40B4-BE49-F238E27FC236}">
                  <a16:creationId xmlns:a16="http://schemas.microsoft.com/office/drawing/2014/main" id="{7C25D663-AA3F-4C29-9080-659750DBF4FB}"/>
                </a:ext>
              </a:extLst>
            </p:cNvPr>
            <p:cNvSpPr/>
            <p:nvPr/>
          </p:nvSpPr>
          <p:spPr>
            <a:xfrm>
              <a:off x="5912547" y="3249879"/>
              <a:ext cx="155268" cy="174398"/>
            </a:xfrm>
            <a:custGeom>
              <a:avLst/>
              <a:gdLst>
                <a:gd name="connsiteX0" fmla="*/ 132560 w 142875"/>
                <a:gd name="connsiteY0" fmla="*/ 10640 h 142875"/>
                <a:gd name="connsiteX1" fmla="*/ 10640 w 142875"/>
                <a:gd name="connsiteY1" fmla="*/ 140180 h 142875"/>
              </a:gdLst>
              <a:ahLst/>
              <a:cxnLst>
                <a:cxn ang="0">
                  <a:pos x="connsiteX0" y="connsiteY0"/>
                </a:cxn>
                <a:cxn ang="0">
                  <a:pos x="connsiteX1" y="connsiteY1"/>
                </a:cxn>
              </a:cxnLst>
              <a:rect l="l" t="t" r="r" b="b"/>
              <a:pathLst>
                <a:path w="142875" h="142875">
                  <a:moveTo>
                    <a:pt x="132560" y="10640"/>
                  </a:moveTo>
                  <a:lnTo>
                    <a:pt x="10640" y="140180"/>
                  </a:lnTo>
                </a:path>
              </a:pathLst>
            </a:custGeom>
            <a:ln w="12700" cap="flat">
              <a:solidFill>
                <a:schemeClr val="accent1"/>
              </a:solidFill>
              <a:prstDash val="solid"/>
              <a:round/>
            </a:ln>
          </p:spPr>
          <p:txBody>
            <a:bodyPr rtlCol="0" anchor="ctr"/>
            <a:lstStyle/>
            <a:p>
              <a:endParaRPr lang="en-US" dirty="0"/>
            </a:p>
          </p:txBody>
        </p:sp>
        <p:sp>
          <p:nvSpPr>
            <p:cNvPr id="464" name="Freeform: Shape 463">
              <a:extLst>
                <a:ext uri="{FF2B5EF4-FFF2-40B4-BE49-F238E27FC236}">
                  <a16:creationId xmlns:a16="http://schemas.microsoft.com/office/drawing/2014/main" id="{BB845300-3019-4E71-9E9F-9048FEBACA55}"/>
                </a:ext>
              </a:extLst>
            </p:cNvPr>
            <p:cNvSpPr/>
            <p:nvPr/>
          </p:nvSpPr>
          <p:spPr>
            <a:xfrm>
              <a:off x="6126648" y="3477009"/>
              <a:ext cx="128082" cy="100650"/>
            </a:xfrm>
            <a:custGeom>
              <a:avLst/>
              <a:gdLst>
                <a:gd name="connsiteX0" fmla="*/ 10640 w 123825"/>
                <a:gd name="connsiteY0" fmla="*/ 93507 h 95250"/>
                <a:gd name="connsiteX1" fmla="*/ 119225 w 123825"/>
                <a:gd name="connsiteY1" fmla="*/ 10640 h 95250"/>
              </a:gdLst>
              <a:ahLst/>
              <a:cxnLst>
                <a:cxn ang="0">
                  <a:pos x="connsiteX0" y="connsiteY0"/>
                </a:cxn>
                <a:cxn ang="0">
                  <a:pos x="connsiteX1" y="connsiteY1"/>
                </a:cxn>
              </a:cxnLst>
              <a:rect l="l" t="t" r="r" b="b"/>
              <a:pathLst>
                <a:path w="123825" h="95250">
                  <a:moveTo>
                    <a:pt x="10640" y="93507"/>
                  </a:moveTo>
                  <a:lnTo>
                    <a:pt x="119225" y="10640"/>
                  </a:lnTo>
                </a:path>
              </a:pathLst>
            </a:custGeom>
            <a:ln w="12700" cap="flat">
              <a:solidFill>
                <a:schemeClr val="accent1"/>
              </a:solidFill>
              <a:prstDash val="solid"/>
              <a:round/>
            </a:ln>
          </p:spPr>
          <p:txBody>
            <a:bodyPr rtlCol="0" anchor="ctr"/>
            <a:lstStyle/>
            <a:p>
              <a:endParaRPr lang="en-US" dirty="0"/>
            </a:p>
          </p:txBody>
        </p:sp>
        <p:sp>
          <p:nvSpPr>
            <p:cNvPr id="465" name="Freeform: Shape 464">
              <a:extLst>
                <a:ext uri="{FF2B5EF4-FFF2-40B4-BE49-F238E27FC236}">
                  <a16:creationId xmlns:a16="http://schemas.microsoft.com/office/drawing/2014/main" id="{BC27E0AB-6B1D-4C30-8B0C-E5C281D7291B}"/>
                </a:ext>
              </a:extLst>
            </p:cNvPr>
            <p:cNvSpPr/>
            <p:nvPr/>
          </p:nvSpPr>
          <p:spPr>
            <a:xfrm>
              <a:off x="5921787" y="3479954"/>
              <a:ext cx="135522" cy="96652"/>
            </a:xfrm>
            <a:custGeom>
              <a:avLst/>
              <a:gdLst>
                <a:gd name="connsiteX0" fmla="*/ 10640 w 123825"/>
                <a:gd name="connsiteY0" fmla="*/ 10640 h 95250"/>
                <a:gd name="connsiteX1" fmla="*/ 119225 w 123825"/>
                <a:gd name="connsiteY1" fmla="*/ 93507 h 95250"/>
              </a:gdLst>
              <a:ahLst/>
              <a:cxnLst>
                <a:cxn ang="0">
                  <a:pos x="connsiteX0" y="connsiteY0"/>
                </a:cxn>
                <a:cxn ang="0">
                  <a:pos x="connsiteX1" y="connsiteY1"/>
                </a:cxn>
              </a:cxnLst>
              <a:rect l="l" t="t" r="r" b="b"/>
              <a:pathLst>
                <a:path w="123825" h="95250">
                  <a:moveTo>
                    <a:pt x="10640" y="10640"/>
                  </a:moveTo>
                  <a:lnTo>
                    <a:pt x="119225" y="93507"/>
                  </a:lnTo>
                </a:path>
              </a:pathLst>
            </a:custGeom>
            <a:ln w="12700" cap="flat">
              <a:solidFill>
                <a:schemeClr val="accent1"/>
              </a:solidFill>
              <a:prstDash val="solid"/>
              <a:round/>
            </a:ln>
          </p:spPr>
          <p:txBody>
            <a:bodyPr rtlCol="0" anchor="ctr"/>
            <a:lstStyle/>
            <a:p>
              <a:endParaRPr lang="en-US" dirty="0"/>
            </a:p>
          </p:txBody>
        </p:sp>
        <p:sp>
          <p:nvSpPr>
            <p:cNvPr id="466" name="Freeform: Shape 465">
              <a:extLst>
                <a:ext uri="{FF2B5EF4-FFF2-40B4-BE49-F238E27FC236}">
                  <a16:creationId xmlns:a16="http://schemas.microsoft.com/office/drawing/2014/main" id="{AF6D9FE1-7AAF-420B-ACDE-60AE66F2D157}"/>
                </a:ext>
              </a:extLst>
            </p:cNvPr>
            <p:cNvSpPr/>
            <p:nvPr/>
          </p:nvSpPr>
          <p:spPr>
            <a:xfrm flipH="1">
              <a:off x="6082306" y="3274040"/>
              <a:ext cx="25213" cy="284435"/>
            </a:xfrm>
            <a:custGeom>
              <a:avLst/>
              <a:gdLst>
                <a:gd name="connsiteX0" fmla="*/ 10640 w 19050"/>
                <a:gd name="connsiteY0" fmla="*/ 10640 h 266700"/>
                <a:gd name="connsiteX1" fmla="*/ 10640 w 19050"/>
                <a:gd name="connsiteY1" fmla="*/ 262100 h 266700"/>
              </a:gdLst>
              <a:ahLst/>
              <a:cxnLst>
                <a:cxn ang="0">
                  <a:pos x="connsiteX0" y="connsiteY0"/>
                </a:cxn>
                <a:cxn ang="0">
                  <a:pos x="connsiteX1" y="connsiteY1"/>
                </a:cxn>
              </a:cxnLst>
              <a:rect l="l" t="t" r="r" b="b"/>
              <a:pathLst>
                <a:path w="19050" h="266700">
                  <a:moveTo>
                    <a:pt x="10640" y="10640"/>
                  </a:moveTo>
                  <a:lnTo>
                    <a:pt x="10640" y="262100"/>
                  </a:lnTo>
                </a:path>
              </a:pathLst>
            </a:custGeom>
            <a:ln w="12700" cap="flat">
              <a:solidFill>
                <a:schemeClr val="accent1"/>
              </a:solidFill>
              <a:prstDash val="solid"/>
              <a:round/>
            </a:ln>
          </p:spPr>
          <p:txBody>
            <a:bodyPr rtlCol="0" anchor="ctr"/>
            <a:lstStyle/>
            <a:p>
              <a:endParaRPr lang="en-US" dirty="0"/>
            </a:p>
          </p:txBody>
        </p:sp>
      </p:grpSp>
    </p:spTree>
    <p:extLst>
      <p:ext uri="{BB962C8B-B14F-4D97-AF65-F5344CB8AC3E}">
        <p14:creationId xmlns:p14="http://schemas.microsoft.com/office/powerpoint/2010/main" val="35885822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465AB65-82C0-40CB-A0FF-E9D301EB76F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7026"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B465AB65-82C0-40CB-A0FF-E9D301EB76F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139B591-C56E-4756-B58F-D56766EB083A}"/>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cxnSp>
        <p:nvCxnSpPr>
          <p:cNvPr id="422" name="Straight Connector 421">
            <a:extLst>
              <a:ext uri="{FF2B5EF4-FFF2-40B4-BE49-F238E27FC236}">
                <a16:creationId xmlns:a16="http://schemas.microsoft.com/office/drawing/2014/main" id="{2D7A83FC-AAC8-4359-89A2-D929318FE7A2}"/>
              </a:ext>
            </a:extLst>
          </p:cNvPr>
          <p:cNvCxnSpPr/>
          <p:nvPr/>
        </p:nvCxnSpPr>
        <p:spPr>
          <a:xfrm>
            <a:off x="1263796" y="3530857"/>
            <a:ext cx="4984604" cy="0"/>
          </a:xfrm>
          <a:prstGeom prst="line">
            <a:avLst/>
          </a:prstGeom>
          <a:solidFill>
            <a:schemeClr val="bg2"/>
          </a:solidFill>
          <a:ln w="6350" cap="flat" cmpd="sng" algn="ctr">
            <a:solidFill>
              <a:schemeClr val="bg1">
                <a:lumMod val="85000"/>
              </a:schemeClr>
            </a:solidFill>
            <a:prstDash val="dash"/>
            <a:headEnd type="none" w="med" len="med"/>
            <a:tailEnd type="none" w="med" len="med"/>
          </a:ln>
          <a:effectLst/>
        </p:spPr>
      </p:cxnSp>
      <p:sp>
        <p:nvSpPr>
          <p:cNvPr id="2" name="Title 1">
            <a:extLst>
              <a:ext uri="{FF2B5EF4-FFF2-40B4-BE49-F238E27FC236}">
                <a16:creationId xmlns:a16="http://schemas.microsoft.com/office/drawing/2014/main" id="{BEE5BB21-6645-4678-B800-FC261D2D115D}"/>
              </a:ext>
            </a:extLst>
          </p:cNvPr>
          <p:cNvSpPr>
            <a:spLocks noGrp="1"/>
          </p:cNvSpPr>
          <p:nvPr>
            <p:ph type="title"/>
          </p:nvPr>
        </p:nvSpPr>
        <p:spPr/>
        <p:txBody>
          <a:bodyPr/>
          <a:lstStyle/>
          <a:p>
            <a:r>
              <a:rPr lang="en-US" dirty="0">
                <a:cs typeface="Segoe UI"/>
              </a:rPr>
              <a:t>Recommended identity setup for hybrid organizations </a:t>
            </a:r>
            <a:endParaRPr lang="en-GB" dirty="0"/>
          </a:p>
        </p:txBody>
      </p:sp>
      <p:sp>
        <p:nvSpPr>
          <p:cNvPr id="14" name="Arrow: Bent 13">
            <a:extLst>
              <a:ext uri="{FF2B5EF4-FFF2-40B4-BE49-F238E27FC236}">
                <a16:creationId xmlns:a16="http://schemas.microsoft.com/office/drawing/2014/main" id="{DCD91952-3002-4BA8-A0CA-3DFC8CB9B84D}"/>
              </a:ext>
            </a:extLst>
          </p:cNvPr>
          <p:cNvSpPr/>
          <p:nvPr/>
        </p:nvSpPr>
        <p:spPr bwMode="auto">
          <a:xfrm rot="5400000">
            <a:off x="-1549932" y="3367155"/>
            <a:ext cx="4363659" cy="1263797"/>
          </a:xfrm>
          <a:prstGeom prst="bentArrow">
            <a:avLst>
              <a:gd name="adj1" fmla="val 25000"/>
              <a:gd name="adj2" fmla="val 0"/>
              <a:gd name="adj3" fmla="val 25000"/>
              <a:gd name="adj4" fmla="val 8530"/>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00" kern="0" dirty="0">
              <a:gradFill>
                <a:gsLst>
                  <a:gs pos="0">
                    <a:srgbClr val="FFFFFF"/>
                  </a:gs>
                  <a:gs pos="100000">
                    <a:srgbClr val="FFFFFF"/>
                  </a:gs>
                </a:gsLst>
                <a:lin ang="5400000" scaled="0"/>
              </a:gradFill>
              <a:latin typeface="Segoe UI"/>
              <a:cs typeface="Segoe UI" pitchFamily="34" charset="0"/>
            </a:endParaRPr>
          </a:p>
        </p:txBody>
      </p:sp>
      <p:sp>
        <p:nvSpPr>
          <p:cNvPr id="15" name="Arrow: Bent 14">
            <a:extLst>
              <a:ext uri="{FF2B5EF4-FFF2-40B4-BE49-F238E27FC236}">
                <a16:creationId xmlns:a16="http://schemas.microsoft.com/office/drawing/2014/main" id="{C90C0476-4E50-4BAB-85AF-C5AA242F57F8}"/>
              </a:ext>
            </a:extLst>
          </p:cNvPr>
          <p:cNvSpPr/>
          <p:nvPr/>
        </p:nvSpPr>
        <p:spPr bwMode="auto">
          <a:xfrm rot="16200000">
            <a:off x="6620526" y="746893"/>
            <a:ext cx="459228" cy="11172677"/>
          </a:xfrm>
          <a:prstGeom prst="bentArrow">
            <a:avLst>
              <a:gd name="adj1" fmla="val 25000"/>
              <a:gd name="adj2" fmla="val 0"/>
              <a:gd name="adj3" fmla="val 25000"/>
              <a:gd name="adj4" fmla="val 22209"/>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00" kern="0" dirty="0">
              <a:gradFill>
                <a:gsLst>
                  <a:gs pos="0">
                    <a:srgbClr val="FFFFFF"/>
                  </a:gs>
                  <a:gs pos="100000">
                    <a:srgbClr val="FFFFFF"/>
                  </a:gs>
                </a:gsLst>
                <a:lin ang="5400000" scaled="0"/>
              </a:gradFill>
              <a:latin typeface="Segoe UI"/>
              <a:cs typeface="Segoe UI" pitchFamily="34" charset="0"/>
            </a:endParaRPr>
          </a:p>
        </p:txBody>
      </p:sp>
      <p:sp>
        <p:nvSpPr>
          <p:cNvPr id="388" name="Hexagon 387">
            <a:extLst>
              <a:ext uri="{FF2B5EF4-FFF2-40B4-BE49-F238E27FC236}">
                <a16:creationId xmlns:a16="http://schemas.microsoft.com/office/drawing/2014/main" id="{1A1633CB-1D94-4861-8BEA-54E252F7C8F7}"/>
              </a:ext>
            </a:extLst>
          </p:cNvPr>
          <p:cNvSpPr/>
          <p:nvPr/>
        </p:nvSpPr>
        <p:spPr bwMode="auto">
          <a:xfrm>
            <a:off x="819711" y="2387178"/>
            <a:ext cx="888172" cy="765664"/>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9" name="Freeform: Shape 388">
            <a:extLst>
              <a:ext uri="{FF2B5EF4-FFF2-40B4-BE49-F238E27FC236}">
                <a16:creationId xmlns:a16="http://schemas.microsoft.com/office/drawing/2014/main" id="{E0698B30-7BC0-4616-B597-AFB84C8A7F3C}"/>
              </a:ext>
            </a:extLst>
          </p:cNvPr>
          <p:cNvSpPr/>
          <p:nvPr/>
        </p:nvSpPr>
        <p:spPr bwMode="auto">
          <a:xfrm>
            <a:off x="921292" y="2471371"/>
            <a:ext cx="692845" cy="597277"/>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Rectangle 386">
            <a:extLst>
              <a:ext uri="{FF2B5EF4-FFF2-40B4-BE49-F238E27FC236}">
                <a16:creationId xmlns:a16="http://schemas.microsoft.com/office/drawing/2014/main" id="{09023AA0-17E8-453E-8BA3-532A78020E20}"/>
              </a:ext>
            </a:extLst>
          </p:cNvPr>
          <p:cNvSpPr/>
          <p:nvPr/>
        </p:nvSpPr>
        <p:spPr>
          <a:xfrm>
            <a:off x="1938821" y="2607372"/>
            <a:ext cx="4021498" cy="323486"/>
          </a:xfrm>
          <a:prstGeom prst="rect">
            <a:avLst/>
          </a:prstGeom>
        </p:spPr>
        <p:txBody>
          <a:bodyPr wrap="square" lIns="0" tIns="0" rIns="0" bIns="0" anchor="ctr">
            <a:noAutofit/>
          </a:bodyPr>
          <a:lstStyle/>
          <a:p>
            <a:pPr>
              <a:spcBef>
                <a:spcPts val="600"/>
              </a:spcBef>
              <a:spcAft>
                <a:spcPts val="588"/>
              </a:spcAft>
            </a:pPr>
            <a:r>
              <a:rPr lang="en-US" sz="2000" dirty="0">
                <a:cs typeface="Segoe UI"/>
              </a:rPr>
              <a:t>Azure AD</a:t>
            </a:r>
          </a:p>
        </p:txBody>
      </p:sp>
      <p:grpSp>
        <p:nvGrpSpPr>
          <p:cNvPr id="416" name="Group 415">
            <a:extLst>
              <a:ext uri="{FF2B5EF4-FFF2-40B4-BE49-F238E27FC236}">
                <a16:creationId xmlns:a16="http://schemas.microsoft.com/office/drawing/2014/main" id="{4A461976-D43C-4901-9C35-CD8211BDE6A6}"/>
              </a:ext>
            </a:extLst>
          </p:cNvPr>
          <p:cNvGrpSpPr/>
          <p:nvPr/>
        </p:nvGrpSpPr>
        <p:grpSpPr>
          <a:xfrm>
            <a:off x="819711" y="3913608"/>
            <a:ext cx="888172" cy="765664"/>
            <a:chOff x="937218" y="4220151"/>
            <a:chExt cx="653158" cy="563066"/>
          </a:xfrm>
        </p:grpSpPr>
        <p:sp>
          <p:nvSpPr>
            <p:cNvPr id="396" name="Hexagon 395">
              <a:extLst>
                <a:ext uri="{FF2B5EF4-FFF2-40B4-BE49-F238E27FC236}">
                  <a16:creationId xmlns:a16="http://schemas.microsoft.com/office/drawing/2014/main" id="{BBAC5779-CA8F-462F-A8FA-619F6CFAB9B1}"/>
                </a:ext>
              </a:extLst>
            </p:cNvPr>
            <p:cNvSpPr/>
            <p:nvPr/>
          </p:nvSpPr>
          <p:spPr bwMode="auto">
            <a:xfrm>
              <a:off x="937218" y="4220151"/>
              <a:ext cx="653158" cy="563066"/>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7" name="Freeform: Shape 396">
              <a:extLst>
                <a:ext uri="{FF2B5EF4-FFF2-40B4-BE49-F238E27FC236}">
                  <a16:creationId xmlns:a16="http://schemas.microsoft.com/office/drawing/2014/main" id="{1B043678-890E-4F72-BFA5-FE060002A040}"/>
                </a:ext>
              </a:extLst>
            </p:cNvPr>
            <p:cNvSpPr/>
            <p:nvPr/>
          </p:nvSpPr>
          <p:spPr bwMode="auto">
            <a:xfrm>
              <a:off x="1009040" y="4282067"/>
              <a:ext cx="509515" cy="439235"/>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4" name="Rectangle 393">
            <a:extLst>
              <a:ext uri="{FF2B5EF4-FFF2-40B4-BE49-F238E27FC236}">
                <a16:creationId xmlns:a16="http://schemas.microsoft.com/office/drawing/2014/main" id="{5C6FBC4A-B3ED-4521-9351-DC6EA613BE64}"/>
              </a:ext>
            </a:extLst>
          </p:cNvPr>
          <p:cNvSpPr/>
          <p:nvPr/>
        </p:nvSpPr>
        <p:spPr>
          <a:xfrm>
            <a:off x="1938821" y="3867799"/>
            <a:ext cx="4078927" cy="1987717"/>
          </a:xfrm>
          <a:prstGeom prst="rect">
            <a:avLst/>
          </a:prstGeom>
        </p:spPr>
        <p:txBody>
          <a:bodyPr wrap="square" lIns="0" tIns="0" rIns="0" bIns="0" anchor="ctr">
            <a:noAutofit/>
          </a:bodyPr>
          <a:lstStyle/>
          <a:p>
            <a:pPr>
              <a:spcBef>
                <a:spcPts val="600"/>
              </a:spcBef>
            </a:pPr>
            <a:r>
              <a:rPr lang="en-US" sz="2000" dirty="0">
                <a:cs typeface="Segoe UI"/>
              </a:rPr>
              <a:t>Windows Server AD on-prem connected to Azure</a:t>
            </a:r>
          </a:p>
          <a:p>
            <a:pPr marL="463550" lvl="1" indent="-225425">
              <a:spcBef>
                <a:spcPts val="600"/>
              </a:spcBef>
              <a:buFont typeface="Arial" panose="020B0604020202020204" pitchFamily="34" charset="0"/>
              <a:buChar char="•"/>
            </a:pPr>
            <a:r>
              <a:rPr lang="en-US" sz="1800" dirty="0">
                <a:cs typeface="Segoe UI"/>
              </a:rPr>
              <a:t>ExpressRoute or site-to-site VPN</a:t>
            </a:r>
            <a:br>
              <a:rPr lang="en-US" sz="1800" dirty="0">
                <a:cs typeface="Segoe UI"/>
              </a:rPr>
            </a:br>
            <a:r>
              <a:rPr lang="en-US" sz="1800" dirty="0">
                <a:cs typeface="Segoe UI"/>
              </a:rPr>
              <a:t>to Azure</a:t>
            </a:r>
          </a:p>
          <a:p>
            <a:pPr marL="463550" lvl="1" indent="-225425">
              <a:spcBef>
                <a:spcPts val="600"/>
              </a:spcBef>
              <a:buFont typeface="Arial" panose="020B0604020202020204" pitchFamily="34" charset="0"/>
              <a:buChar char="•"/>
            </a:pPr>
            <a:r>
              <a:rPr lang="en-US" sz="1800" dirty="0">
                <a:cs typeface="Segoe UI"/>
              </a:rPr>
              <a:t>Azure AD Connect to synchronize identities</a:t>
            </a:r>
          </a:p>
        </p:txBody>
      </p:sp>
      <p:grpSp>
        <p:nvGrpSpPr>
          <p:cNvPr id="430" name="Group 429">
            <a:extLst>
              <a:ext uri="{FF2B5EF4-FFF2-40B4-BE49-F238E27FC236}">
                <a16:creationId xmlns:a16="http://schemas.microsoft.com/office/drawing/2014/main" id="{55EC8516-98C8-4413-ABED-3035C18F403F}"/>
              </a:ext>
            </a:extLst>
          </p:cNvPr>
          <p:cNvGrpSpPr/>
          <p:nvPr/>
        </p:nvGrpSpPr>
        <p:grpSpPr>
          <a:xfrm>
            <a:off x="1074347" y="4139184"/>
            <a:ext cx="376332" cy="347981"/>
            <a:chOff x="5773664" y="3125714"/>
            <a:chExt cx="644842" cy="596265"/>
          </a:xfrm>
        </p:grpSpPr>
        <p:sp>
          <p:nvSpPr>
            <p:cNvPr id="431" name="Freeform: Shape 430">
              <a:extLst>
                <a:ext uri="{FF2B5EF4-FFF2-40B4-BE49-F238E27FC236}">
                  <a16:creationId xmlns:a16="http://schemas.microsoft.com/office/drawing/2014/main" id="{E81A0E70-71F5-414C-893F-A9F22078E69E}"/>
                </a:ext>
              </a:extLst>
            </p:cNvPr>
            <p:cNvSpPr/>
            <p:nvPr/>
          </p:nvSpPr>
          <p:spPr>
            <a:xfrm>
              <a:off x="6161331" y="3171434"/>
              <a:ext cx="257175" cy="257175"/>
            </a:xfrm>
            <a:custGeom>
              <a:avLst/>
              <a:gdLst>
                <a:gd name="connsiteX0" fmla="*/ 228038 w 257175"/>
                <a:gd name="connsiteY0" fmla="*/ 251851 h 257175"/>
                <a:gd name="connsiteX1" fmla="*/ 32776 w 257175"/>
                <a:gd name="connsiteY1" fmla="*/ 251851 h 257175"/>
                <a:gd name="connsiteX2" fmla="*/ 9916 w 257175"/>
                <a:gd name="connsiteY2" fmla="*/ 228991 h 257175"/>
                <a:gd name="connsiteX3" fmla="*/ 9916 w 257175"/>
                <a:gd name="connsiteY3" fmla="*/ 32776 h 257175"/>
                <a:gd name="connsiteX4" fmla="*/ 32776 w 257175"/>
                <a:gd name="connsiteY4" fmla="*/ 9916 h 257175"/>
                <a:gd name="connsiteX5" fmla="*/ 228038 w 257175"/>
                <a:gd name="connsiteY5" fmla="*/ 9916 h 257175"/>
                <a:gd name="connsiteX6" fmla="*/ 250898 w 257175"/>
                <a:gd name="connsiteY6" fmla="*/ 32776 h 257175"/>
                <a:gd name="connsiteX7" fmla="*/ 250898 w 257175"/>
                <a:gd name="connsiteY7" fmla="*/ 228038 h 257175"/>
                <a:gd name="connsiteX8" fmla="*/ 228038 w 257175"/>
                <a:gd name="connsiteY8" fmla="*/ 25185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257175">
                  <a:moveTo>
                    <a:pt x="228038" y="251851"/>
                  </a:moveTo>
                  <a:lnTo>
                    <a:pt x="32776" y="251851"/>
                  </a:lnTo>
                  <a:cubicBezTo>
                    <a:pt x="20393" y="251851"/>
                    <a:pt x="9916" y="241373"/>
                    <a:pt x="9916" y="228991"/>
                  </a:cubicBezTo>
                  <a:lnTo>
                    <a:pt x="9916" y="32776"/>
                  </a:lnTo>
                  <a:cubicBezTo>
                    <a:pt x="9916" y="20393"/>
                    <a:pt x="20393" y="9916"/>
                    <a:pt x="32776" y="9916"/>
                  </a:cubicBezTo>
                  <a:lnTo>
                    <a:pt x="228038" y="9916"/>
                  </a:lnTo>
                  <a:cubicBezTo>
                    <a:pt x="240421" y="9916"/>
                    <a:pt x="250898" y="20393"/>
                    <a:pt x="250898" y="32776"/>
                  </a:cubicBezTo>
                  <a:lnTo>
                    <a:pt x="250898" y="228038"/>
                  </a:lnTo>
                  <a:cubicBezTo>
                    <a:pt x="251851" y="241373"/>
                    <a:pt x="241373" y="251851"/>
                    <a:pt x="228038" y="251851"/>
                  </a:cubicBezTo>
                  <a:close/>
                </a:path>
              </a:pathLst>
            </a:custGeom>
            <a:noFill/>
            <a:ln w="12700" cap="flat">
              <a:solidFill>
                <a:schemeClr val="accent1"/>
              </a:solidFill>
              <a:prstDash val="solid"/>
              <a:round/>
            </a:ln>
          </p:spPr>
          <p:txBody>
            <a:bodyPr rtlCol="0" anchor="ctr"/>
            <a:lstStyle/>
            <a:p>
              <a:endParaRPr lang="en-US" dirty="0"/>
            </a:p>
          </p:txBody>
        </p:sp>
        <p:sp>
          <p:nvSpPr>
            <p:cNvPr id="432" name="Freeform: Shape 431">
              <a:extLst>
                <a:ext uri="{FF2B5EF4-FFF2-40B4-BE49-F238E27FC236}">
                  <a16:creationId xmlns:a16="http://schemas.microsoft.com/office/drawing/2014/main" id="{81BE520F-1F60-449C-877F-1D661E2CB688}"/>
                </a:ext>
              </a:extLst>
            </p:cNvPr>
            <p:cNvSpPr/>
            <p:nvPr/>
          </p:nvSpPr>
          <p:spPr>
            <a:xfrm>
              <a:off x="6161331" y="3229536"/>
              <a:ext cx="257175" cy="19050"/>
            </a:xfrm>
            <a:custGeom>
              <a:avLst/>
              <a:gdLst>
                <a:gd name="connsiteX0" fmla="*/ 9916 w 257175"/>
                <a:gd name="connsiteY0" fmla="*/ 9916 h 19050"/>
                <a:gd name="connsiteX1" fmla="*/ 251851 w 257175"/>
                <a:gd name="connsiteY1" fmla="*/ 9916 h 19050"/>
              </a:gdLst>
              <a:ahLst/>
              <a:cxnLst>
                <a:cxn ang="0">
                  <a:pos x="connsiteX0" y="connsiteY0"/>
                </a:cxn>
                <a:cxn ang="0">
                  <a:pos x="connsiteX1" y="connsiteY1"/>
                </a:cxn>
              </a:cxnLst>
              <a:rect l="l" t="t" r="r" b="b"/>
              <a:pathLst>
                <a:path w="257175" h="19050">
                  <a:moveTo>
                    <a:pt x="9916" y="9916"/>
                  </a:moveTo>
                  <a:lnTo>
                    <a:pt x="251851" y="9916"/>
                  </a:lnTo>
                </a:path>
              </a:pathLst>
            </a:custGeom>
            <a:ln w="12700" cap="flat">
              <a:solidFill>
                <a:schemeClr val="accent1"/>
              </a:solidFill>
              <a:prstDash val="solid"/>
              <a:round/>
            </a:ln>
          </p:spPr>
          <p:txBody>
            <a:bodyPr rtlCol="0" anchor="ctr"/>
            <a:lstStyle/>
            <a:p>
              <a:endParaRPr lang="en-US" dirty="0"/>
            </a:p>
          </p:txBody>
        </p:sp>
        <p:sp>
          <p:nvSpPr>
            <p:cNvPr id="433" name="Freeform: Shape 432">
              <a:extLst>
                <a:ext uri="{FF2B5EF4-FFF2-40B4-BE49-F238E27FC236}">
                  <a16:creationId xmlns:a16="http://schemas.microsoft.com/office/drawing/2014/main" id="{6EDD972E-D6A7-4AFC-8053-CE41FE53B136}"/>
                </a:ext>
              </a:extLst>
            </p:cNvPr>
            <p:cNvSpPr/>
            <p:nvPr/>
          </p:nvSpPr>
          <p:spPr>
            <a:xfrm>
              <a:off x="5809859" y="3436229"/>
              <a:ext cx="285750" cy="285750"/>
            </a:xfrm>
            <a:custGeom>
              <a:avLst/>
              <a:gdLst>
                <a:gd name="connsiteX0" fmla="*/ 256613 w 285750"/>
                <a:gd name="connsiteY0" fmla="*/ 283283 h 285750"/>
                <a:gd name="connsiteX1" fmla="*/ 35633 w 285750"/>
                <a:gd name="connsiteY1" fmla="*/ 283283 h 285750"/>
                <a:gd name="connsiteX2" fmla="*/ 9916 w 285750"/>
                <a:gd name="connsiteY2" fmla="*/ 257566 h 285750"/>
                <a:gd name="connsiteX3" fmla="*/ 9916 w 285750"/>
                <a:gd name="connsiteY3" fmla="*/ 35633 h 285750"/>
                <a:gd name="connsiteX4" fmla="*/ 35633 w 285750"/>
                <a:gd name="connsiteY4" fmla="*/ 9916 h 285750"/>
                <a:gd name="connsiteX5" fmla="*/ 256613 w 285750"/>
                <a:gd name="connsiteY5" fmla="*/ 9916 h 285750"/>
                <a:gd name="connsiteX6" fmla="*/ 282331 w 285750"/>
                <a:gd name="connsiteY6" fmla="*/ 35633 h 285750"/>
                <a:gd name="connsiteX7" fmla="*/ 282331 w 285750"/>
                <a:gd name="connsiteY7" fmla="*/ 256613 h 285750"/>
                <a:gd name="connsiteX8" fmla="*/ 256613 w 285750"/>
                <a:gd name="connsiteY8" fmla="*/ 28328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56613" y="283283"/>
                  </a:moveTo>
                  <a:lnTo>
                    <a:pt x="35633" y="283283"/>
                  </a:lnTo>
                  <a:cubicBezTo>
                    <a:pt x="21346" y="283283"/>
                    <a:pt x="9916" y="271853"/>
                    <a:pt x="9916" y="257566"/>
                  </a:cubicBezTo>
                  <a:lnTo>
                    <a:pt x="9916" y="35633"/>
                  </a:lnTo>
                  <a:cubicBezTo>
                    <a:pt x="9916" y="21346"/>
                    <a:pt x="21346" y="9916"/>
                    <a:pt x="35633" y="9916"/>
                  </a:cubicBezTo>
                  <a:lnTo>
                    <a:pt x="256613" y="9916"/>
                  </a:lnTo>
                  <a:cubicBezTo>
                    <a:pt x="270901" y="9916"/>
                    <a:pt x="282331" y="21346"/>
                    <a:pt x="282331" y="35633"/>
                  </a:cubicBezTo>
                  <a:lnTo>
                    <a:pt x="282331" y="256613"/>
                  </a:lnTo>
                  <a:cubicBezTo>
                    <a:pt x="283283" y="271853"/>
                    <a:pt x="271853" y="283283"/>
                    <a:pt x="256613" y="283283"/>
                  </a:cubicBezTo>
                  <a:close/>
                </a:path>
              </a:pathLst>
            </a:custGeom>
            <a:noFill/>
            <a:ln w="12700" cap="flat">
              <a:solidFill>
                <a:schemeClr val="accent1"/>
              </a:solidFill>
              <a:prstDash val="solid"/>
              <a:round/>
            </a:ln>
          </p:spPr>
          <p:txBody>
            <a:bodyPr rtlCol="0" anchor="ctr"/>
            <a:lstStyle/>
            <a:p>
              <a:endParaRPr lang="en-US" dirty="0"/>
            </a:p>
          </p:txBody>
        </p:sp>
        <p:sp>
          <p:nvSpPr>
            <p:cNvPr id="434" name="Freeform: Shape 433">
              <a:extLst>
                <a:ext uri="{FF2B5EF4-FFF2-40B4-BE49-F238E27FC236}">
                  <a16:creationId xmlns:a16="http://schemas.microsoft.com/office/drawing/2014/main" id="{E53C1C44-DCDB-4FB6-9F6B-A124233B9E04}"/>
                </a:ext>
              </a:extLst>
            </p:cNvPr>
            <p:cNvSpPr/>
            <p:nvPr/>
          </p:nvSpPr>
          <p:spPr>
            <a:xfrm>
              <a:off x="5809859" y="3502904"/>
              <a:ext cx="285750" cy="19050"/>
            </a:xfrm>
            <a:custGeom>
              <a:avLst/>
              <a:gdLst>
                <a:gd name="connsiteX0" fmla="*/ 9916 w 285750"/>
                <a:gd name="connsiteY0" fmla="*/ 9916 h 19050"/>
                <a:gd name="connsiteX1" fmla="*/ 283283 w 285750"/>
                <a:gd name="connsiteY1" fmla="*/ 9916 h 19050"/>
              </a:gdLst>
              <a:ahLst/>
              <a:cxnLst>
                <a:cxn ang="0">
                  <a:pos x="connsiteX0" y="connsiteY0"/>
                </a:cxn>
                <a:cxn ang="0">
                  <a:pos x="connsiteX1" y="connsiteY1"/>
                </a:cxn>
              </a:cxnLst>
              <a:rect l="l" t="t" r="r" b="b"/>
              <a:pathLst>
                <a:path w="285750" h="19050">
                  <a:moveTo>
                    <a:pt x="9916" y="9916"/>
                  </a:moveTo>
                  <a:lnTo>
                    <a:pt x="283283" y="9916"/>
                  </a:lnTo>
                </a:path>
              </a:pathLst>
            </a:custGeom>
            <a:ln w="12700" cap="flat">
              <a:solidFill>
                <a:schemeClr val="accent1"/>
              </a:solidFill>
              <a:prstDash val="solid"/>
              <a:round/>
            </a:ln>
          </p:spPr>
          <p:txBody>
            <a:bodyPr rtlCol="0" anchor="ctr"/>
            <a:lstStyle/>
            <a:p>
              <a:endParaRPr lang="en-US" dirty="0"/>
            </a:p>
          </p:txBody>
        </p:sp>
        <p:sp>
          <p:nvSpPr>
            <p:cNvPr id="435" name="Freeform: Shape 434">
              <a:extLst>
                <a:ext uri="{FF2B5EF4-FFF2-40B4-BE49-F238E27FC236}">
                  <a16:creationId xmlns:a16="http://schemas.microsoft.com/office/drawing/2014/main" id="{BE2A70CB-7D49-4A52-8A71-2F90D69E43C9}"/>
                </a:ext>
              </a:extLst>
            </p:cNvPr>
            <p:cNvSpPr/>
            <p:nvPr/>
          </p:nvSpPr>
          <p:spPr>
            <a:xfrm>
              <a:off x="5773664" y="3125714"/>
              <a:ext cx="219075" cy="219075"/>
            </a:xfrm>
            <a:custGeom>
              <a:avLst/>
              <a:gdLst>
                <a:gd name="connsiteX0" fmla="*/ 192796 w 219075"/>
                <a:gd name="connsiteY0" fmla="*/ 212798 h 219075"/>
                <a:gd name="connsiteX1" fmla="*/ 28966 w 219075"/>
                <a:gd name="connsiteY1" fmla="*/ 212798 h 219075"/>
                <a:gd name="connsiteX2" fmla="*/ 9916 w 219075"/>
                <a:gd name="connsiteY2" fmla="*/ 193748 h 219075"/>
                <a:gd name="connsiteX3" fmla="*/ 9916 w 219075"/>
                <a:gd name="connsiteY3" fmla="*/ 28966 h 219075"/>
                <a:gd name="connsiteX4" fmla="*/ 28966 w 219075"/>
                <a:gd name="connsiteY4" fmla="*/ 9916 h 219075"/>
                <a:gd name="connsiteX5" fmla="*/ 192796 w 219075"/>
                <a:gd name="connsiteY5" fmla="*/ 9916 h 219075"/>
                <a:gd name="connsiteX6" fmla="*/ 211846 w 219075"/>
                <a:gd name="connsiteY6" fmla="*/ 28966 h 219075"/>
                <a:gd name="connsiteX7" fmla="*/ 211846 w 219075"/>
                <a:gd name="connsiteY7" fmla="*/ 192796 h 219075"/>
                <a:gd name="connsiteX8" fmla="*/ 192796 w 219075"/>
                <a:gd name="connsiteY8" fmla="*/ 21279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219075">
                  <a:moveTo>
                    <a:pt x="192796" y="212798"/>
                  </a:moveTo>
                  <a:lnTo>
                    <a:pt x="28966" y="212798"/>
                  </a:lnTo>
                  <a:cubicBezTo>
                    <a:pt x="18488" y="212798"/>
                    <a:pt x="9916" y="204226"/>
                    <a:pt x="9916" y="193748"/>
                  </a:cubicBezTo>
                  <a:lnTo>
                    <a:pt x="9916" y="28966"/>
                  </a:lnTo>
                  <a:cubicBezTo>
                    <a:pt x="9916" y="18488"/>
                    <a:pt x="18488" y="9916"/>
                    <a:pt x="28966" y="9916"/>
                  </a:cubicBezTo>
                  <a:lnTo>
                    <a:pt x="192796" y="9916"/>
                  </a:lnTo>
                  <a:cubicBezTo>
                    <a:pt x="203273" y="9916"/>
                    <a:pt x="211846" y="18488"/>
                    <a:pt x="211846" y="28966"/>
                  </a:cubicBezTo>
                  <a:lnTo>
                    <a:pt x="211846" y="192796"/>
                  </a:lnTo>
                  <a:cubicBezTo>
                    <a:pt x="212798" y="204226"/>
                    <a:pt x="204226" y="212798"/>
                    <a:pt x="192796" y="212798"/>
                  </a:cubicBezTo>
                  <a:close/>
                </a:path>
              </a:pathLst>
            </a:custGeom>
            <a:noFill/>
            <a:ln w="12700" cap="flat">
              <a:solidFill>
                <a:schemeClr val="accent1"/>
              </a:solidFill>
              <a:prstDash val="solid"/>
              <a:round/>
            </a:ln>
          </p:spPr>
          <p:txBody>
            <a:bodyPr rtlCol="0" anchor="ctr"/>
            <a:lstStyle/>
            <a:p>
              <a:endParaRPr lang="en-US" dirty="0"/>
            </a:p>
          </p:txBody>
        </p:sp>
        <p:sp>
          <p:nvSpPr>
            <p:cNvPr id="436" name="Freeform: Shape 435">
              <a:extLst>
                <a:ext uri="{FF2B5EF4-FFF2-40B4-BE49-F238E27FC236}">
                  <a16:creationId xmlns:a16="http://schemas.microsoft.com/office/drawing/2014/main" id="{00AD7168-A64B-45D2-A305-67D89A1FFDDF}"/>
                </a:ext>
              </a:extLst>
            </p:cNvPr>
            <p:cNvSpPr/>
            <p:nvPr/>
          </p:nvSpPr>
          <p:spPr>
            <a:xfrm>
              <a:off x="5773664" y="3172386"/>
              <a:ext cx="219075" cy="19050"/>
            </a:xfrm>
            <a:custGeom>
              <a:avLst/>
              <a:gdLst>
                <a:gd name="connsiteX0" fmla="*/ 9916 w 219075"/>
                <a:gd name="connsiteY0" fmla="*/ 9916 h 19050"/>
                <a:gd name="connsiteX1" fmla="*/ 212798 w 219075"/>
                <a:gd name="connsiteY1" fmla="*/ 9916 h 19050"/>
              </a:gdLst>
              <a:ahLst/>
              <a:cxnLst>
                <a:cxn ang="0">
                  <a:pos x="connsiteX0" y="connsiteY0"/>
                </a:cxn>
                <a:cxn ang="0">
                  <a:pos x="connsiteX1" y="connsiteY1"/>
                </a:cxn>
              </a:cxnLst>
              <a:rect l="l" t="t" r="r" b="b"/>
              <a:pathLst>
                <a:path w="219075" h="19050">
                  <a:moveTo>
                    <a:pt x="9916" y="9916"/>
                  </a:moveTo>
                  <a:lnTo>
                    <a:pt x="212798" y="9916"/>
                  </a:lnTo>
                </a:path>
              </a:pathLst>
            </a:custGeom>
            <a:ln w="12700" cap="flat">
              <a:solidFill>
                <a:schemeClr val="accent1"/>
              </a:solidFill>
              <a:prstDash val="solid"/>
              <a:round/>
            </a:ln>
          </p:spPr>
          <p:txBody>
            <a:bodyPr rtlCol="0" anchor="ctr"/>
            <a:lstStyle/>
            <a:p>
              <a:endParaRPr lang="en-US" dirty="0"/>
            </a:p>
          </p:txBody>
        </p:sp>
        <p:sp>
          <p:nvSpPr>
            <p:cNvPr id="437" name="Freeform: Shape 436">
              <a:extLst>
                <a:ext uri="{FF2B5EF4-FFF2-40B4-BE49-F238E27FC236}">
                  <a16:creationId xmlns:a16="http://schemas.microsoft.com/office/drawing/2014/main" id="{3C4678DC-5BE9-4490-AAE3-138F87F6BDC5}"/>
                </a:ext>
              </a:extLst>
            </p:cNvPr>
            <p:cNvSpPr/>
            <p:nvPr/>
          </p:nvSpPr>
          <p:spPr>
            <a:xfrm>
              <a:off x="5833671" y="3206676"/>
              <a:ext cx="95250" cy="95250"/>
            </a:xfrm>
            <a:custGeom>
              <a:avLst/>
              <a:gdLst>
                <a:gd name="connsiteX0" fmla="*/ 91831 w 95250"/>
                <a:gd name="connsiteY0" fmla="*/ 50873 h 95250"/>
                <a:gd name="connsiteX1" fmla="*/ 50873 w 95250"/>
                <a:gd name="connsiteY1" fmla="*/ 91831 h 95250"/>
                <a:gd name="connsiteX2" fmla="*/ 9916 w 95250"/>
                <a:gd name="connsiteY2" fmla="*/ 50873 h 95250"/>
                <a:gd name="connsiteX3" fmla="*/ 50873 w 95250"/>
                <a:gd name="connsiteY3" fmla="*/ 9916 h 95250"/>
                <a:gd name="connsiteX4" fmla="*/ 91831 w 95250"/>
                <a:gd name="connsiteY4" fmla="*/ 5087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1831" y="50873"/>
                  </a:moveTo>
                  <a:cubicBezTo>
                    <a:pt x="91831" y="73493"/>
                    <a:pt x="73493" y="91831"/>
                    <a:pt x="50873" y="91831"/>
                  </a:cubicBezTo>
                  <a:cubicBezTo>
                    <a:pt x="28253" y="91831"/>
                    <a:pt x="9916" y="73493"/>
                    <a:pt x="9916" y="50873"/>
                  </a:cubicBezTo>
                  <a:cubicBezTo>
                    <a:pt x="9916" y="28253"/>
                    <a:pt x="28253" y="9916"/>
                    <a:pt x="50873" y="9916"/>
                  </a:cubicBezTo>
                  <a:cubicBezTo>
                    <a:pt x="73493" y="9916"/>
                    <a:pt x="91831" y="28253"/>
                    <a:pt x="91831" y="50873"/>
                  </a:cubicBezTo>
                  <a:close/>
                </a:path>
              </a:pathLst>
            </a:custGeom>
            <a:noFill/>
            <a:ln w="12700" cap="flat">
              <a:solidFill>
                <a:schemeClr val="accent1"/>
              </a:solidFill>
              <a:prstDash val="solid"/>
              <a:round/>
            </a:ln>
          </p:spPr>
          <p:txBody>
            <a:bodyPr rtlCol="0" anchor="ctr"/>
            <a:lstStyle/>
            <a:p>
              <a:endParaRPr lang="en-US" dirty="0"/>
            </a:p>
          </p:txBody>
        </p:sp>
        <p:sp>
          <p:nvSpPr>
            <p:cNvPr id="438" name="Freeform: Shape 437">
              <a:extLst>
                <a:ext uri="{FF2B5EF4-FFF2-40B4-BE49-F238E27FC236}">
                  <a16:creationId xmlns:a16="http://schemas.microsoft.com/office/drawing/2014/main" id="{11FEAA1A-558D-4014-8D42-56D3649F8D10}"/>
                </a:ext>
              </a:extLst>
            </p:cNvPr>
            <p:cNvSpPr/>
            <p:nvPr/>
          </p:nvSpPr>
          <p:spPr>
            <a:xfrm>
              <a:off x="6225994" y="3266576"/>
              <a:ext cx="104775" cy="104775"/>
            </a:xfrm>
            <a:custGeom>
              <a:avLst/>
              <a:gdLst>
                <a:gd name="connsiteX0" fmla="*/ 100511 w 104775"/>
                <a:gd name="connsiteY0" fmla="*/ 55743 h 104775"/>
                <a:gd name="connsiteX1" fmla="*/ 55743 w 104775"/>
                <a:gd name="connsiteY1" fmla="*/ 100511 h 104775"/>
                <a:gd name="connsiteX2" fmla="*/ 10976 w 104775"/>
                <a:gd name="connsiteY2" fmla="*/ 55743 h 104775"/>
                <a:gd name="connsiteX3" fmla="*/ 55743 w 104775"/>
                <a:gd name="connsiteY3" fmla="*/ 10976 h 104775"/>
                <a:gd name="connsiteX4" fmla="*/ 100511 w 104775"/>
                <a:gd name="connsiteY4" fmla="*/ 5574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511" y="55743"/>
                  </a:moveTo>
                  <a:cubicBezTo>
                    <a:pt x="100511" y="80468"/>
                    <a:pt x="80468" y="100511"/>
                    <a:pt x="55743" y="100511"/>
                  </a:cubicBezTo>
                  <a:cubicBezTo>
                    <a:pt x="31019" y="100511"/>
                    <a:pt x="10976" y="80468"/>
                    <a:pt x="10976" y="55743"/>
                  </a:cubicBezTo>
                  <a:cubicBezTo>
                    <a:pt x="10976" y="31019"/>
                    <a:pt x="31019" y="10976"/>
                    <a:pt x="55743" y="10976"/>
                  </a:cubicBezTo>
                  <a:cubicBezTo>
                    <a:pt x="80468" y="10976"/>
                    <a:pt x="100511" y="31019"/>
                    <a:pt x="100511" y="55743"/>
                  </a:cubicBezTo>
                  <a:close/>
                </a:path>
              </a:pathLst>
            </a:custGeom>
            <a:noFill/>
            <a:ln w="12700" cap="flat">
              <a:solidFill>
                <a:schemeClr val="accent1"/>
              </a:solidFill>
              <a:prstDash val="solid"/>
              <a:round/>
            </a:ln>
          </p:spPr>
          <p:txBody>
            <a:bodyPr rtlCol="0" anchor="ctr"/>
            <a:lstStyle/>
            <a:p>
              <a:endParaRPr lang="en-US" dirty="0"/>
            </a:p>
          </p:txBody>
        </p:sp>
        <p:sp>
          <p:nvSpPr>
            <p:cNvPr id="439" name="Freeform: Shape 438">
              <a:extLst>
                <a:ext uri="{FF2B5EF4-FFF2-40B4-BE49-F238E27FC236}">
                  <a16:creationId xmlns:a16="http://schemas.microsoft.com/office/drawing/2014/main" id="{E3FAA808-7063-4A6D-A7D6-43DDF6FFF8EA}"/>
                </a:ext>
              </a:extLst>
            </p:cNvPr>
            <p:cNvSpPr/>
            <p:nvPr/>
          </p:nvSpPr>
          <p:spPr>
            <a:xfrm>
              <a:off x="5883201" y="3539099"/>
              <a:ext cx="142875" cy="142875"/>
            </a:xfrm>
            <a:custGeom>
              <a:avLst/>
              <a:gdLst>
                <a:gd name="connsiteX0" fmla="*/ 135646 w 142875"/>
                <a:gd name="connsiteY0" fmla="*/ 72781 h 142875"/>
                <a:gd name="connsiteX1" fmla="*/ 72781 w 142875"/>
                <a:gd name="connsiteY1" fmla="*/ 135646 h 142875"/>
                <a:gd name="connsiteX2" fmla="*/ 9916 w 142875"/>
                <a:gd name="connsiteY2" fmla="*/ 72781 h 142875"/>
                <a:gd name="connsiteX3" fmla="*/ 72781 w 142875"/>
                <a:gd name="connsiteY3" fmla="*/ 9916 h 142875"/>
                <a:gd name="connsiteX4" fmla="*/ 135646 w 142875"/>
                <a:gd name="connsiteY4" fmla="*/ 72781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5646" y="72781"/>
                  </a:moveTo>
                  <a:cubicBezTo>
                    <a:pt x="135646" y="107500"/>
                    <a:pt x="107500" y="135646"/>
                    <a:pt x="72781" y="135646"/>
                  </a:cubicBezTo>
                  <a:cubicBezTo>
                    <a:pt x="38061" y="135646"/>
                    <a:pt x="9916" y="107500"/>
                    <a:pt x="9916" y="72781"/>
                  </a:cubicBezTo>
                  <a:cubicBezTo>
                    <a:pt x="9916" y="38061"/>
                    <a:pt x="38061" y="9916"/>
                    <a:pt x="72781" y="9916"/>
                  </a:cubicBezTo>
                  <a:cubicBezTo>
                    <a:pt x="107500" y="9916"/>
                    <a:pt x="135646" y="38061"/>
                    <a:pt x="135646" y="72781"/>
                  </a:cubicBezTo>
                  <a:close/>
                </a:path>
              </a:pathLst>
            </a:custGeom>
            <a:noFill/>
            <a:ln w="12700" cap="flat">
              <a:solidFill>
                <a:schemeClr val="accent1"/>
              </a:solidFill>
              <a:prstDash val="solid"/>
              <a:round/>
            </a:ln>
          </p:spPr>
          <p:txBody>
            <a:bodyPr rtlCol="0" anchor="ctr"/>
            <a:lstStyle/>
            <a:p>
              <a:endParaRPr lang="en-US" dirty="0"/>
            </a:p>
          </p:txBody>
        </p:sp>
        <p:sp>
          <p:nvSpPr>
            <p:cNvPr id="440" name="Freeform: Shape 439">
              <a:extLst>
                <a:ext uri="{FF2B5EF4-FFF2-40B4-BE49-F238E27FC236}">
                  <a16:creationId xmlns:a16="http://schemas.microsoft.com/office/drawing/2014/main" id="{E9F93F09-8BEE-4503-802F-8460B9169262}"/>
                </a:ext>
              </a:extLst>
            </p:cNvPr>
            <p:cNvSpPr/>
            <p:nvPr/>
          </p:nvSpPr>
          <p:spPr>
            <a:xfrm>
              <a:off x="5915586" y="3247634"/>
              <a:ext cx="333375" cy="76200"/>
            </a:xfrm>
            <a:custGeom>
              <a:avLst/>
              <a:gdLst>
                <a:gd name="connsiteX0" fmla="*/ 9916 w 333375"/>
                <a:gd name="connsiteY0" fmla="*/ 9916 h 76200"/>
                <a:gd name="connsiteX1" fmla="*/ 325193 w 333375"/>
                <a:gd name="connsiteY1" fmla="*/ 74686 h 76200"/>
              </a:gdLst>
              <a:ahLst/>
              <a:cxnLst>
                <a:cxn ang="0">
                  <a:pos x="connsiteX0" y="connsiteY0"/>
                </a:cxn>
                <a:cxn ang="0">
                  <a:pos x="connsiteX1" y="connsiteY1"/>
                </a:cxn>
              </a:cxnLst>
              <a:rect l="l" t="t" r="r" b="b"/>
              <a:pathLst>
                <a:path w="333375" h="76200">
                  <a:moveTo>
                    <a:pt x="9916" y="9916"/>
                  </a:moveTo>
                  <a:lnTo>
                    <a:pt x="325193" y="74686"/>
                  </a:lnTo>
                </a:path>
              </a:pathLst>
            </a:custGeom>
            <a:ln w="12700" cap="flat">
              <a:solidFill>
                <a:schemeClr val="accent1"/>
              </a:solidFill>
              <a:prstDash val="solid"/>
              <a:round/>
            </a:ln>
          </p:spPr>
          <p:txBody>
            <a:bodyPr rtlCol="0" anchor="ctr"/>
            <a:lstStyle/>
            <a:p>
              <a:endParaRPr lang="en-US" dirty="0"/>
            </a:p>
          </p:txBody>
        </p:sp>
        <p:sp>
          <p:nvSpPr>
            <p:cNvPr id="441" name="Freeform: Shape 440">
              <a:extLst>
                <a:ext uri="{FF2B5EF4-FFF2-40B4-BE49-F238E27FC236}">
                  <a16:creationId xmlns:a16="http://schemas.microsoft.com/office/drawing/2014/main" id="{9EC5807B-1778-4240-8D78-6BCA62D7381C}"/>
                </a:ext>
              </a:extLst>
            </p:cNvPr>
            <p:cNvSpPr/>
            <p:nvPr/>
          </p:nvSpPr>
          <p:spPr>
            <a:xfrm>
              <a:off x="5998454" y="3340979"/>
              <a:ext cx="257175" cy="238125"/>
            </a:xfrm>
            <a:custGeom>
              <a:avLst/>
              <a:gdLst>
                <a:gd name="connsiteX0" fmla="*/ 9916 w 257175"/>
                <a:gd name="connsiteY0" fmla="*/ 235658 h 238125"/>
                <a:gd name="connsiteX1" fmla="*/ 254708 w 257175"/>
                <a:gd name="connsiteY1" fmla="*/ 9916 h 238125"/>
              </a:gdLst>
              <a:ahLst/>
              <a:cxnLst>
                <a:cxn ang="0">
                  <a:pos x="connsiteX0" y="connsiteY0"/>
                </a:cxn>
                <a:cxn ang="0">
                  <a:pos x="connsiteX1" y="connsiteY1"/>
                </a:cxn>
              </a:cxnLst>
              <a:rect l="l" t="t" r="r" b="b"/>
              <a:pathLst>
                <a:path w="257175" h="238125">
                  <a:moveTo>
                    <a:pt x="9916" y="235658"/>
                  </a:moveTo>
                  <a:lnTo>
                    <a:pt x="254708" y="9916"/>
                  </a:lnTo>
                </a:path>
              </a:pathLst>
            </a:custGeom>
            <a:ln w="12700" cap="flat">
              <a:solidFill>
                <a:schemeClr val="accent1"/>
              </a:solidFill>
              <a:prstDash val="solid"/>
              <a:round/>
            </a:ln>
          </p:spPr>
          <p:txBody>
            <a:bodyPr rtlCol="0" anchor="ctr"/>
            <a:lstStyle/>
            <a:p>
              <a:endParaRPr lang="en-US" dirty="0"/>
            </a:p>
          </p:txBody>
        </p:sp>
        <p:sp>
          <p:nvSpPr>
            <p:cNvPr id="442" name="Freeform: Shape 441">
              <a:extLst>
                <a:ext uri="{FF2B5EF4-FFF2-40B4-BE49-F238E27FC236}">
                  <a16:creationId xmlns:a16="http://schemas.microsoft.com/office/drawing/2014/main" id="{3A4E5EAB-A3D7-425B-9142-E7080F5F1E2C}"/>
                </a:ext>
              </a:extLst>
            </p:cNvPr>
            <p:cNvSpPr/>
            <p:nvPr/>
          </p:nvSpPr>
          <p:spPr>
            <a:xfrm>
              <a:off x="5874629" y="3287639"/>
              <a:ext cx="76200" cy="266700"/>
            </a:xfrm>
            <a:custGeom>
              <a:avLst/>
              <a:gdLst>
                <a:gd name="connsiteX0" fmla="*/ 9916 w 76200"/>
                <a:gd name="connsiteY0" fmla="*/ 9916 h 266700"/>
                <a:gd name="connsiteX1" fmla="*/ 71828 w 76200"/>
                <a:gd name="connsiteY1" fmla="*/ 263281 h 266700"/>
              </a:gdLst>
              <a:ahLst/>
              <a:cxnLst>
                <a:cxn ang="0">
                  <a:pos x="connsiteX0" y="connsiteY0"/>
                </a:cxn>
                <a:cxn ang="0">
                  <a:pos x="connsiteX1" y="connsiteY1"/>
                </a:cxn>
              </a:cxnLst>
              <a:rect l="l" t="t" r="r" b="b"/>
              <a:pathLst>
                <a:path w="76200" h="266700">
                  <a:moveTo>
                    <a:pt x="9916" y="9916"/>
                  </a:moveTo>
                  <a:lnTo>
                    <a:pt x="71828" y="263281"/>
                  </a:lnTo>
                </a:path>
              </a:pathLst>
            </a:custGeom>
            <a:ln w="12700" cap="flat">
              <a:solidFill>
                <a:schemeClr val="accent1"/>
              </a:solidFill>
              <a:prstDash val="solid"/>
              <a:round/>
            </a:ln>
          </p:spPr>
          <p:txBody>
            <a:bodyPr rtlCol="0" anchor="ctr"/>
            <a:lstStyle/>
            <a:p>
              <a:endParaRPr lang="en-US" dirty="0"/>
            </a:p>
          </p:txBody>
        </p:sp>
      </p:grpSp>
      <p:grpSp>
        <p:nvGrpSpPr>
          <p:cNvPr id="457" name="Group 456">
            <a:extLst>
              <a:ext uri="{FF2B5EF4-FFF2-40B4-BE49-F238E27FC236}">
                <a16:creationId xmlns:a16="http://schemas.microsoft.com/office/drawing/2014/main" id="{30F23F98-67B9-4290-BA60-66243201B510}"/>
              </a:ext>
            </a:extLst>
          </p:cNvPr>
          <p:cNvGrpSpPr/>
          <p:nvPr/>
        </p:nvGrpSpPr>
        <p:grpSpPr>
          <a:xfrm>
            <a:off x="1081740" y="2594710"/>
            <a:ext cx="374012" cy="355994"/>
            <a:chOff x="5837155" y="3171411"/>
            <a:chExt cx="519569" cy="494543"/>
          </a:xfrm>
        </p:grpSpPr>
        <p:sp>
          <p:nvSpPr>
            <p:cNvPr id="458" name="Freeform: Shape 457">
              <a:extLst>
                <a:ext uri="{FF2B5EF4-FFF2-40B4-BE49-F238E27FC236}">
                  <a16:creationId xmlns:a16="http://schemas.microsoft.com/office/drawing/2014/main" id="{4D046672-B73B-4A1B-A4F7-524CBC834CC1}"/>
                </a:ext>
              </a:extLst>
            </p:cNvPr>
            <p:cNvSpPr/>
            <p:nvPr/>
          </p:nvSpPr>
          <p:spPr>
            <a:xfrm>
              <a:off x="6035580" y="3171411"/>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dirty="0"/>
            </a:p>
          </p:txBody>
        </p:sp>
        <p:sp>
          <p:nvSpPr>
            <p:cNvPr id="459" name="Freeform: Shape 458">
              <a:extLst>
                <a:ext uri="{FF2B5EF4-FFF2-40B4-BE49-F238E27FC236}">
                  <a16:creationId xmlns:a16="http://schemas.microsoft.com/office/drawing/2014/main" id="{78410A0B-FD43-44F4-A3F3-C7725F0F9E3B}"/>
                </a:ext>
              </a:extLst>
            </p:cNvPr>
            <p:cNvSpPr/>
            <p:nvPr/>
          </p:nvSpPr>
          <p:spPr>
            <a:xfrm>
              <a:off x="6035580" y="3547341"/>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dirty="0"/>
            </a:p>
          </p:txBody>
        </p:sp>
        <p:sp>
          <p:nvSpPr>
            <p:cNvPr id="460" name="Freeform: Shape 459">
              <a:extLst>
                <a:ext uri="{FF2B5EF4-FFF2-40B4-BE49-F238E27FC236}">
                  <a16:creationId xmlns:a16="http://schemas.microsoft.com/office/drawing/2014/main" id="{3E1EE7FE-A3DC-4E7D-892B-29643EB5A2A0}"/>
                </a:ext>
              </a:extLst>
            </p:cNvPr>
            <p:cNvSpPr/>
            <p:nvPr/>
          </p:nvSpPr>
          <p:spPr>
            <a:xfrm>
              <a:off x="6238111" y="3400968"/>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dirty="0"/>
            </a:p>
          </p:txBody>
        </p:sp>
        <p:sp>
          <p:nvSpPr>
            <p:cNvPr id="461" name="Freeform: Shape 460">
              <a:extLst>
                <a:ext uri="{FF2B5EF4-FFF2-40B4-BE49-F238E27FC236}">
                  <a16:creationId xmlns:a16="http://schemas.microsoft.com/office/drawing/2014/main" id="{010D8832-B6DA-45E0-8BB5-F1C3BD472A9A}"/>
                </a:ext>
              </a:extLst>
            </p:cNvPr>
            <p:cNvSpPr/>
            <p:nvPr/>
          </p:nvSpPr>
          <p:spPr>
            <a:xfrm>
              <a:off x="5837155" y="3400968"/>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dirty="0"/>
            </a:p>
          </p:txBody>
        </p:sp>
        <p:sp>
          <p:nvSpPr>
            <p:cNvPr id="462" name="Freeform: Shape 461">
              <a:extLst>
                <a:ext uri="{FF2B5EF4-FFF2-40B4-BE49-F238E27FC236}">
                  <a16:creationId xmlns:a16="http://schemas.microsoft.com/office/drawing/2014/main" id="{AC920F71-243C-4E52-9465-844DFFE5FFCC}"/>
                </a:ext>
              </a:extLst>
            </p:cNvPr>
            <p:cNvSpPr/>
            <p:nvPr/>
          </p:nvSpPr>
          <p:spPr>
            <a:xfrm>
              <a:off x="6116142" y="3256182"/>
              <a:ext cx="164589" cy="166812"/>
            </a:xfrm>
            <a:custGeom>
              <a:avLst/>
              <a:gdLst>
                <a:gd name="connsiteX0" fmla="*/ 10640 w 142875"/>
                <a:gd name="connsiteY0" fmla="*/ 10640 h 142875"/>
                <a:gd name="connsiteX1" fmla="*/ 133512 w 142875"/>
                <a:gd name="connsiteY1" fmla="*/ 140180 h 142875"/>
              </a:gdLst>
              <a:ahLst/>
              <a:cxnLst>
                <a:cxn ang="0">
                  <a:pos x="connsiteX0" y="connsiteY0"/>
                </a:cxn>
                <a:cxn ang="0">
                  <a:pos x="connsiteX1" y="connsiteY1"/>
                </a:cxn>
              </a:cxnLst>
              <a:rect l="l" t="t" r="r" b="b"/>
              <a:pathLst>
                <a:path w="142875" h="142875">
                  <a:moveTo>
                    <a:pt x="10640" y="10640"/>
                  </a:moveTo>
                  <a:lnTo>
                    <a:pt x="133512" y="140180"/>
                  </a:lnTo>
                </a:path>
              </a:pathLst>
            </a:custGeom>
            <a:ln w="12700" cap="flat">
              <a:solidFill>
                <a:schemeClr val="accent1"/>
              </a:solidFill>
              <a:prstDash val="solid"/>
              <a:round/>
            </a:ln>
          </p:spPr>
          <p:txBody>
            <a:bodyPr rtlCol="0" anchor="ctr"/>
            <a:lstStyle/>
            <a:p>
              <a:endParaRPr lang="en-US" dirty="0"/>
            </a:p>
          </p:txBody>
        </p:sp>
        <p:sp>
          <p:nvSpPr>
            <p:cNvPr id="463" name="Freeform: Shape 462">
              <a:extLst>
                <a:ext uri="{FF2B5EF4-FFF2-40B4-BE49-F238E27FC236}">
                  <a16:creationId xmlns:a16="http://schemas.microsoft.com/office/drawing/2014/main" id="{7C25D663-AA3F-4C29-9080-659750DBF4FB}"/>
                </a:ext>
              </a:extLst>
            </p:cNvPr>
            <p:cNvSpPr/>
            <p:nvPr/>
          </p:nvSpPr>
          <p:spPr>
            <a:xfrm>
              <a:off x="5912547" y="3249879"/>
              <a:ext cx="155268" cy="174398"/>
            </a:xfrm>
            <a:custGeom>
              <a:avLst/>
              <a:gdLst>
                <a:gd name="connsiteX0" fmla="*/ 132560 w 142875"/>
                <a:gd name="connsiteY0" fmla="*/ 10640 h 142875"/>
                <a:gd name="connsiteX1" fmla="*/ 10640 w 142875"/>
                <a:gd name="connsiteY1" fmla="*/ 140180 h 142875"/>
              </a:gdLst>
              <a:ahLst/>
              <a:cxnLst>
                <a:cxn ang="0">
                  <a:pos x="connsiteX0" y="connsiteY0"/>
                </a:cxn>
                <a:cxn ang="0">
                  <a:pos x="connsiteX1" y="connsiteY1"/>
                </a:cxn>
              </a:cxnLst>
              <a:rect l="l" t="t" r="r" b="b"/>
              <a:pathLst>
                <a:path w="142875" h="142875">
                  <a:moveTo>
                    <a:pt x="132560" y="10640"/>
                  </a:moveTo>
                  <a:lnTo>
                    <a:pt x="10640" y="140180"/>
                  </a:lnTo>
                </a:path>
              </a:pathLst>
            </a:custGeom>
            <a:ln w="12700" cap="flat">
              <a:solidFill>
                <a:schemeClr val="accent1"/>
              </a:solidFill>
              <a:prstDash val="solid"/>
              <a:round/>
            </a:ln>
          </p:spPr>
          <p:txBody>
            <a:bodyPr rtlCol="0" anchor="ctr"/>
            <a:lstStyle/>
            <a:p>
              <a:endParaRPr lang="en-US" dirty="0"/>
            </a:p>
          </p:txBody>
        </p:sp>
        <p:sp>
          <p:nvSpPr>
            <p:cNvPr id="464" name="Freeform: Shape 463">
              <a:extLst>
                <a:ext uri="{FF2B5EF4-FFF2-40B4-BE49-F238E27FC236}">
                  <a16:creationId xmlns:a16="http://schemas.microsoft.com/office/drawing/2014/main" id="{BB845300-3019-4E71-9E9F-9048FEBACA55}"/>
                </a:ext>
              </a:extLst>
            </p:cNvPr>
            <p:cNvSpPr/>
            <p:nvPr/>
          </p:nvSpPr>
          <p:spPr>
            <a:xfrm>
              <a:off x="6126648" y="3477009"/>
              <a:ext cx="128082" cy="100650"/>
            </a:xfrm>
            <a:custGeom>
              <a:avLst/>
              <a:gdLst>
                <a:gd name="connsiteX0" fmla="*/ 10640 w 123825"/>
                <a:gd name="connsiteY0" fmla="*/ 93507 h 95250"/>
                <a:gd name="connsiteX1" fmla="*/ 119225 w 123825"/>
                <a:gd name="connsiteY1" fmla="*/ 10640 h 95250"/>
              </a:gdLst>
              <a:ahLst/>
              <a:cxnLst>
                <a:cxn ang="0">
                  <a:pos x="connsiteX0" y="connsiteY0"/>
                </a:cxn>
                <a:cxn ang="0">
                  <a:pos x="connsiteX1" y="connsiteY1"/>
                </a:cxn>
              </a:cxnLst>
              <a:rect l="l" t="t" r="r" b="b"/>
              <a:pathLst>
                <a:path w="123825" h="95250">
                  <a:moveTo>
                    <a:pt x="10640" y="93507"/>
                  </a:moveTo>
                  <a:lnTo>
                    <a:pt x="119225" y="10640"/>
                  </a:lnTo>
                </a:path>
              </a:pathLst>
            </a:custGeom>
            <a:ln w="12700" cap="flat">
              <a:solidFill>
                <a:schemeClr val="accent1"/>
              </a:solidFill>
              <a:prstDash val="solid"/>
              <a:round/>
            </a:ln>
          </p:spPr>
          <p:txBody>
            <a:bodyPr rtlCol="0" anchor="ctr"/>
            <a:lstStyle/>
            <a:p>
              <a:endParaRPr lang="en-US" dirty="0"/>
            </a:p>
          </p:txBody>
        </p:sp>
        <p:sp>
          <p:nvSpPr>
            <p:cNvPr id="465" name="Freeform: Shape 464">
              <a:extLst>
                <a:ext uri="{FF2B5EF4-FFF2-40B4-BE49-F238E27FC236}">
                  <a16:creationId xmlns:a16="http://schemas.microsoft.com/office/drawing/2014/main" id="{BC27E0AB-6B1D-4C30-8B0C-E5C281D7291B}"/>
                </a:ext>
              </a:extLst>
            </p:cNvPr>
            <p:cNvSpPr/>
            <p:nvPr/>
          </p:nvSpPr>
          <p:spPr>
            <a:xfrm>
              <a:off x="5921787" y="3479954"/>
              <a:ext cx="135522" cy="96652"/>
            </a:xfrm>
            <a:custGeom>
              <a:avLst/>
              <a:gdLst>
                <a:gd name="connsiteX0" fmla="*/ 10640 w 123825"/>
                <a:gd name="connsiteY0" fmla="*/ 10640 h 95250"/>
                <a:gd name="connsiteX1" fmla="*/ 119225 w 123825"/>
                <a:gd name="connsiteY1" fmla="*/ 93507 h 95250"/>
              </a:gdLst>
              <a:ahLst/>
              <a:cxnLst>
                <a:cxn ang="0">
                  <a:pos x="connsiteX0" y="connsiteY0"/>
                </a:cxn>
                <a:cxn ang="0">
                  <a:pos x="connsiteX1" y="connsiteY1"/>
                </a:cxn>
              </a:cxnLst>
              <a:rect l="l" t="t" r="r" b="b"/>
              <a:pathLst>
                <a:path w="123825" h="95250">
                  <a:moveTo>
                    <a:pt x="10640" y="10640"/>
                  </a:moveTo>
                  <a:lnTo>
                    <a:pt x="119225" y="93507"/>
                  </a:lnTo>
                </a:path>
              </a:pathLst>
            </a:custGeom>
            <a:ln w="12700" cap="flat">
              <a:solidFill>
                <a:schemeClr val="accent1"/>
              </a:solidFill>
              <a:prstDash val="solid"/>
              <a:round/>
            </a:ln>
          </p:spPr>
          <p:txBody>
            <a:bodyPr rtlCol="0" anchor="ctr"/>
            <a:lstStyle/>
            <a:p>
              <a:endParaRPr lang="en-US" dirty="0"/>
            </a:p>
          </p:txBody>
        </p:sp>
        <p:sp>
          <p:nvSpPr>
            <p:cNvPr id="466" name="Freeform: Shape 465">
              <a:extLst>
                <a:ext uri="{FF2B5EF4-FFF2-40B4-BE49-F238E27FC236}">
                  <a16:creationId xmlns:a16="http://schemas.microsoft.com/office/drawing/2014/main" id="{AF6D9FE1-7AAF-420B-ACDE-60AE66F2D157}"/>
                </a:ext>
              </a:extLst>
            </p:cNvPr>
            <p:cNvSpPr/>
            <p:nvPr/>
          </p:nvSpPr>
          <p:spPr>
            <a:xfrm flipH="1">
              <a:off x="6082306" y="3274040"/>
              <a:ext cx="25213" cy="284435"/>
            </a:xfrm>
            <a:custGeom>
              <a:avLst/>
              <a:gdLst>
                <a:gd name="connsiteX0" fmla="*/ 10640 w 19050"/>
                <a:gd name="connsiteY0" fmla="*/ 10640 h 266700"/>
                <a:gd name="connsiteX1" fmla="*/ 10640 w 19050"/>
                <a:gd name="connsiteY1" fmla="*/ 262100 h 266700"/>
              </a:gdLst>
              <a:ahLst/>
              <a:cxnLst>
                <a:cxn ang="0">
                  <a:pos x="connsiteX0" y="connsiteY0"/>
                </a:cxn>
                <a:cxn ang="0">
                  <a:pos x="connsiteX1" y="connsiteY1"/>
                </a:cxn>
              </a:cxnLst>
              <a:rect l="l" t="t" r="r" b="b"/>
              <a:pathLst>
                <a:path w="19050" h="266700">
                  <a:moveTo>
                    <a:pt x="10640" y="10640"/>
                  </a:moveTo>
                  <a:lnTo>
                    <a:pt x="10640" y="262100"/>
                  </a:lnTo>
                </a:path>
              </a:pathLst>
            </a:custGeom>
            <a:ln w="12700" cap="flat">
              <a:solidFill>
                <a:schemeClr val="accent1"/>
              </a:solidFill>
              <a:prstDash val="solid"/>
              <a:round/>
            </a:ln>
          </p:spPr>
          <p:txBody>
            <a:bodyPr rtlCol="0" anchor="ctr"/>
            <a:lstStyle/>
            <a:p>
              <a:endParaRPr lang="en-US" dirty="0"/>
            </a:p>
          </p:txBody>
        </p:sp>
      </p:grpSp>
      <p:grpSp>
        <p:nvGrpSpPr>
          <p:cNvPr id="5" name="Group 4">
            <a:extLst>
              <a:ext uri="{FF2B5EF4-FFF2-40B4-BE49-F238E27FC236}">
                <a16:creationId xmlns:a16="http://schemas.microsoft.com/office/drawing/2014/main" id="{36AA26A7-8EA1-4EBC-B783-EEDCC09352E1}"/>
              </a:ext>
            </a:extLst>
          </p:cNvPr>
          <p:cNvGrpSpPr/>
          <p:nvPr/>
        </p:nvGrpSpPr>
        <p:grpSpPr>
          <a:xfrm>
            <a:off x="6218237" y="2081159"/>
            <a:ext cx="6218240" cy="4363658"/>
            <a:chOff x="6218237" y="2081159"/>
            <a:chExt cx="6218240" cy="4363658"/>
          </a:xfrm>
        </p:grpSpPr>
        <p:sp>
          <p:nvSpPr>
            <p:cNvPr id="16" name="Rectangle: Top Corners Rounded 15">
              <a:extLst>
                <a:ext uri="{FF2B5EF4-FFF2-40B4-BE49-F238E27FC236}">
                  <a16:creationId xmlns:a16="http://schemas.microsoft.com/office/drawing/2014/main" id="{A38A29EE-2835-4CEC-84AD-B647DAC8E549}"/>
                </a:ext>
              </a:extLst>
            </p:cNvPr>
            <p:cNvSpPr/>
            <p:nvPr/>
          </p:nvSpPr>
          <p:spPr bwMode="auto">
            <a:xfrm rot="16200000">
              <a:off x="7145528" y="1153868"/>
              <a:ext cx="4363658" cy="6218240"/>
            </a:xfrm>
            <a:prstGeom prst="round2SameRect">
              <a:avLst>
                <a:gd name="adj1" fmla="val 2509"/>
                <a:gd name="adj2" fmla="val 0"/>
              </a:avLst>
            </a:prstGeom>
            <a:noFill/>
            <a:ln w="6350">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descr="What is Azure AD Connect">
              <a:extLst>
                <a:ext uri="{FF2B5EF4-FFF2-40B4-BE49-F238E27FC236}">
                  <a16:creationId xmlns:a16="http://schemas.microsoft.com/office/drawing/2014/main" id="{084243F1-3929-47EF-BF90-DA82183EF7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90" t="1203" r="231" b="701"/>
            <a:stretch/>
          </p:blipFill>
          <p:spPr bwMode="auto">
            <a:xfrm>
              <a:off x="6488741" y="2251307"/>
              <a:ext cx="5675963" cy="4023360"/>
            </a:xfrm>
            <a:prstGeom prst="rect">
              <a:avLst/>
            </a:prstGeom>
            <a:noFill/>
            <a:ln w="127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817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AB36-8CA9-46F3-846C-5122423CF97B}"/>
              </a:ext>
            </a:extLst>
          </p:cNvPr>
          <p:cNvSpPr>
            <a:spLocks noGrp="1"/>
          </p:cNvSpPr>
          <p:nvPr>
            <p:ph type="title"/>
          </p:nvPr>
        </p:nvSpPr>
        <p:spPr/>
        <p:txBody>
          <a:bodyPr/>
          <a:lstStyle/>
          <a:p>
            <a:r>
              <a:rPr lang="en-US" dirty="0"/>
              <a:t>Create Windows Virtual Desktop tenant</a:t>
            </a:r>
          </a:p>
        </p:txBody>
      </p:sp>
      <p:sp>
        <p:nvSpPr>
          <p:cNvPr id="49" name="Rectangle 48">
            <a:extLst>
              <a:ext uri="{FF2B5EF4-FFF2-40B4-BE49-F238E27FC236}">
                <a16:creationId xmlns:a16="http://schemas.microsoft.com/office/drawing/2014/main" id="{9018EDD3-DA32-4A8E-BDD6-C86B6B364911}"/>
              </a:ext>
            </a:extLst>
          </p:cNvPr>
          <p:cNvSpPr/>
          <p:nvPr/>
        </p:nvSpPr>
        <p:spPr bwMode="auto">
          <a:xfrm>
            <a:off x="739761" y="4475943"/>
            <a:ext cx="2851319" cy="689523"/>
          </a:xfrm>
          <a:prstGeom prst="rect">
            <a:avLst/>
          </a:prstGeom>
          <a:solidFill>
            <a:schemeClr val="bg1"/>
          </a:solid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Grant Azure AD consent</a:t>
            </a:r>
          </a:p>
        </p:txBody>
      </p:sp>
      <p:grpSp>
        <p:nvGrpSpPr>
          <p:cNvPr id="79" name="Group 78">
            <a:extLst>
              <a:ext uri="{FF2B5EF4-FFF2-40B4-BE49-F238E27FC236}">
                <a16:creationId xmlns:a16="http://schemas.microsoft.com/office/drawing/2014/main" id="{80EE36CA-57B7-42CA-8A00-FF66EB0C2DDE}"/>
              </a:ext>
            </a:extLst>
          </p:cNvPr>
          <p:cNvGrpSpPr/>
          <p:nvPr/>
        </p:nvGrpSpPr>
        <p:grpSpPr>
          <a:xfrm>
            <a:off x="490999" y="1990369"/>
            <a:ext cx="3348843" cy="2366305"/>
            <a:chOff x="490999" y="1944688"/>
            <a:chExt cx="3067700" cy="2167648"/>
          </a:xfrm>
        </p:grpSpPr>
        <p:sp>
          <p:nvSpPr>
            <p:cNvPr id="39" name="Rectangle 38">
              <a:extLst>
                <a:ext uri="{FF2B5EF4-FFF2-40B4-BE49-F238E27FC236}">
                  <a16:creationId xmlns:a16="http://schemas.microsoft.com/office/drawing/2014/main" id="{C97C2413-CD2D-4206-A68A-1EB2A798A75B}"/>
                </a:ext>
              </a:extLst>
            </p:cNvPr>
            <p:cNvSpPr/>
            <p:nvPr/>
          </p:nvSpPr>
          <p:spPr bwMode="auto">
            <a:xfrm>
              <a:off x="899307" y="1944688"/>
              <a:ext cx="2659392" cy="1828800"/>
            </a:xfrm>
            <a:prstGeom prst="rect">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Screenshot of the Azure AD permission consent page to allow Windows Virtual Desktop to query your Azure AD.">
              <a:extLst>
                <a:ext uri="{FF2B5EF4-FFF2-40B4-BE49-F238E27FC236}">
                  <a16:creationId xmlns:a16="http://schemas.microsoft.com/office/drawing/2014/main" id="{00DA0E57-22D5-4A40-8865-F06892CDF22D}"/>
                </a:ext>
              </a:extLst>
            </p:cNvPr>
            <p:cNvPicPr>
              <a:picLocks noChangeAspect="1"/>
            </p:cNvPicPr>
            <p:nvPr/>
          </p:nvPicPr>
          <p:blipFill rotWithShape="1">
            <a:blip r:embed="rId3"/>
            <a:srcRect l="958" t="1054" r="956" b="6147"/>
            <a:stretch/>
          </p:blipFill>
          <p:spPr>
            <a:xfrm>
              <a:off x="490999" y="2151552"/>
              <a:ext cx="2851319" cy="1960784"/>
            </a:xfrm>
            <a:custGeom>
              <a:avLst/>
              <a:gdLst>
                <a:gd name="connsiteX0" fmla="*/ 0 w 2851319"/>
                <a:gd name="connsiteY0" fmla="*/ 0 h 1960784"/>
                <a:gd name="connsiteX1" fmla="*/ 2851319 w 2851319"/>
                <a:gd name="connsiteY1" fmla="*/ 0 h 1960784"/>
                <a:gd name="connsiteX2" fmla="*/ 2851319 w 2851319"/>
                <a:gd name="connsiteY2" fmla="*/ 1960784 h 1960784"/>
                <a:gd name="connsiteX3" fmla="*/ 0 w 2851319"/>
                <a:gd name="connsiteY3" fmla="*/ 1960784 h 1960784"/>
              </a:gdLst>
              <a:ahLst/>
              <a:cxnLst>
                <a:cxn ang="0">
                  <a:pos x="connsiteX0" y="connsiteY0"/>
                </a:cxn>
                <a:cxn ang="0">
                  <a:pos x="connsiteX1" y="connsiteY1"/>
                </a:cxn>
                <a:cxn ang="0">
                  <a:pos x="connsiteX2" y="connsiteY2"/>
                </a:cxn>
                <a:cxn ang="0">
                  <a:pos x="connsiteX3" y="connsiteY3"/>
                </a:cxn>
              </a:cxnLst>
              <a:rect l="l" t="t" r="r" b="b"/>
              <a:pathLst>
                <a:path w="2851319" h="1960784">
                  <a:moveTo>
                    <a:pt x="0" y="0"/>
                  </a:moveTo>
                  <a:lnTo>
                    <a:pt x="2851319" y="0"/>
                  </a:lnTo>
                  <a:lnTo>
                    <a:pt x="2851319" y="1960784"/>
                  </a:lnTo>
                  <a:lnTo>
                    <a:pt x="0" y="1960784"/>
                  </a:lnTo>
                  <a:close/>
                </a:path>
              </a:pathLst>
            </a:custGeom>
            <a:blipFill>
              <a:blip r:embed="rId4" cstate="screen">
                <a:extLst>
                  <a:ext uri="{28A0092B-C50C-407E-A947-70E740481C1C}">
                    <a14:useLocalDpi xmlns:a14="http://schemas.microsoft.com/office/drawing/2010/main"/>
                  </a:ext>
                </a:extLst>
              </a:blip>
              <a:stretch>
                <a:fillRect/>
              </a:stretch>
            </a:blipFill>
          </p:spPr>
        </p:pic>
      </p:grpSp>
      <p:sp>
        <p:nvSpPr>
          <p:cNvPr id="53" name="Rectangle 52">
            <a:extLst>
              <a:ext uri="{FF2B5EF4-FFF2-40B4-BE49-F238E27FC236}">
                <a16:creationId xmlns:a16="http://schemas.microsoft.com/office/drawing/2014/main" id="{39F88939-ABFD-47E4-8EAC-6957808B244E}"/>
              </a:ext>
            </a:extLst>
          </p:cNvPr>
          <p:cNvSpPr/>
          <p:nvPr/>
        </p:nvSpPr>
        <p:spPr bwMode="auto">
          <a:xfrm>
            <a:off x="4825243" y="4475943"/>
            <a:ext cx="2851319" cy="689523"/>
          </a:xfrm>
          <a:prstGeom prst="rect">
            <a:avLst/>
          </a:prstGeom>
          <a:solidFill>
            <a:schemeClr val="bg1"/>
          </a:solid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Assign a Tenant Creator</a:t>
            </a:r>
          </a:p>
        </p:txBody>
      </p:sp>
      <p:grpSp>
        <p:nvGrpSpPr>
          <p:cNvPr id="80" name="Group 79">
            <a:extLst>
              <a:ext uri="{FF2B5EF4-FFF2-40B4-BE49-F238E27FC236}">
                <a16:creationId xmlns:a16="http://schemas.microsoft.com/office/drawing/2014/main" id="{4C73F612-A506-43D2-B943-B1FF311F7FD0}"/>
              </a:ext>
            </a:extLst>
          </p:cNvPr>
          <p:cNvGrpSpPr/>
          <p:nvPr/>
        </p:nvGrpSpPr>
        <p:grpSpPr>
          <a:xfrm>
            <a:off x="4576480" y="1990856"/>
            <a:ext cx="3348844" cy="2365244"/>
            <a:chOff x="4717052" y="1944688"/>
            <a:chExt cx="3067700" cy="2166676"/>
          </a:xfrm>
        </p:grpSpPr>
        <p:sp>
          <p:nvSpPr>
            <p:cNvPr id="42" name="Rectangle 41">
              <a:extLst>
                <a:ext uri="{FF2B5EF4-FFF2-40B4-BE49-F238E27FC236}">
                  <a16:creationId xmlns:a16="http://schemas.microsoft.com/office/drawing/2014/main" id="{6404F442-48A4-43AD-A03F-6A7E809967A6}"/>
                </a:ext>
              </a:extLst>
            </p:cNvPr>
            <p:cNvSpPr/>
            <p:nvPr/>
          </p:nvSpPr>
          <p:spPr bwMode="auto">
            <a:xfrm>
              <a:off x="5125360" y="1944688"/>
              <a:ext cx="2659392" cy="1828800"/>
            </a:xfrm>
            <a:prstGeom prst="rect">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descr="Screenshot of the Azure portal with the TenantCreator app role assigned to a user.">
              <a:extLst>
                <a:ext uri="{FF2B5EF4-FFF2-40B4-BE49-F238E27FC236}">
                  <a16:creationId xmlns:a16="http://schemas.microsoft.com/office/drawing/2014/main" id="{341B1CDA-BDB6-497D-BCCB-D2B502341916}"/>
                </a:ext>
              </a:extLst>
            </p:cNvPr>
            <p:cNvPicPr>
              <a:picLocks noChangeAspect="1"/>
            </p:cNvPicPr>
            <p:nvPr/>
          </p:nvPicPr>
          <p:blipFill rotWithShape="1">
            <a:blip r:embed="rId5"/>
            <a:srcRect l="2655" t="8728" r="821" b="8587"/>
            <a:stretch/>
          </p:blipFill>
          <p:spPr>
            <a:xfrm>
              <a:off x="4717052" y="2151552"/>
              <a:ext cx="2849906" cy="1959812"/>
            </a:xfrm>
            <a:custGeom>
              <a:avLst/>
              <a:gdLst>
                <a:gd name="connsiteX0" fmla="*/ 0 w 2849906"/>
                <a:gd name="connsiteY0" fmla="*/ 0 h 1959812"/>
                <a:gd name="connsiteX1" fmla="*/ 2849906 w 2849906"/>
                <a:gd name="connsiteY1" fmla="*/ 0 h 1959812"/>
                <a:gd name="connsiteX2" fmla="*/ 2849906 w 2849906"/>
                <a:gd name="connsiteY2" fmla="*/ 1959812 h 1959812"/>
                <a:gd name="connsiteX3" fmla="*/ 0 w 2849906"/>
                <a:gd name="connsiteY3" fmla="*/ 1959812 h 1959812"/>
              </a:gdLst>
              <a:ahLst/>
              <a:cxnLst>
                <a:cxn ang="0">
                  <a:pos x="connsiteX0" y="connsiteY0"/>
                </a:cxn>
                <a:cxn ang="0">
                  <a:pos x="connsiteX1" y="connsiteY1"/>
                </a:cxn>
                <a:cxn ang="0">
                  <a:pos x="connsiteX2" y="connsiteY2"/>
                </a:cxn>
                <a:cxn ang="0">
                  <a:pos x="connsiteX3" y="connsiteY3"/>
                </a:cxn>
              </a:cxnLst>
              <a:rect l="l" t="t" r="r" b="b"/>
              <a:pathLst>
                <a:path w="2849906" h="1959812">
                  <a:moveTo>
                    <a:pt x="0" y="0"/>
                  </a:moveTo>
                  <a:lnTo>
                    <a:pt x="2849906" y="0"/>
                  </a:lnTo>
                  <a:lnTo>
                    <a:pt x="2849906" y="1959812"/>
                  </a:lnTo>
                  <a:lnTo>
                    <a:pt x="0" y="1959812"/>
                  </a:lnTo>
                  <a:close/>
                </a:path>
              </a:pathLst>
            </a:custGeom>
            <a:ln>
              <a:solidFill>
                <a:schemeClr val="bg1">
                  <a:lumMod val="95000"/>
                </a:schemeClr>
              </a:solidFill>
            </a:ln>
          </p:spPr>
        </p:pic>
      </p:grpSp>
      <p:sp>
        <p:nvSpPr>
          <p:cNvPr id="57" name="Rectangle 56">
            <a:extLst>
              <a:ext uri="{FF2B5EF4-FFF2-40B4-BE49-F238E27FC236}">
                <a16:creationId xmlns:a16="http://schemas.microsoft.com/office/drawing/2014/main" id="{577D58AF-48CA-4D51-B55D-2D9FE2788951}"/>
              </a:ext>
            </a:extLst>
          </p:cNvPr>
          <p:cNvSpPr/>
          <p:nvPr/>
        </p:nvSpPr>
        <p:spPr bwMode="auto">
          <a:xfrm>
            <a:off x="8910725" y="4475943"/>
            <a:ext cx="2851319" cy="689523"/>
          </a:xfrm>
          <a:prstGeom prst="rect">
            <a:avLst/>
          </a:prstGeom>
          <a:solidFill>
            <a:schemeClr val="bg1"/>
          </a:solid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Create your tenant</a:t>
            </a:r>
          </a:p>
        </p:txBody>
      </p:sp>
      <p:grpSp>
        <p:nvGrpSpPr>
          <p:cNvPr id="81" name="Group 80">
            <a:extLst>
              <a:ext uri="{FF2B5EF4-FFF2-40B4-BE49-F238E27FC236}">
                <a16:creationId xmlns:a16="http://schemas.microsoft.com/office/drawing/2014/main" id="{2E507D21-ABC4-484D-A678-6262DF651FFD}"/>
              </a:ext>
            </a:extLst>
          </p:cNvPr>
          <p:cNvGrpSpPr/>
          <p:nvPr/>
        </p:nvGrpSpPr>
        <p:grpSpPr>
          <a:xfrm>
            <a:off x="8661962" y="1990856"/>
            <a:ext cx="3348844" cy="2365244"/>
            <a:chOff x="8943106" y="1944688"/>
            <a:chExt cx="3067700" cy="2166676"/>
          </a:xfrm>
        </p:grpSpPr>
        <p:sp>
          <p:nvSpPr>
            <p:cNvPr id="45" name="Rectangle 44">
              <a:extLst>
                <a:ext uri="{FF2B5EF4-FFF2-40B4-BE49-F238E27FC236}">
                  <a16:creationId xmlns:a16="http://schemas.microsoft.com/office/drawing/2014/main" id="{32F651EE-F0FD-45FB-B395-995E42A5441F}"/>
                </a:ext>
              </a:extLst>
            </p:cNvPr>
            <p:cNvSpPr/>
            <p:nvPr/>
          </p:nvSpPr>
          <p:spPr bwMode="auto">
            <a:xfrm>
              <a:off x="9351414" y="1944688"/>
              <a:ext cx="2659392" cy="1828800"/>
            </a:xfrm>
            <a:prstGeom prst="rect">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19D799D9-6646-4C39-8E02-77F0FB8557EC}"/>
                </a:ext>
              </a:extLst>
            </p:cNvPr>
            <p:cNvGrpSpPr/>
            <p:nvPr/>
          </p:nvGrpSpPr>
          <p:grpSpPr>
            <a:xfrm>
              <a:off x="8943106" y="2151552"/>
              <a:ext cx="2849906" cy="1959812"/>
              <a:chOff x="9117277" y="1788694"/>
              <a:chExt cx="2849906" cy="1959812"/>
            </a:xfrm>
          </p:grpSpPr>
          <p:pic>
            <p:nvPicPr>
              <p:cNvPr id="69" name="Picture 68" descr="PowerShell snippet showing a blurred set of cmdlets to run to create a Windows Virtual Desktop tenant.">
                <a:extLst>
                  <a:ext uri="{FF2B5EF4-FFF2-40B4-BE49-F238E27FC236}">
                    <a16:creationId xmlns:a16="http://schemas.microsoft.com/office/drawing/2014/main" id="{C2F5602E-74F7-4C99-9B15-C19604C617E4}"/>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12436" t="2111" r="41644" b="1770"/>
              <a:stretch/>
            </p:blipFill>
            <p:spPr bwMode="auto">
              <a:xfrm>
                <a:off x="9117277" y="1788694"/>
                <a:ext cx="2849906" cy="1959812"/>
              </a:xfrm>
              <a:custGeom>
                <a:avLst/>
                <a:gdLst>
                  <a:gd name="connsiteX0" fmla="*/ 0 w 2849906"/>
                  <a:gd name="connsiteY0" fmla="*/ 0 h 1959812"/>
                  <a:gd name="connsiteX1" fmla="*/ 2849906 w 2849906"/>
                  <a:gd name="connsiteY1" fmla="*/ 0 h 1959812"/>
                  <a:gd name="connsiteX2" fmla="*/ 2849906 w 2849906"/>
                  <a:gd name="connsiteY2" fmla="*/ 1959812 h 1959812"/>
                  <a:gd name="connsiteX3" fmla="*/ 0 w 2849906"/>
                  <a:gd name="connsiteY3" fmla="*/ 1959812 h 1959812"/>
                </a:gdLst>
                <a:ahLst/>
                <a:cxnLst>
                  <a:cxn ang="0">
                    <a:pos x="connsiteX0" y="connsiteY0"/>
                  </a:cxn>
                  <a:cxn ang="0">
                    <a:pos x="connsiteX1" y="connsiteY1"/>
                  </a:cxn>
                  <a:cxn ang="0">
                    <a:pos x="connsiteX2" y="connsiteY2"/>
                  </a:cxn>
                  <a:cxn ang="0">
                    <a:pos x="connsiteX3" y="connsiteY3"/>
                  </a:cxn>
                </a:cxnLst>
                <a:rect l="l" t="t" r="r" b="b"/>
                <a:pathLst>
                  <a:path w="2849906" h="1959812">
                    <a:moveTo>
                      <a:pt x="0" y="0"/>
                    </a:moveTo>
                    <a:lnTo>
                      <a:pt x="2849906" y="0"/>
                    </a:lnTo>
                    <a:lnTo>
                      <a:pt x="2849906" y="1959812"/>
                    </a:lnTo>
                    <a:lnTo>
                      <a:pt x="0" y="1959812"/>
                    </a:lnTo>
                    <a:close/>
                  </a:path>
                </a:pathLst>
              </a:custGeom>
              <a:noFill/>
              <a:extLst>
                <a:ext uri="{909E8E84-426E-40DD-AFC4-6F175D3DCCD1}">
                  <a14:hiddenFill xmlns:a14="http://schemas.microsoft.com/office/drawing/2010/main">
                    <a:solidFill>
                      <a:srgbClr val="FFFFFF"/>
                    </a:solidFill>
                  </a14:hiddenFill>
                </a:ext>
              </a:extLst>
            </p:spPr>
          </p:pic>
          <p:pic>
            <p:nvPicPr>
              <p:cNvPr id="70" name="Picture 69" descr="PowerShell icon, sitting on top of the blurred image of PowerShell cmdlets.">
                <a:extLst>
                  <a:ext uri="{FF2B5EF4-FFF2-40B4-BE49-F238E27FC236}">
                    <a16:creationId xmlns:a16="http://schemas.microsoft.com/office/drawing/2014/main" id="{0D2E1924-99CF-4D05-B499-20C05F98161E}"/>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7644" b="17644"/>
              <a:stretch/>
            </p:blipFill>
            <p:spPr>
              <a:xfrm>
                <a:off x="9376331" y="2014134"/>
                <a:ext cx="2331798" cy="1508932"/>
              </a:xfrm>
              <a:prstGeom prst="rect">
                <a:avLst/>
              </a:prstGeom>
            </p:spPr>
          </p:pic>
        </p:grpSp>
      </p:grpSp>
      <p:sp>
        <p:nvSpPr>
          <p:cNvPr id="75" name="TextBox 74">
            <a:extLst>
              <a:ext uri="{FF2B5EF4-FFF2-40B4-BE49-F238E27FC236}">
                <a16:creationId xmlns:a16="http://schemas.microsoft.com/office/drawing/2014/main" id="{9FA98355-A7CD-4047-BAB1-9A8DBCB04E4D}"/>
              </a:ext>
            </a:extLst>
          </p:cNvPr>
          <p:cNvSpPr txBox="1"/>
          <p:nvPr/>
        </p:nvSpPr>
        <p:spPr>
          <a:xfrm>
            <a:off x="434975" y="5765799"/>
            <a:ext cx="11446042" cy="535421"/>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effectLst/>
                <a:uLnTx/>
                <a:uFillTx/>
              </a:rPr>
              <a:t>Documentation: </a:t>
            </a:r>
            <a:r>
              <a:rPr kumimoji="0" lang="en-US" sz="1400" b="0" i="0" u="none" strike="noStrike" kern="0" cap="none" spc="0" normalizeH="0" baseline="0" noProof="0" dirty="0">
                <a:ln>
                  <a:noFill/>
                </a:ln>
                <a:solidFill>
                  <a:srgbClr val="0078D4"/>
                </a:solidFill>
                <a:effectLst/>
                <a:uLnTx/>
                <a:uFillTx/>
              </a:rPr>
              <a:t>aka.ms/wvdpreview</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effectLst/>
                <a:uLnTx/>
                <a:uFillTx/>
              </a:rPr>
              <a:t>Getting Started Guide: </a:t>
            </a:r>
            <a:r>
              <a:rPr kumimoji="0" lang="en-US" sz="1400" b="0" i="0" u="none" strike="noStrike" kern="0" cap="none" spc="0" normalizeH="0" baseline="0" noProof="0" dirty="0">
                <a:ln>
                  <a:noFill/>
                </a:ln>
                <a:solidFill>
                  <a:srgbClr val="0078D4"/>
                </a:solidFill>
                <a:effectLst/>
                <a:uLnTx/>
                <a:uFillTx/>
              </a:rPr>
              <a:t>aka.ms/startwvd </a:t>
            </a:r>
          </a:p>
        </p:txBody>
      </p:sp>
      <p:cxnSp>
        <p:nvCxnSpPr>
          <p:cNvPr id="77" name="Straight Connector 76">
            <a:extLst>
              <a:ext uri="{FF2B5EF4-FFF2-40B4-BE49-F238E27FC236}">
                <a16:creationId xmlns:a16="http://schemas.microsoft.com/office/drawing/2014/main" id="{569B0E42-9321-4308-A6F9-1508EC4CDF9B}"/>
              </a:ext>
            </a:extLst>
          </p:cNvPr>
          <p:cNvCxnSpPr/>
          <p:nvPr/>
        </p:nvCxnSpPr>
        <p:spPr>
          <a:xfrm>
            <a:off x="4208161" y="2772020"/>
            <a:ext cx="0" cy="2306148"/>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AA8411-85FD-49AC-9B69-FDEA027A8BBF}"/>
              </a:ext>
            </a:extLst>
          </p:cNvPr>
          <p:cNvCxnSpPr/>
          <p:nvPr/>
        </p:nvCxnSpPr>
        <p:spPr>
          <a:xfrm>
            <a:off x="8293643" y="2772020"/>
            <a:ext cx="0" cy="2306148"/>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7792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9209-D00D-459E-AE7B-D4744080BBE8}"/>
              </a:ext>
            </a:extLst>
          </p:cNvPr>
          <p:cNvSpPr>
            <a:spLocks noGrp="1"/>
          </p:cNvSpPr>
          <p:nvPr>
            <p:ph type="title"/>
          </p:nvPr>
        </p:nvSpPr>
        <p:spPr/>
        <p:txBody>
          <a:bodyPr/>
          <a:lstStyle/>
          <a:p>
            <a:r>
              <a:rPr lang="en-US" dirty="0">
                <a:cs typeface="Segoe UI"/>
              </a:rPr>
              <a:t>Automation</a:t>
            </a:r>
            <a:endParaRPr lang="en-US" dirty="0"/>
          </a:p>
        </p:txBody>
      </p:sp>
      <p:sp>
        <p:nvSpPr>
          <p:cNvPr id="3" name="Text Placeholder 1">
            <a:extLst>
              <a:ext uri="{FF2B5EF4-FFF2-40B4-BE49-F238E27FC236}">
                <a16:creationId xmlns:a16="http://schemas.microsoft.com/office/drawing/2014/main" id="{0060AA4F-4879-4725-AA54-FF2DD954D730}"/>
              </a:ext>
            </a:extLst>
          </p:cNvPr>
          <p:cNvSpPr txBox="1">
            <a:spLocks/>
          </p:cNvSpPr>
          <p:nvPr/>
        </p:nvSpPr>
        <p:spPr>
          <a:xfrm>
            <a:off x="0" y="2030938"/>
            <a:ext cx="10461625" cy="3193596"/>
          </a:xfrm>
          <a:prstGeom prst="rect">
            <a:avLst/>
          </a:prstGeom>
          <a:solidFill>
            <a:schemeClr val="bg1">
              <a:lumMod val="95000"/>
            </a:schemeClr>
          </a:solidFill>
        </p:spPr>
        <p:txBody>
          <a:bodyPr vert="horz" wrap="square" lIns="457200" tIns="91440" rIns="91440" bIns="91440" rtlCol="0" anchor="ctr">
            <a:no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663" indent="-347663">
              <a:lnSpc>
                <a:spcPct val="100000"/>
              </a:lnSpc>
              <a:buSzPct val="100000"/>
            </a:pPr>
            <a:r>
              <a:rPr lang="en-US" sz="2800" dirty="0">
                <a:solidFill>
                  <a:schemeClr val="tx1"/>
                </a:solidFill>
                <a:cs typeface="Segoe UI"/>
              </a:rPr>
              <a:t>Create or update VMs for a host pool</a:t>
            </a:r>
          </a:p>
          <a:p>
            <a:pPr marL="798513" lvl="1" indent="-403225">
              <a:lnSpc>
                <a:spcPct val="100000"/>
              </a:lnSpc>
              <a:buSzPct val="100000"/>
              <a:buFont typeface="Engravers MT" panose="02090707080505020304" pitchFamily="18" charset="0"/>
              <a:buChar char="–"/>
            </a:pPr>
            <a:r>
              <a:rPr lang="en-US" sz="2400" dirty="0">
                <a:cs typeface="Segoe UI"/>
                <a:hlinkClick r:id="rId3"/>
              </a:rPr>
              <a:t>Create and provision host pool</a:t>
            </a:r>
          </a:p>
          <a:p>
            <a:pPr marL="798513" lvl="1" indent="-403225">
              <a:lnSpc>
                <a:spcPct val="100000"/>
              </a:lnSpc>
              <a:buSzPct val="100000"/>
              <a:buFont typeface="Engravers MT" panose="02090707080505020304" pitchFamily="18" charset="0"/>
              <a:buChar char="–"/>
            </a:pPr>
            <a:r>
              <a:rPr lang="en-US" sz="2400" dirty="0">
                <a:cs typeface="Segoe UI"/>
                <a:hlinkClick r:id="rId4"/>
              </a:rPr>
              <a:t>Update VMs in existing host pool</a:t>
            </a:r>
          </a:p>
          <a:p>
            <a:pPr marL="347663" indent="-347663">
              <a:lnSpc>
                <a:spcPct val="100000"/>
              </a:lnSpc>
              <a:buSzPct val="100000"/>
            </a:pPr>
            <a:r>
              <a:rPr lang="en-US" sz="2800" dirty="0">
                <a:solidFill>
                  <a:schemeClr val="tx1"/>
                </a:solidFill>
                <a:cs typeface="Segoe UI"/>
              </a:rPr>
              <a:t>Scale your host pool</a:t>
            </a:r>
          </a:p>
          <a:p>
            <a:pPr marL="798513" lvl="1" indent="-403225">
              <a:lnSpc>
                <a:spcPct val="100000"/>
              </a:lnSpc>
              <a:buSzPct val="100000"/>
              <a:buFont typeface="Engravers MT" panose="02090707080505020304" pitchFamily="18" charset="0"/>
              <a:buChar char="–"/>
            </a:pPr>
            <a:r>
              <a:rPr lang="en-US" sz="2400" dirty="0">
                <a:cs typeface="Segoe UI"/>
                <a:hlinkClick r:id="rId5"/>
              </a:rPr>
              <a:t>Scaling script</a:t>
            </a:r>
            <a:endParaRPr lang="en-US" dirty="0">
              <a:cs typeface="Segoe UI"/>
            </a:endParaRPr>
          </a:p>
        </p:txBody>
      </p:sp>
      <p:sp>
        <p:nvSpPr>
          <p:cNvPr id="6" name="Oval 5">
            <a:extLst>
              <a:ext uri="{FF2B5EF4-FFF2-40B4-BE49-F238E27FC236}">
                <a16:creationId xmlns:a16="http://schemas.microsoft.com/office/drawing/2014/main" id="{11BD711B-9C84-4481-ADAB-292CD258BB6C}"/>
              </a:ext>
            </a:extLst>
          </p:cNvPr>
          <p:cNvSpPr/>
          <p:nvPr/>
        </p:nvSpPr>
        <p:spPr bwMode="auto">
          <a:xfrm>
            <a:off x="8838746" y="2030938"/>
            <a:ext cx="3193596" cy="3193596"/>
          </a:xfrm>
          <a:prstGeom prst="ellipse">
            <a:avLst/>
          </a:prstGeom>
          <a:solidFill>
            <a:schemeClr val="bg1"/>
          </a:solid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453771DD-949A-4A58-862B-72A9B86E7724}"/>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25274" t="4018" r="25451" b="1512"/>
          <a:stretch/>
        </p:blipFill>
        <p:spPr>
          <a:xfrm>
            <a:off x="8988342" y="2171073"/>
            <a:ext cx="2894404" cy="2913325"/>
          </a:xfrm>
          <a:prstGeom prst="ellipse">
            <a:avLst/>
          </a:prstGeom>
        </p:spPr>
      </p:pic>
      <p:sp>
        <p:nvSpPr>
          <p:cNvPr id="5" name="Rectangle 4">
            <a:extLst>
              <a:ext uri="{FF2B5EF4-FFF2-40B4-BE49-F238E27FC236}">
                <a16:creationId xmlns:a16="http://schemas.microsoft.com/office/drawing/2014/main" id="{6965FA47-CCF0-4C39-AB26-E6810F2D81F0}"/>
              </a:ext>
            </a:extLst>
          </p:cNvPr>
          <p:cNvSpPr/>
          <p:nvPr/>
        </p:nvSpPr>
        <p:spPr>
          <a:xfrm>
            <a:off x="4577339" y="5935453"/>
            <a:ext cx="3281796" cy="369332"/>
          </a:xfrm>
          <a:prstGeom prst="rect">
            <a:avLst/>
          </a:prstGeom>
        </p:spPr>
        <p:txBody>
          <a:bodyPr wrap="none">
            <a:spAutoFit/>
          </a:bodyPr>
          <a:lstStyle/>
          <a:p>
            <a:r>
              <a:rPr lang="en-US" sz="1800" u="sng" dirty="0">
                <a:ea typeface="Calibri" panose="020F0502020204030204" pitchFamily="34" charset="0"/>
                <a:hlinkClick r:id="rId8"/>
              </a:rPr>
              <a:t>“Optimize” Demo bench video</a:t>
            </a:r>
            <a:endParaRPr lang="en-US" sz="1800" u="sng" dirty="0">
              <a:ea typeface="Calibri" panose="020F0502020204030204" pitchFamily="34" charset="0"/>
            </a:endParaRPr>
          </a:p>
        </p:txBody>
      </p:sp>
    </p:spTree>
    <p:extLst>
      <p:ext uri="{BB962C8B-B14F-4D97-AF65-F5344CB8AC3E}">
        <p14:creationId xmlns:p14="http://schemas.microsoft.com/office/powerpoint/2010/main" val="483948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592_Microsoft_ShiftUpdate_2997_1080p_h264_NoSubs">
            <a:hlinkClick r:id="" action="ppaction://media"/>
            <a:extLst>
              <a:ext uri="{FF2B5EF4-FFF2-40B4-BE49-F238E27FC236}">
                <a16:creationId xmlns:a16="http://schemas.microsoft.com/office/drawing/2014/main" id="{E56119E1-78E0-414B-A362-FE64F4E7DF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3" y="497"/>
            <a:ext cx="12433124" cy="6993533"/>
          </a:xfrm>
          <a:prstGeom prst="rect">
            <a:avLst/>
          </a:prstGeom>
        </p:spPr>
      </p:pic>
    </p:spTree>
    <p:extLst>
      <p:ext uri="{BB962C8B-B14F-4D97-AF65-F5344CB8AC3E}">
        <p14:creationId xmlns:p14="http://schemas.microsoft.com/office/powerpoint/2010/main" val="609960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8D0DB-C445-420F-8F37-603984D6ACE9}"/>
              </a:ext>
            </a:extLst>
          </p:cNvPr>
          <p:cNvSpPr>
            <a:spLocks noGrp="1"/>
          </p:cNvSpPr>
          <p:nvPr>
            <p:ph type="title"/>
          </p:nvPr>
        </p:nvSpPr>
        <p:spPr>
          <a:xfrm>
            <a:off x="4878251" y="449264"/>
            <a:ext cx="7120073" cy="773112"/>
          </a:xfrm>
        </p:spPr>
        <p:txBody>
          <a:bodyPr/>
          <a:lstStyle/>
          <a:p>
            <a:r>
              <a:rPr lang="en-US" dirty="0"/>
              <a:t>FSLogix profiles</a:t>
            </a:r>
          </a:p>
        </p:txBody>
      </p:sp>
      <p:sp>
        <p:nvSpPr>
          <p:cNvPr id="11" name="Rectangle 10">
            <a:extLst>
              <a:ext uri="{FF2B5EF4-FFF2-40B4-BE49-F238E27FC236}">
                <a16:creationId xmlns:a16="http://schemas.microsoft.com/office/drawing/2014/main" id="{D6651A0A-4DFE-4CA3-9E74-32383300F770}"/>
              </a:ext>
            </a:extLst>
          </p:cNvPr>
          <p:cNvSpPr/>
          <p:nvPr/>
        </p:nvSpPr>
        <p:spPr bwMode="auto">
          <a:xfrm>
            <a:off x="0" y="-1"/>
            <a:ext cx="3744686" cy="69945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C0395BC-28C0-4FFB-B997-C7BF95FDDA07}"/>
              </a:ext>
            </a:extLst>
          </p:cNvPr>
          <p:cNvSpPr/>
          <p:nvPr/>
        </p:nvSpPr>
        <p:spPr bwMode="auto">
          <a:xfrm>
            <a:off x="290286" y="1016001"/>
            <a:ext cx="4297680" cy="5751576"/>
          </a:xfrm>
          <a:prstGeom prst="rect">
            <a:avLst/>
          </a:prstGeom>
          <a:solidFill>
            <a:schemeClr val="bg1">
              <a:lumMod val="95000"/>
            </a:schemeClr>
          </a:solid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sp>
        <p:nvSpPr>
          <p:cNvPr id="13" name="Rectangle 12">
            <a:extLst>
              <a:ext uri="{FF2B5EF4-FFF2-40B4-BE49-F238E27FC236}">
                <a16:creationId xmlns:a16="http://schemas.microsoft.com/office/drawing/2014/main" id="{B3C7C934-08BA-46A8-AC5C-D7B3A6AC9DDE}"/>
              </a:ext>
            </a:extLst>
          </p:cNvPr>
          <p:cNvSpPr/>
          <p:nvPr/>
        </p:nvSpPr>
        <p:spPr bwMode="auto">
          <a:xfrm>
            <a:off x="551542" y="1287632"/>
            <a:ext cx="11399839" cy="5210629"/>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2">
            <a:extLst>
              <a:ext uri="{FF2B5EF4-FFF2-40B4-BE49-F238E27FC236}">
                <a16:creationId xmlns:a16="http://schemas.microsoft.com/office/drawing/2014/main" id="{1A16F22E-D3A4-4D70-A4AE-9EDE724F82B2}"/>
              </a:ext>
            </a:extLst>
          </p:cNvPr>
          <p:cNvSpPr txBox="1">
            <a:spLocks/>
          </p:cNvSpPr>
          <p:nvPr/>
        </p:nvSpPr>
        <p:spPr>
          <a:xfrm>
            <a:off x="5012879" y="1913730"/>
            <a:ext cx="6708902" cy="3958433"/>
          </a:xfrm>
          <a:prstGeom prst="rect">
            <a:avLst/>
          </a:prstGeom>
        </p:spPr>
        <p:txBody>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lnSpc>
                <a:spcPct val="100000"/>
              </a:lnSpc>
              <a:spcBef>
                <a:spcPts val="600"/>
              </a:spcBef>
              <a:buFont typeface="Arial" panose="020B0604020202020204" pitchFamily="34" charset="0"/>
              <a:buChar char="•"/>
            </a:pPr>
            <a:r>
              <a:rPr lang="en-US" sz="2000" dirty="0">
                <a:solidFill>
                  <a:schemeClr val="tx1"/>
                </a:solidFill>
              </a:rPr>
              <a:t>Profile is stored in VHD/VHD(X)</a:t>
            </a:r>
          </a:p>
          <a:p>
            <a:pPr marL="292100" indent="-292100">
              <a:lnSpc>
                <a:spcPct val="100000"/>
              </a:lnSpc>
              <a:spcBef>
                <a:spcPts val="600"/>
              </a:spcBef>
              <a:buFont typeface="Arial" panose="020B0604020202020204" pitchFamily="34" charset="0"/>
              <a:buChar char="•"/>
            </a:pPr>
            <a:r>
              <a:rPr lang="en-US" sz="2000" dirty="0">
                <a:solidFill>
                  <a:schemeClr val="tx1"/>
                </a:solidFill>
              </a:rPr>
              <a:t>Same approach used by UPD</a:t>
            </a:r>
          </a:p>
          <a:p>
            <a:pPr marL="292100" indent="-292100">
              <a:lnSpc>
                <a:spcPct val="100000"/>
              </a:lnSpc>
              <a:spcBef>
                <a:spcPts val="600"/>
              </a:spcBef>
              <a:buFont typeface="Arial" panose="020B0604020202020204" pitchFamily="34" charset="0"/>
              <a:buChar char="•"/>
            </a:pPr>
            <a:r>
              <a:rPr lang="en-US" sz="2000" dirty="0">
                <a:solidFill>
                  <a:schemeClr val="tx1"/>
                </a:solidFill>
              </a:rPr>
              <a:t>Mounted at Login – faster login and no target storage requirement</a:t>
            </a:r>
          </a:p>
          <a:p>
            <a:pPr marL="292100" indent="-292100">
              <a:lnSpc>
                <a:spcPct val="100000"/>
              </a:lnSpc>
              <a:spcBef>
                <a:spcPts val="600"/>
              </a:spcBef>
              <a:buFont typeface="Arial" panose="020B0604020202020204" pitchFamily="34" charset="0"/>
              <a:buChar char="•"/>
            </a:pPr>
            <a:r>
              <a:rPr lang="en-US" sz="2000" dirty="0">
                <a:solidFill>
                  <a:schemeClr val="tx1"/>
                </a:solidFill>
              </a:rPr>
              <a:t>Size of Profile doesn’t impact logon time</a:t>
            </a:r>
          </a:p>
          <a:p>
            <a:pPr marL="292100" indent="-292100">
              <a:lnSpc>
                <a:spcPct val="100000"/>
              </a:lnSpc>
              <a:spcBef>
                <a:spcPts val="600"/>
              </a:spcBef>
              <a:buFont typeface="Arial" panose="020B0604020202020204" pitchFamily="34" charset="0"/>
              <a:buChar char="•"/>
            </a:pPr>
            <a:r>
              <a:rPr lang="en-US" sz="2000" dirty="0">
                <a:solidFill>
                  <a:schemeClr val="tx1"/>
                </a:solidFill>
              </a:rPr>
              <a:t>VHD(X) = Block Transfer decreases network utilization</a:t>
            </a:r>
          </a:p>
          <a:p>
            <a:pPr marL="292100" indent="-292100">
              <a:lnSpc>
                <a:spcPct val="100000"/>
              </a:lnSpc>
              <a:spcBef>
                <a:spcPts val="600"/>
              </a:spcBef>
              <a:buFont typeface="Arial" panose="020B0604020202020204" pitchFamily="34" charset="0"/>
              <a:buChar char="•"/>
            </a:pPr>
            <a:r>
              <a:rPr lang="en-US" sz="2000" dirty="0">
                <a:solidFill>
                  <a:schemeClr val="tx1"/>
                </a:solidFill>
              </a:rPr>
              <a:t>Caching from Windows Cache Manager</a:t>
            </a:r>
          </a:p>
          <a:p>
            <a:pPr marL="292100" indent="-292100">
              <a:lnSpc>
                <a:spcPct val="100000"/>
              </a:lnSpc>
              <a:spcBef>
                <a:spcPts val="600"/>
              </a:spcBef>
              <a:buFont typeface="Arial" panose="020B0604020202020204" pitchFamily="34" charset="0"/>
              <a:buChar char="•"/>
            </a:pPr>
            <a:r>
              <a:rPr lang="en-US" sz="2000" dirty="0">
                <a:solidFill>
                  <a:schemeClr val="tx1"/>
                </a:solidFill>
              </a:rPr>
              <a:t>Profile Container redirects everything from the user profile.</a:t>
            </a:r>
          </a:p>
          <a:p>
            <a:pPr marL="292100" indent="-292100">
              <a:lnSpc>
                <a:spcPct val="100000"/>
              </a:lnSpc>
              <a:spcBef>
                <a:spcPts val="600"/>
              </a:spcBef>
              <a:buFont typeface="Arial" panose="020B0604020202020204" pitchFamily="34" charset="0"/>
              <a:buChar char="•"/>
            </a:pPr>
            <a:r>
              <a:rPr lang="en-US" sz="2000" dirty="0">
                <a:solidFill>
                  <a:schemeClr val="tx1"/>
                </a:solidFill>
              </a:rPr>
              <a:t>Filter driver causes profile to appear local – broader application support</a:t>
            </a:r>
          </a:p>
        </p:txBody>
      </p:sp>
      <p:grpSp>
        <p:nvGrpSpPr>
          <p:cNvPr id="22" name="Group 21">
            <a:extLst>
              <a:ext uri="{FF2B5EF4-FFF2-40B4-BE49-F238E27FC236}">
                <a16:creationId xmlns:a16="http://schemas.microsoft.com/office/drawing/2014/main" id="{1AD5AC3B-9954-451A-927A-7BEDC982168E}"/>
              </a:ext>
            </a:extLst>
          </p:cNvPr>
          <p:cNvGrpSpPr/>
          <p:nvPr/>
        </p:nvGrpSpPr>
        <p:grpSpPr>
          <a:xfrm>
            <a:off x="707814" y="1839486"/>
            <a:ext cx="3724750" cy="4104606"/>
            <a:chOff x="707814" y="1689219"/>
            <a:chExt cx="3724750" cy="4104606"/>
          </a:xfrm>
        </p:grpSpPr>
        <p:pic>
          <p:nvPicPr>
            <p:cNvPr id="18" name="Picture 2" descr="https://docs.fslogix.com/download/attachments/6554065/editJavaRule.PNG?version=1&amp;modificationDate=1494421279291&amp;api=v2">
              <a:extLst>
                <a:ext uri="{FF2B5EF4-FFF2-40B4-BE49-F238E27FC236}">
                  <a16:creationId xmlns:a16="http://schemas.microsoft.com/office/drawing/2014/main" id="{FFD93F2E-55EA-48ED-B7ED-372CAA8B1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44" y="1689219"/>
              <a:ext cx="1608943" cy="7004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B721B9-8AC3-4EED-9CC8-4E2691918C12}"/>
                </a:ext>
              </a:extLst>
            </p:cNvPr>
            <p:cNvPicPr>
              <a:picLocks noChangeAspect="1"/>
            </p:cNvPicPr>
            <p:nvPr/>
          </p:nvPicPr>
          <p:blipFill>
            <a:blip r:embed="rId4"/>
            <a:stretch>
              <a:fillRect/>
            </a:stretch>
          </p:blipFill>
          <p:spPr>
            <a:xfrm>
              <a:off x="707814" y="2039425"/>
              <a:ext cx="2131101" cy="1889802"/>
            </a:xfrm>
            <a:prstGeom prst="rect">
              <a:avLst/>
            </a:prstGeom>
          </p:spPr>
        </p:pic>
        <p:pic>
          <p:nvPicPr>
            <p:cNvPr id="20" name="Picture 19">
              <a:extLst>
                <a:ext uri="{FF2B5EF4-FFF2-40B4-BE49-F238E27FC236}">
                  <a16:creationId xmlns:a16="http://schemas.microsoft.com/office/drawing/2014/main" id="{9A229B84-81A5-47A9-91AF-D24C8E7DAE4C}"/>
                </a:ext>
              </a:extLst>
            </p:cNvPr>
            <p:cNvPicPr>
              <a:picLocks noChangeAspect="1"/>
            </p:cNvPicPr>
            <p:nvPr/>
          </p:nvPicPr>
          <p:blipFill>
            <a:blip r:embed="rId5"/>
            <a:stretch>
              <a:fillRect/>
            </a:stretch>
          </p:blipFill>
          <p:spPr>
            <a:xfrm>
              <a:off x="2174320" y="3194819"/>
              <a:ext cx="2258244" cy="1331990"/>
            </a:xfrm>
            <a:prstGeom prst="rect">
              <a:avLst/>
            </a:prstGeom>
          </p:spPr>
        </p:pic>
        <p:pic>
          <p:nvPicPr>
            <p:cNvPr id="21" name="Picture 20">
              <a:extLst>
                <a:ext uri="{FF2B5EF4-FFF2-40B4-BE49-F238E27FC236}">
                  <a16:creationId xmlns:a16="http://schemas.microsoft.com/office/drawing/2014/main" id="{B0B64E64-FE23-4D9C-A237-BA185E1B8812}"/>
                </a:ext>
              </a:extLst>
            </p:cNvPr>
            <p:cNvPicPr>
              <a:picLocks noChangeAspect="1"/>
            </p:cNvPicPr>
            <p:nvPr/>
          </p:nvPicPr>
          <p:blipFill>
            <a:blip r:embed="rId6"/>
            <a:stretch>
              <a:fillRect/>
            </a:stretch>
          </p:blipFill>
          <p:spPr>
            <a:xfrm>
              <a:off x="832787" y="4461835"/>
              <a:ext cx="2328275" cy="1331990"/>
            </a:xfrm>
            <a:prstGeom prst="rect">
              <a:avLst/>
            </a:prstGeom>
          </p:spPr>
        </p:pic>
      </p:grpSp>
    </p:spTree>
    <p:extLst>
      <p:ext uri="{BB962C8B-B14F-4D97-AF65-F5344CB8AC3E}">
        <p14:creationId xmlns:p14="http://schemas.microsoft.com/office/powerpoint/2010/main" val="28030931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Arrow: Right 695">
            <a:extLst>
              <a:ext uri="{FF2B5EF4-FFF2-40B4-BE49-F238E27FC236}">
                <a16:creationId xmlns:a16="http://schemas.microsoft.com/office/drawing/2014/main" id="{1CF76AC5-2A35-42D5-8097-2E33DEA2C1B8}"/>
              </a:ext>
            </a:extLst>
          </p:cNvPr>
          <p:cNvSpPr/>
          <p:nvPr/>
        </p:nvSpPr>
        <p:spPr>
          <a:xfrm>
            <a:off x="5833477" y="2187884"/>
            <a:ext cx="698093" cy="550984"/>
          </a:xfrm>
          <a:prstGeom prst="rightArrow">
            <a:avLst/>
          </a:prstGeom>
          <a:solidFill>
            <a:schemeClr val="bg1">
              <a:lumMod val="85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315A4DFF-22C0-4B19-9309-5B9E3717794D}"/>
              </a:ext>
            </a:extLst>
          </p:cNvPr>
          <p:cNvSpPr>
            <a:spLocks noGrp="1"/>
          </p:cNvSpPr>
          <p:nvPr>
            <p:ph type="title"/>
          </p:nvPr>
        </p:nvSpPr>
        <p:spPr/>
        <p:txBody>
          <a:bodyPr/>
          <a:lstStyle/>
          <a:p>
            <a:r>
              <a:rPr lang="en-US" dirty="0"/>
              <a:t>Storage in WVD </a:t>
            </a:r>
          </a:p>
        </p:txBody>
      </p:sp>
      <p:sp>
        <p:nvSpPr>
          <p:cNvPr id="697" name="Arrow: Right 696">
            <a:extLst>
              <a:ext uri="{FF2B5EF4-FFF2-40B4-BE49-F238E27FC236}">
                <a16:creationId xmlns:a16="http://schemas.microsoft.com/office/drawing/2014/main" id="{87D99E15-6432-41B3-BCEC-8ABA0E581B02}"/>
              </a:ext>
            </a:extLst>
          </p:cNvPr>
          <p:cNvSpPr/>
          <p:nvPr/>
        </p:nvSpPr>
        <p:spPr>
          <a:xfrm rot="8064374">
            <a:off x="5832574" y="4691258"/>
            <a:ext cx="729150" cy="550984"/>
          </a:xfrm>
          <a:prstGeom prst="rightArrow">
            <a:avLst/>
          </a:prstGeom>
          <a:solidFill>
            <a:schemeClr val="bg1">
              <a:lumMod val="85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FFFFFF"/>
              </a:solidFill>
              <a:effectLst/>
              <a:uLnTx/>
              <a:uFillTx/>
              <a:latin typeface="Segoe UI"/>
              <a:ea typeface="+mn-ea"/>
              <a:cs typeface="+mn-cs"/>
            </a:endParaRPr>
          </a:p>
        </p:txBody>
      </p:sp>
      <p:sp>
        <p:nvSpPr>
          <p:cNvPr id="701" name="Title 1">
            <a:extLst>
              <a:ext uri="{FF2B5EF4-FFF2-40B4-BE49-F238E27FC236}">
                <a16:creationId xmlns:a16="http://schemas.microsoft.com/office/drawing/2014/main" id="{48C36C47-B7DE-4B75-83F5-928170AD3D28}"/>
              </a:ext>
            </a:extLst>
          </p:cNvPr>
          <p:cNvSpPr txBox="1">
            <a:spLocks/>
          </p:cNvSpPr>
          <p:nvPr/>
        </p:nvSpPr>
        <p:spPr>
          <a:xfrm>
            <a:off x="6531571" y="5020591"/>
            <a:ext cx="5466756" cy="1521088"/>
          </a:xfrm>
          <a:prstGeom prst="rect">
            <a:avLst/>
          </a:prstGeom>
          <a:ln w="6350">
            <a:solidFill>
              <a:schemeClr val="bg1">
                <a:lumMod val="75000"/>
              </a:schemeClr>
            </a:solidFill>
          </a:ln>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defRPr/>
            </a:pPr>
            <a:r>
              <a:rPr lang="en-US" sz="1800" dirty="0"/>
              <a:t>Dependencies </a:t>
            </a:r>
            <a:endParaRPr lang="en-US" sz="1800" dirty="0">
              <a:latin typeface="Segoe UI"/>
            </a:endParaRPr>
          </a:p>
          <a:p>
            <a:pPr marL="517525" indent="-349250">
              <a:lnSpc>
                <a:spcPct val="100000"/>
              </a:lnSpc>
              <a:spcBef>
                <a:spcPts val="600"/>
              </a:spcBef>
              <a:buFont typeface="Arial" panose="020B0604020202020204" pitchFamily="34" charset="0"/>
              <a:buChar char="•"/>
              <a:defRPr/>
            </a:pPr>
            <a:r>
              <a:rPr lang="en-US" sz="1600" dirty="0">
                <a:latin typeface="Segoe UI"/>
              </a:rPr>
              <a:t>On prem AD integration (Coming soon)</a:t>
            </a:r>
          </a:p>
          <a:p>
            <a:pPr marL="517525" indent="-349250">
              <a:lnSpc>
                <a:spcPct val="100000"/>
              </a:lnSpc>
              <a:spcBef>
                <a:spcPts val="600"/>
              </a:spcBef>
              <a:buFont typeface="Wingdings" panose="05000000000000000000" pitchFamily="2" charset="2"/>
              <a:buChar char="ü"/>
              <a:defRPr/>
            </a:pPr>
            <a:r>
              <a:rPr lang="en-US" sz="1600" dirty="0">
                <a:latin typeface="Segoe UI"/>
              </a:rPr>
              <a:t>Premium Files rollout (overlap in hero regions)</a:t>
            </a:r>
          </a:p>
          <a:p>
            <a:pPr marL="517525" indent="-349250">
              <a:lnSpc>
                <a:spcPct val="100000"/>
              </a:lnSpc>
              <a:spcBef>
                <a:spcPts val="600"/>
              </a:spcBef>
              <a:buFont typeface="Wingdings" panose="05000000000000000000" pitchFamily="2" charset="2"/>
              <a:buChar char="ü"/>
              <a:defRPr/>
            </a:pPr>
            <a:r>
              <a:rPr lang="en-US" sz="1600" dirty="0">
                <a:latin typeface="Segoe UI"/>
              </a:rPr>
              <a:t>AADS integration</a:t>
            </a:r>
          </a:p>
        </p:txBody>
      </p:sp>
      <p:grpSp>
        <p:nvGrpSpPr>
          <p:cNvPr id="812" name="Group 811">
            <a:extLst>
              <a:ext uri="{FF2B5EF4-FFF2-40B4-BE49-F238E27FC236}">
                <a16:creationId xmlns:a16="http://schemas.microsoft.com/office/drawing/2014/main" id="{E378942A-8429-414B-A6A3-2381BFD2106B}"/>
              </a:ext>
            </a:extLst>
          </p:cNvPr>
          <p:cNvGrpSpPr/>
          <p:nvPr/>
        </p:nvGrpSpPr>
        <p:grpSpPr>
          <a:xfrm>
            <a:off x="485363" y="1237678"/>
            <a:ext cx="5343937" cy="2451396"/>
            <a:chOff x="485363" y="1237678"/>
            <a:chExt cx="5343937" cy="2451396"/>
          </a:xfrm>
        </p:grpSpPr>
        <p:sp>
          <p:nvSpPr>
            <p:cNvPr id="104" name="Rectangle 103">
              <a:extLst>
                <a:ext uri="{FF2B5EF4-FFF2-40B4-BE49-F238E27FC236}">
                  <a16:creationId xmlns:a16="http://schemas.microsoft.com/office/drawing/2014/main" id="{C75774B4-5032-445B-8836-422EBD78DD5F}"/>
                </a:ext>
              </a:extLst>
            </p:cNvPr>
            <p:cNvSpPr/>
            <p:nvPr/>
          </p:nvSpPr>
          <p:spPr>
            <a:xfrm>
              <a:off x="485363" y="1237678"/>
              <a:ext cx="5343937" cy="2451396"/>
            </a:xfrm>
            <a:prstGeom prst="rect">
              <a:avLst/>
            </a:prstGeom>
            <a:solidFill>
              <a:schemeClr val="bg1">
                <a:lumMod val="95000"/>
              </a:schemeClr>
            </a:solidFill>
            <a:ln w="6350" cap="flat" cmpd="sng" algn="ctr">
              <a:solidFill>
                <a:schemeClr val="bg1">
                  <a:lumMod val="75000"/>
                </a:schemeClr>
              </a:solidFill>
              <a:prstDash val="solid"/>
            </a:ln>
            <a:effectLst/>
          </p:spPr>
          <p:txBody>
            <a:bodyPr tIns="91440" bIns="91440" rtlCol="0" anchor="t"/>
            <a:lstStyle/>
            <a:p>
              <a:pPr lvl="0" defTabSz="914400">
                <a:defRPr/>
              </a:pPr>
              <a:r>
                <a:rPr lang="en-US" sz="1400" kern="0" dirty="0">
                  <a:latin typeface="+mj-lt"/>
                </a:rPr>
                <a:t>Classic VDI VM</a:t>
              </a:r>
            </a:p>
          </p:txBody>
        </p:sp>
        <p:sp>
          <p:nvSpPr>
            <p:cNvPr id="109" name="TextBox 108">
              <a:extLst>
                <a:ext uri="{FF2B5EF4-FFF2-40B4-BE49-F238E27FC236}">
                  <a16:creationId xmlns:a16="http://schemas.microsoft.com/office/drawing/2014/main" id="{2D3DC37A-1086-46C3-A0EB-3044A9202C40}"/>
                </a:ext>
              </a:extLst>
            </p:cNvPr>
            <p:cNvSpPr txBox="1"/>
            <p:nvPr/>
          </p:nvSpPr>
          <p:spPr>
            <a:xfrm>
              <a:off x="932273" y="1539695"/>
              <a:ext cx="431945"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VM</a:t>
              </a:r>
            </a:p>
          </p:txBody>
        </p:sp>
        <p:cxnSp>
          <p:nvCxnSpPr>
            <p:cNvPr id="111" name="Straight Arrow Connector 110">
              <a:extLst>
                <a:ext uri="{FF2B5EF4-FFF2-40B4-BE49-F238E27FC236}">
                  <a16:creationId xmlns:a16="http://schemas.microsoft.com/office/drawing/2014/main" id="{715FAC59-8E5C-4AF1-A3A4-0F537B1ABB7F}"/>
                </a:ext>
              </a:extLst>
            </p:cNvPr>
            <p:cNvCxnSpPr>
              <a:cxnSpLocks/>
            </p:cNvCxnSpPr>
            <p:nvPr/>
          </p:nvCxnSpPr>
          <p:spPr>
            <a:xfrm>
              <a:off x="1148245" y="2308118"/>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19" name="TextBox 118">
              <a:extLst>
                <a:ext uri="{FF2B5EF4-FFF2-40B4-BE49-F238E27FC236}">
                  <a16:creationId xmlns:a16="http://schemas.microsoft.com/office/drawing/2014/main" id="{C9C96109-C5DE-47B4-A702-9E3B929DD15B}"/>
                </a:ext>
              </a:extLst>
            </p:cNvPr>
            <p:cNvSpPr txBox="1"/>
            <p:nvPr/>
          </p:nvSpPr>
          <p:spPr>
            <a:xfrm>
              <a:off x="505691" y="3131908"/>
              <a:ext cx="1285108" cy="286307"/>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Temporary Disk</a:t>
              </a:r>
            </a:p>
          </p:txBody>
        </p:sp>
        <p:cxnSp>
          <p:nvCxnSpPr>
            <p:cNvPr id="122" name="Straight Arrow Connector 121">
              <a:extLst>
                <a:ext uri="{FF2B5EF4-FFF2-40B4-BE49-F238E27FC236}">
                  <a16:creationId xmlns:a16="http://schemas.microsoft.com/office/drawing/2014/main" id="{0C37C11D-9CBB-4601-87A3-E0D5539F1786}"/>
                </a:ext>
              </a:extLst>
            </p:cNvPr>
            <p:cNvCxnSpPr>
              <a:cxnSpLocks/>
            </p:cNvCxnSpPr>
            <p:nvPr/>
          </p:nvCxnSpPr>
          <p:spPr>
            <a:xfrm>
              <a:off x="1480429"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24" name="TextBox 123">
              <a:extLst>
                <a:ext uri="{FF2B5EF4-FFF2-40B4-BE49-F238E27FC236}">
                  <a16:creationId xmlns:a16="http://schemas.microsoft.com/office/drawing/2014/main" id="{FA890F56-B11F-4E1E-A96B-8FB6CD83A638}"/>
                </a:ext>
              </a:extLst>
            </p:cNvPr>
            <p:cNvSpPr txBox="1"/>
            <p:nvPr/>
          </p:nvSpPr>
          <p:spPr>
            <a:xfrm>
              <a:off x="2032960" y="3131908"/>
              <a:ext cx="924640" cy="286307"/>
            </a:xfrm>
            <a:prstGeom prst="rect">
              <a:avLst/>
            </a:prstGeom>
            <a:noFill/>
          </p:spPr>
          <p:txBody>
            <a:bodyPr wrap="square" rtlCol="0" anchor="ctr">
              <a:noAutofit/>
            </a:bodyPr>
            <a:lstStyle/>
            <a:p>
              <a:pPr lvl="0" algn="ctr" defTabSz="914400">
                <a:defRPr/>
              </a:pPr>
              <a:r>
                <a:rPr lang="en-US" sz="1050" kern="0" dirty="0">
                  <a:solidFill>
                    <a:srgbClr val="282828"/>
                  </a:solidFill>
                </a:rPr>
                <a:t>Data Disks</a:t>
              </a:r>
            </a:p>
          </p:txBody>
        </p:sp>
        <p:sp>
          <p:nvSpPr>
            <p:cNvPr id="135" name="Rectangle 134">
              <a:extLst>
                <a:ext uri="{FF2B5EF4-FFF2-40B4-BE49-F238E27FC236}">
                  <a16:creationId xmlns:a16="http://schemas.microsoft.com/office/drawing/2014/main" id="{AAB8737A-1F11-403C-B9DF-7F4E472219AA}"/>
                </a:ext>
              </a:extLst>
            </p:cNvPr>
            <p:cNvSpPr/>
            <p:nvPr/>
          </p:nvSpPr>
          <p:spPr>
            <a:xfrm>
              <a:off x="1943101" y="2473187"/>
              <a:ext cx="1104358" cy="943832"/>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cxnSp>
          <p:nvCxnSpPr>
            <p:cNvPr id="136" name="Straight Arrow Connector 135">
              <a:extLst>
                <a:ext uri="{FF2B5EF4-FFF2-40B4-BE49-F238E27FC236}">
                  <a16:creationId xmlns:a16="http://schemas.microsoft.com/office/drawing/2014/main" id="{1D845A41-34B6-4D65-9E68-061D36D3D945}"/>
                </a:ext>
              </a:extLst>
            </p:cNvPr>
            <p:cNvCxnSpPr>
              <a:cxnSpLocks/>
            </p:cNvCxnSpPr>
            <p:nvPr/>
          </p:nvCxnSpPr>
          <p:spPr>
            <a:xfrm>
              <a:off x="1480429" y="2206562"/>
              <a:ext cx="424571" cy="241225"/>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139" name="Straight Arrow Connector 138">
              <a:extLst>
                <a:ext uri="{FF2B5EF4-FFF2-40B4-BE49-F238E27FC236}">
                  <a16:creationId xmlns:a16="http://schemas.microsoft.com/office/drawing/2014/main" id="{218AA88A-D9D3-4862-AFD4-CE813DAAB1D4}"/>
                </a:ext>
              </a:extLst>
            </p:cNvPr>
            <p:cNvCxnSpPr>
              <a:cxnSpLocks/>
            </p:cNvCxnSpPr>
            <p:nvPr/>
          </p:nvCxnSpPr>
          <p:spPr>
            <a:xfrm>
              <a:off x="2782533"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40" name="TextBox 139">
              <a:extLst>
                <a:ext uri="{FF2B5EF4-FFF2-40B4-BE49-F238E27FC236}">
                  <a16:creationId xmlns:a16="http://schemas.microsoft.com/office/drawing/2014/main" id="{98CDDEC9-60D6-4521-B46C-BC1B80AB6EAF}"/>
                </a:ext>
              </a:extLst>
            </p:cNvPr>
            <p:cNvSpPr txBox="1"/>
            <p:nvPr/>
          </p:nvSpPr>
          <p:spPr>
            <a:xfrm>
              <a:off x="2133717" y="1539695"/>
              <a:ext cx="769926"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OS Disk</a:t>
              </a:r>
            </a:p>
          </p:txBody>
        </p:sp>
        <p:sp>
          <p:nvSpPr>
            <p:cNvPr id="141" name="Rectangle 140">
              <a:extLst>
                <a:ext uri="{FF2B5EF4-FFF2-40B4-BE49-F238E27FC236}">
                  <a16:creationId xmlns:a16="http://schemas.microsoft.com/office/drawing/2014/main" id="{7E7BAD9F-E8E3-43FC-965D-1C5724700F42}"/>
                </a:ext>
              </a:extLst>
            </p:cNvPr>
            <p:cNvSpPr/>
            <p:nvPr/>
          </p:nvSpPr>
          <p:spPr>
            <a:xfrm>
              <a:off x="3692874" y="1768337"/>
              <a:ext cx="1920525" cy="1648678"/>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sp>
          <p:nvSpPr>
            <p:cNvPr id="281" name="TextBox 280">
              <a:extLst>
                <a:ext uri="{FF2B5EF4-FFF2-40B4-BE49-F238E27FC236}">
                  <a16:creationId xmlns:a16="http://schemas.microsoft.com/office/drawing/2014/main" id="{3590EEC5-EF62-47B6-806E-2ECD573D28CD}"/>
                </a:ext>
              </a:extLst>
            </p:cNvPr>
            <p:cNvSpPr txBox="1"/>
            <p:nvPr/>
          </p:nvSpPr>
          <p:spPr>
            <a:xfrm>
              <a:off x="3972099" y="3417019"/>
              <a:ext cx="1362074" cy="250434"/>
            </a:xfrm>
            <a:prstGeom prst="rect">
              <a:avLst/>
            </a:prstGeom>
            <a:noFill/>
          </p:spPr>
          <p:txBody>
            <a:bodyPr wrap="square" rtlCol="0" anchor="ctr">
              <a:noAutofit/>
            </a:bodyPr>
            <a:lstStyle/>
            <a:p>
              <a:pPr lvl="0" algn="ctr" defTabSz="914400">
                <a:defRPr/>
              </a:pPr>
              <a:r>
                <a:rPr lang="en-US" sz="1050" kern="0" dirty="0">
                  <a:solidFill>
                    <a:srgbClr val="282828"/>
                  </a:solidFill>
                </a:rPr>
                <a:t>Azure Storage</a:t>
              </a:r>
            </a:p>
          </p:txBody>
        </p:sp>
        <p:sp>
          <p:nvSpPr>
            <p:cNvPr id="282" name="TextBox 281">
              <a:extLst>
                <a:ext uri="{FF2B5EF4-FFF2-40B4-BE49-F238E27FC236}">
                  <a16:creationId xmlns:a16="http://schemas.microsoft.com/office/drawing/2014/main" id="{ACDC12A0-AE6E-4F87-B2B2-666E4ADB19EE}"/>
                </a:ext>
              </a:extLst>
            </p:cNvPr>
            <p:cNvSpPr txBox="1"/>
            <p:nvPr/>
          </p:nvSpPr>
          <p:spPr>
            <a:xfrm>
              <a:off x="4519375" y="1970448"/>
              <a:ext cx="1016822" cy="286307"/>
            </a:xfrm>
            <a:prstGeom prst="rect">
              <a:avLst/>
            </a:prstGeom>
            <a:noFill/>
          </p:spPr>
          <p:txBody>
            <a:bodyPr wrap="square" rtlCol="0" anchor="ctr">
              <a:noAutofit/>
            </a:bodyPr>
            <a:lstStyle/>
            <a:p>
              <a:pPr lvl="0" algn="ctr" defTabSz="914400">
                <a:defRPr/>
              </a:pPr>
              <a:r>
                <a:rPr lang="en-US" sz="1050" kern="0" dirty="0">
                  <a:solidFill>
                    <a:srgbClr val="282828"/>
                  </a:solidFill>
                </a:rPr>
                <a:t>Page Blob</a:t>
              </a:r>
            </a:p>
          </p:txBody>
        </p:sp>
        <p:cxnSp>
          <p:nvCxnSpPr>
            <p:cNvPr id="285" name="Straight Arrow Connector 284">
              <a:extLst>
                <a:ext uri="{FF2B5EF4-FFF2-40B4-BE49-F238E27FC236}">
                  <a16:creationId xmlns:a16="http://schemas.microsoft.com/office/drawing/2014/main" id="{E3ACDB10-D8C4-46C5-A1BE-809F34FA334B}"/>
                </a:ext>
              </a:extLst>
            </p:cNvPr>
            <p:cNvCxnSpPr>
              <a:cxnSpLocks/>
            </p:cNvCxnSpPr>
            <p:nvPr/>
          </p:nvCxnSpPr>
          <p:spPr>
            <a:xfrm>
              <a:off x="2957600" y="26937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6" name="Straight Arrow Connector 285">
              <a:extLst>
                <a:ext uri="{FF2B5EF4-FFF2-40B4-BE49-F238E27FC236}">
                  <a16:creationId xmlns:a16="http://schemas.microsoft.com/office/drawing/2014/main" id="{2F3C4384-5DCD-4068-B783-88B9BC32E4D8}"/>
                </a:ext>
              </a:extLst>
            </p:cNvPr>
            <p:cNvCxnSpPr>
              <a:cxnSpLocks/>
            </p:cNvCxnSpPr>
            <p:nvPr/>
          </p:nvCxnSpPr>
          <p:spPr>
            <a:xfrm>
              <a:off x="2957600" y="286516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7" name="Straight Arrow Connector 286">
              <a:extLst>
                <a:ext uri="{FF2B5EF4-FFF2-40B4-BE49-F238E27FC236}">
                  <a16:creationId xmlns:a16="http://schemas.microsoft.com/office/drawing/2014/main" id="{1F73839D-5C46-4E5C-9B2B-93D91AA12BD5}"/>
                </a:ext>
              </a:extLst>
            </p:cNvPr>
            <p:cNvCxnSpPr>
              <a:cxnSpLocks/>
            </p:cNvCxnSpPr>
            <p:nvPr/>
          </p:nvCxnSpPr>
          <p:spPr>
            <a:xfrm>
              <a:off x="2957600" y="30366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18" name="network_3" title="Icon of a server connected to a network">
              <a:extLst>
                <a:ext uri="{FF2B5EF4-FFF2-40B4-BE49-F238E27FC236}">
                  <a16:creationId xmlns:a16="http://schemas.microsoft.com/office/drawing/2014/main" id="{32CCEEBE-61BC-48C5-9BC3-F40A45E75984}"/>
                </a:ext>
              </a:extLst>
            </p:cNvPr>
            <p:cNvSpPr>
              <a:spLocks noChangeAspect="1" noEditPoints="1"/>
            </p:cNvSpPr>
            <p:nvPr/>
          </p:nvSpPr>
          <p:spPr bwMode="auto">
            <a:xfrm>
              <a:off x="2242838" y="259143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723" name="desktop" title="a desktop PC">
              <a:extLst>
                <a:ext uri="{FF2B5EF4-FFF2-40B4-BE49-F238E27FC236}">
                  <a16:creationId xmlns:a16="http://schemas.microsoft.com/office/drawing/2014/main" id="{9D6A2A68-6B93-45DA-A63D-0194696B5486}"/>
                </a:ext>
              </a:extLst>
            </p:cNvPr>
            <p:cNvSpPr>
              <a:spLocks noChangeAspect="1" noEditPoints="1"/>
            </p:cNvSpPr>
            <p:nvPr/>
          </p:nvSpPr>
          <p:spPr bwMode="auto">
            <a:xfrm>
              <a:off x="928688" y="184111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nvGrpSpPr>
            <p:cNvPr id="725" name="Group 724">
              <a:extLst>
                <a:ext uri="{FF2B5EF4-FFF2-40B4-BE49-F238E27FC236}">
                  <a16:creationId xmlns:a16="http://schemas.microsoft.com/office/drawing/2014/main" id="{61D50C64-E915-40E9-B0E9-A851BF1B39E4}"/>
                </a:ext>
              </a:extLst>
            </p:cNvPr>
            <p:cNvGrpSpPr/>
            <p:nvPr/>
          </p:nvGrpSpPr>
          <p:grpSpPr>
            <a:xfrm>
              <a:off x="2251837" y="1809544"/>
              <a:ext cx="431182" cy="431182"/>
              <a:chOff x="2412526" y="3500120"/>
              <a:chExt cx="365672" cy="365760"/>
            </a:xfrm>
          </p:grpSpPr>
          <p:sp>
            <p:nvSpPr>
              <p:cNvPr id="726" name="StorageOptical_E958" title="Icon of a hard disk">
                <a:extLst>
                  <a:ext uri="{FF2B5EF4-FFF2-40B4-BE49-F238E27FC236}">
                    <a16:creationId xmlns:a16="http://schemas.microsoft.com/office/drawing/2014/main" id="{45961B77-AAE3-4E8F-B6ED-3BEC06451EC6}"/>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cxnSp>
            <p:nvCxnSpPr>
              <p:cNvPr id="727" name="Straight Connector 726">
                <a:extLst>
                  <a:ext uri="{FF2B5EF4-FFF2-40B4-BE49-F238E27FC236}">
                    <a16:creationId xmlns:a16="http://schemas.microsoft.com/office/drawing/2014/main" id="{5CAD05EC-BF5C-4588-AE89-E326E9C32E49}"/>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9AC00741-0C76-442B-9541-3F3B49839A1F}"/>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9" name="Oval 728">
                <a:extLst>
                  <a:ext uri="{FF2B5EF4-FFF2-40B4-BE49-F238E27FC236}">
                    <a16:creationId xmlns:a16="http://schemas.microsoft.com/office/drawing/2014/main" id="{52791E15-8566-41EE-80A5-4457851320D8}"/>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31" name="chip" title="Icon of a computer chip">
              <a:extLst>
                <a:ext uri="{FF2B5EF4-FFF2-40B4-BE49-F238E27FC236}">
                  <a16:creationId xmlns:a16="http://schemas.microsoft.com/office/drawing/2014/main" id="{EBBE83E6-585A-4D1D-B78B-4EA3BA3F6C05}"/>
                </a:ext>
              </a:extLst>
            </p:cNvPr>
            <p:cNvSpPr>
              <a:spLocks noChangeAspect="1" noEditPoints="1"/>
            </p:cNvSpPr>
            <p:nvPr/>
          </p:nvSpPr>
          <p:spPr bwMode="auto">
            <a:xfrm>
              <a:off x="3875546" y="1932641"/>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32" name="chip" title="Icon of a computer chip">
              <a:extLst>
                <a:ext uri="{FF2B5EF4-FFF2-40B4-BE49-F238E27FC236}">
                  <a16:creationId xmlns:a16="http://schemas.microsoft.com/office/drawing/2014/main" id="{7F65B23A-2468-49A7-A23A-4B9B6B7B2CC8}"/>
                </a:ext>
              </a:extLst>
            </p:cNvPr>
            <p:cNvSpPr>
              <a:spLocks noChangeAspect="1" noEditPoints="1"/>
            </p:cNvSpPr>
            <p:nvPr/>
          </p:nvSpPr>
          <p:spPr bwMode="auto">
            <a:xfrm>
              <a:off x="39136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62" name="chip" title="Icon of a computer chip">
              <a:extLst>
                <a:ext uri="{FF2B5EF4-FFF2-40B4-BE49-F238E27FC236}">
                  <a16:creationId xmlns:a16="http://schemas.microsoft.com/office/drawing/2014/main" id="{19E3C17F-529B-4392-AE48-B9F28C3C862B}"/>
                </a:ext>
              </a:extLst>
            </p:cNvPr>
            <p:cNvSpPr>
              <a:spLocks noChangeAspect="1" noEditPoints="1"/>
            </p:cNvSpPr>
            <p:nvPr/>
          </p:nvSpPr>
          <p:spPr bwMode="auto">
            <a:xfrm>
              <a:off x="4475322"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63" name="chip" title="Icon of a computer chip">
              <a:extLst>
                <a:ext uri="{FF2B5EF4-FFF2-40B4-BE49-F238E27FC236}">
                  <a16:creationId xmlns:a16="http://schemas.microsoft.com/office/drawing/2014/main" id="{7A9D06D7-E0A5-437E-8876-008F38EA4F48}"/>
                </a:ext>
              </a:extLst>
            </p:cNvPr>
            <p:cNvSpPr>
              <a:spLocks noChangeAspect="1" noEditPoints="1"/>
            </p:cNvSpPr>
            <p:nvPr/>
          </p:nvSpPr>
          <p:spPr bwMode="auto">
            <a:xfrm>
              <a:off x="50485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88" name="StorageOptical_E958" title="Icon of a hard disk">
              <a:extLst>
                <a:ext uri="{FF2B5EF4-FFF2-40B4-BE49-F238E27FC236}">
                  <a16:creationId xmlns:a16="http://schemas.microsoft.com/office/drawing/2014/main" id="{E87516CB-0CA1-467C-93DF-50570C42090F}"/>
                </a:ext>
              </a:extLst>
            </p:cNvPr>
            <p:cNvSpPr>
              <a:spLocks noChangeAspect="1" noEditPoints="1"/>
            </p:cNvSpPr>
            <p:nvPr/>
          </p:nvSpPr>
          <p:spPr bwMode="auto">
            <a:xfrm>
              <a:off x="904417" y="2666759"/>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dirty="0"/>
            </a:p>
          </p:txBody>
        </p:sp>
      </p:grpSp>
      <p:grpSp>
        <p:nvGrpSpPr>
          <p:cNvPr id="813" name="Group 812">
            <a:extLst>
              <a:ext uri="{FF2B5EF4-FFF2-40B4-BE49-F238E27FC236}">
                <a16:creationId xmlns:a16="http://schemas.microsoft.com/office/drawing/2014/main" id="{CA74F535-94F2-4170-B411-6CC3F70B1347}"/>
              </a:ext>
            </a:extLst>
          </p:cNvPr>
          <p:cNvGrpSpPr/>
          <p:nvPr/>
        </p:nvGrpSpPr>
        <p:grpSpPr>
          <a:xfrm>
            <a:off x="6534196" y="1237678"/>
            <a:ext cx="5464130" cy="3451225"/>
            <a:chOff x="6534196" y="1237678"/>
            <a:chExt cx="5464130" cy="3451225"/>
          </a:xfrm>
        </p:grpSpPr>
        <p:sp>
          <p:nvSpPr>
            <p:cNvPr id="107" name="Rectangle 106">
              <a:extLst>
                <a:ext uri="{FF2B5EF4-FFF2-40B4-BE49-F238E27FC236}">
                  <a16:creationId xmlns:a16="http://schemas.microsoft.com/office/drawing/2014/main" id="{2674C1AF-29FF-4B65-AE8F-801F76C52AB0}"/>
                </a:ext>
              </a:extLst>
            </p:cNvPr>
            <p:cNvSpPr/>
            <p:nvPr/>
          </p:nvSpPr>
          <p:spPr>
            <a:xfrm>
              <a:off x="6534196" y="1237678"/>
              <a:ext cx="5464130" cy="3451225"/>
            </a:xfrm>
            <a:prstGeom prst="rect">
              <a:avLst/>
            </a:prstGeom>
            <a:solidFill>
              <a:schemeClr val="bg1">
                <a:lumMod val="95000"/>
              </a:schemeClr>
            </a:solidFill>
            <a:ln w="6350" cap="flat" cmpd="sng" algn="ctr">
              <a:solidFill>
                <a:schemeClr val="bg1">
                  <a:lumMod val="75000"/>
                </a:schemeClr>
              </a:solidFill>
              <a:prstDash val="solid"/>
            </a:ln>
            <a:effectLst/>
          </p:spPr>
          <p:txBody>
            <a:bodyPr tIns="91440" bIns="91440" rtlCol="0" anchor="t"/>
            <a:lstStyle/>
            <a:p>
              <a:pPr defTabSz="914400">
                <a:defRPr/>
              </a:pPr>
              <a:r>
                <a:rPr lang="en-US" sz="1400" kern="0" dirty="0">
                  <a:latin typeface="+mj-lt"/>
                </a:rPr>
                <a:t>VM with FSLogix profile</a:t>
              </a:r>
            </a:p>
          </p:txBody>
        </p:sp>
        <p:sp>
          <p:nvSpPr>
            <p:cNvPr id="291" name="TextBox 290">
              <a:extLst>
                <a:ext uri="{FF2B5EF4-FFF2-40B4-BE49-F238E27FC236}">
                  <a16:creationId xmlns:a16="http://schemas.microsoft.com/office/drawing/2014/main" id="{0F07A76F-7F80-4890-9B93-23390D239FCB}"/>
                </a:ext>
              </a:extLst>
            </p:cNvPr>
            <p:cNvSpPr txBox="1"/>
            <p:nvPr/>
          </p:nvSpPr>
          <p:spPr>
            <a:xfrm>
              <a:off x="6609728" y="4335520"/>
              <a:ext cx="1285108" cy="286307"/>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Temporary Disk</a:t>
              </a:r>
            </a:p>
          </p:txBody>
        </p:sp>
        <p:cxnSp>
          <p:nvCxnSpPr>
            <p:cNvPr id="295" name="Straight Arrow Connector 294">
              <a:extLst>
                <a:ext uri="{FF2B5EF4-FFF2-40B4-BE49-F238E27FC236}">
                  <a16:creationId xmlns:a16="http://schemas.microsoft.com/office/drawing/2014/main" id="{670F1880-6EA6-4CE1-A633-F3B562830E39}"/>
                </a:ext>
              </a:extLst>
            </p:cNvPr>
            <p:cNvCxnSpPr>
              <a:cxnSpLocks/>
            </p:cNvCxnSpPr>
            <p:nvPr/>
          </p:nvCxnSpPr>
          <p:spPr>
            <a:xfrm>
              <a:off x="7252282" y="346887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296" name="TextBox 295">
              <a:extLst>
                <a:ext uri="{FF2B5EF4-FFF2-40B4-BE49-F238E27FC236}">
                  <a16:creationId xmlns:a16="http://schemas.microsoft.com/office/drawing/2014/main" id="{34B0C00C-0070-41B0-84A8-E261A0E1E510}"/>
                </a:ext>
              </a:extLst>
            </p:cNvPr>
            <p:cNvSpPr txBox="1"/>
            <p:nvPr/>
          </p:nvSpPr>
          <p:spPr>
            <a:xfrm>
              <a:off x="8141464" y="4271928"/>
              <a:ext cx="924640" cy="286307"/>
            </a:xfrm>
            <a:prstGeom prst="rect">
              <a:avLst/>
            </a:prstGeom>
            <a:noFill/>
          </p:spPr>
          <p:txBody>
            <a:bodyPr wrap="square" rtlCol="0" anchor="ctr">
              <a:noAutofit/>
            </a:bodyPr>
            <a:lstStyle/>
            <a:p>
              <a:pPr lvl="0" algn="ctr" defTabSz="914400">
                <a:defRPr/>
              </a:pPr>
              <a:r>
                <a:rPr lang="en-US" sz="1050" kern="0" dirty="0">
                  <a:solidFill>
                    <a:srgbClr val="282828"/>
                  </a:solidFill>
                </a:rPr>
                <a:t>Data Disks</a:t>
              </a:r>
            </a:p>
          </p:txBody>
        </p:sp>
        <p:sp>
          <p:nvSpPr>
            <p:cNvPr id="305" name="Rectangle 304">
              <a:extLst>
                <a:ext uri="{FF2B5EF4-FFF2-40B4-BE49-F238E27FC236}">
                  <a16:creationId xmlns:a16="http://schemas.microsoft.com/office/drawing/2014/main" id="{156FCA41-6AD2-435E-8459-7230DBA0D331}"/>
                </a:ext>
              </a:extLst>
            </p:cNvPr>
            <p:cNvSpPr/>
            <p:nvPr/>
          </p:nvSpPr>
          <p:spPr>
            <a:xfrm>
              <a:off x="8051605" y="3613207"/>
              <a:ext cx="1104358" cy="943832"/>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cxnSp>
          <p:nvCxnSpPr>
            <p:cNvPr id="306" name="Straight Arrow Connector 305">
              <a:extLst>
                <a:ext uri="{FF2B5EF4-FFF2-40B4-BE49-F238E27FC236}">
                  <a16:creationId xmlns:a16="http://schemas.microsoft.com/office/drawing/2014/main" id="{BDC37060-E57E-4E26-8D71-75880BA6DAC6}"/>
                </a:ext>
              </a:extLst>
            </p:cNvPr>
            <p:cNvCxnSpPr>
              <a:cxnSpLocks/>
            </p:cNvCxnSpPr>
            <p:nvPr/>
          </p:nvCxnSpPr>
          <p:spPr>
            <a:xfrm>
              <a:off x="8958154" y="38337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7" name="Straight Arrow Connector 306">
              <a:extLst>
                <a:ext uri="{FF2B5EF4-FFF2-40B4-BE49-F238E27FC236}">
                  <a16:creationId xmlns:a16="http://schemas.microsoft.com/office/drawing/2014/main" id="{D7CEA305-B65B-4EB8-AD59-1A6CC5CD3A55}"/>
                </a:ext>
              </a:extLst>
            </p:cNvPr>
            <p:cNvCxnSpPr>
              <a:cxnSpLocks/>
            </p:cNvCxnSpPr>
            <p:nvPr/>
          </p:nvCxnSpPr>
          <p:spPr>
            <a:xfrm>
              <a:off x="8958154" y="400518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8" name="Straight Arrow Connector 307">
              <a:extLst>
                <a:ext uri="{FF2B5EF4-FFF2-40B4-BE49-F238E27FC236}">
                  <a16:creationId xmlns:a16="http://schemas.microsoft.com/office/drawing/2014/main" id="{E9FCB431-975A-4CFC-8555-7E1468C1874B}"/>
                </a:ext>
              </a:extLst>
            </p:cNvPr>
            <p:cNvCxnSpPr>
              <a:cxnSpLocks/>
            </p:cNvCxnSpPr>
            <p:nvPr/>
          </p:nvCxnSpPr>
          <p:spPr>
            <a:xfrm>
              <a:off x="8958154" y="41766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309" name="Rectangle 308">
              <a:extLst>
                <a:ext uri="{FF2B5EF4-FFF2-40B4-BE49-F238E27FC236}">
                  <a16:creationId xmlns:a16="http://schemas.microsoft.com/office/drawing/2014/main" id="{215C0121-938D-4706-ABAC-E0B5C0A58E36}"/>
                </a:ext>
              </a:extLst>
            </p:cNvPr>
            <p:cNvSpPr/>
            <p:nvPr/>
          </p:nvSpPr>
          <p:spPr>
            <a:xfrm>
              <a:off x="9791700" y="1729740"/>
              <a:ext cx="2033959" cy="2827291"/>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sp>
          <p:nvSpPr>
            <p:cNvPr id="500" name="TextBox 499">
              <a:extLst>
                <a:ext uri="{FF2B5EF4-FFF2-40B4-BE49-F238E27FC236}">
                  <a16:creationId xmlns:a16="http://schemas.microsoft.com/office/drawing/2014/main" id="{D5EC2051-7C46-402A-8482-E30F19BFE1BC}"/>
                </a:ext>
              </a:extLst>
            </p:cNvPr>
            <p:cNvSpPr txBox="1"/>
            <p:nvPr/>
          </p:nvSpPr>
          <p:spPr>
            <a:xfrm>
              <a:off x="10676435" y="2985804"/>
              <a:ext cx="1016822" cy="286307"/>
            </a:xfrm>
            <a:prstGeom prst="rect">
              <a:avLst/>
            </a:prstGeom>
            <a:noFill/>
          </p:spPr>
          <p:txBody>
            <a:bodyPr wrap="square" rtlCol="0" anchor="ctr">
              <a:noAutofit/>
            </a:bodyPr>
            <a:lstStyle/>
            <a:p>
              <a:pPr lvl="0" algn="ctr" defTabSz="914400">
                <a:defRPr/>
              </a:pPr>
              <a:r>
                <a:rPr lang="en-US" sz="1050" kern="0" dirty="0">
                  <a:solidFill>
                    <a:srgbClr val="282828"/>
                  </a:solidFill>
                </a:rPr>
                <a:t>Page Blob</a:t>
              </a:r>
            </a:p>
          </p:txBody>
        </p:sp>
        <p:sp>
          <p:nvSpPr>
            <p:cNvPr id="502" name="TextBox 501">
              <a:extLst>
                <a:ext uri="{FF2B5EF4-FFF2-40B4-BE49-F238E27FC236}">
                  <a16:creationId xmlns:a16="http://schemas.microsoft.com/office/drawing/2014/main" id="{EF1CC60A-9198-4E88-9ACE-CFAB0AA34734}"/>
                </a:ext>
              </a:extLst>
            </p:cNvPr>
            <p:cNvSpPr txBox="1"/>
            <p:nvPr/>
          </p:nvSpPr>
          <p:spPr>
            <a:xfrm>
              <a:off x="8262351" y="2624625"/>
              <a:ext cx="769926"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OS Disk</a:t>
              </a:r>
            </a:p>
          </p:txBody>
        </p:sp>
        <p:cxnSp>
          <p:nvCxnSpPr>
            <p:cNvPr id="504" name="Straight Arrow Connector 503">
              <a:extLst>
                <a:ext uri="{FF2B5EF4-FFF2-40B4-BE49-F238E27FC236}">
                  <a16:creationId xmlns:a16="http://schemas.microsoft.com/office/drawing/2014/main" id="{69B5CEFA-EBB8-403F-8AEE-17BD2C26450A}"/>
                </a:ext>
              </a:extLst>
            </p:cNvPr>
            <p:cNvCxnSpPr>
              <a:cxnSpLocks/>
            </p:cNvCxnSpPr>
            <p:nvPr/>
          </p:nvCxnSpPr>
          <p:spPr>
            <a:xfrm>
              <a:off x="761523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06" name="Straight Arrow Connector 505">
              <a:extLst>
                <a:ext uri="{FF2B5EF4-FFF2-40B4-BE49-F238E27FC236}">
                  <a16:creationId xmlns:a16="http://schemas.microsoft.com/office/drawing/2014/main" id="{A22BA5E0-C3D5-41F3-98ED-123440D81A09}"/>
                </a:ext>
              </a:extLst>
            </p:cNvPr>
            <p:cNvCxnSpPr>
              <a:cxnSpLocks/>
            </p:cNvCxnSpPr>
            <p:nvPr/>
          </p:nvCxnSpPr>
          <p:spPr>
            <a:xfrm>
              <a:off x="915828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08" name="TextBox 507">
              <a:extLst>
                <a:ext uri="{FF2B5EF4-FFF2-40B4-BE49-F238E27FC236}">
                  <a16:creationId xmlns:a16="http://schemas.microsoft.com/office/drawing/2014/main" id="{BD4C6CD9-FD0F-4568-AC85-097A1DA65E82}"/>
                </a:ext>
              </a:extLst>
            </p:cNvPr>
            <p:cNvSpPr txBox="1"/>
            <p:nvPr/>
          </p:nvSpPr>
          <p:spPr>
            <a:xfrm>
              <a:off x="7029744" y="2613921"/>
              <a:ext cx="431945"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VM</a:t>
              </a:r>
            </a:p>
          </p:txBody>
        </p:sp>
        <p:sp>
          <p:nvSpPr>
            <p:cNvPr id="509" name="TextBox 508">
              <a:extLst>
                <a:ext uri="{FF2B5EF4-FFF2-40B4-BE49-F238E27FC236}">
                  <a16:creationId xmlns:a16="http://schemas.microsoft.com/office/drawing/2014/main" id="{A25D0405-8D6F-45B8-85F1-615E5A499B17}"/>
                </a:ext>
              </a:extLst>
            </p:cNvPr>
            <p:cNvSpPr txBox="1"/>
            <p:nvPr/>
          </p:nvSpPr>
          <p:spPr>
            <a:xfrm>
              <a:off x="7912813" y="1698817"/>
              <a:ext cx="431945"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VM</a:t>
              </a:r>
            </a:p>
          </p:txBody>
        </p:sp>
        <p:sp>
          <p:nvSpPr>
            <p:cNvPr id="518" name="Rectangle 517">
              <a:extLst>
                <a:ext uri="{FF2B5EF4-FFF2-40B4-BE49-F238E27FC236}">
                  <a16:creationId xmlns:a16="http://schemas.microsoft.com/office/drawing/2014/main" id="{1784A319-4D33-4816-BE8A-4289F0FBC9DD}"/>
                </a:ext>
              </a:extLst>
            </p:cNvPr>
            <p:cNvSpPr/>
            <p:nvPr/>
          </p:nvSpPr>
          <p:spPr>
            <a:xfrm>
              <a:off x="7429495" y="1729740"/>
              <a:ext cx="2033959" cy="883920"/>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sp>
          <p:nvSpPr>
            <p:cNvPr id="519" name="TextBox 518">
              <a:extLst>
                <a:ext uri="{FF2B5EF4-FFF2-40B4-BE49-F238E27FC236}">
                  <a16:creationId xmlns:a16="http://schemas.microsoft.com/office/drawing/2014/main" id="{4B3C7626-7AA4-499A-B445-603B2F6410F0}"/>
                </a:ext>
              </a:extLst>
            </p:cNvPr>
            <p:cNvSpPr txBox="1"/>
            <p:nvPr/>
          </p:nvSpPr>
          <p:spPr>
            <a:xfrm>
              <a:off x="8522674" y="2337122"/>
              <a:ext cx="924640" cy="286307"/>
            </a:xfrm>
            <a:prstGeom prst="rect">
              <a:avLst/>
            </a:prstGeom>
            <a:noFill/>
          </p:spPr>
          <p:txBody>
            <a:bodyPr wrap="square" rtlCol="0" anchor="ctr">
              <a:noAutofit/>
            </a:bodyPr>
            <a:lstStyle/>
            <a:p>
              <a:pPr lvl="0" algn="ctr" defTabSz="914400">
                <a:defRPr/>
              </a:pPr>
              <a:r>
                <a:rPr lang="en-US" sz="1050" kern="0" dirty="0">
                  <a:solidFill>
                    <a:srgbClr val="282828"/>
                  </a:solidFill>
                </a:rPr>
                <a:t>File Share*</a:t>
              </a:r>
            </a:p>
          </p:txBody>
        </p:sp>
        <p:cxnSp>
          <p:nvCxnSpPr>
            <p:cNvPr id="520" name="Straight Arrow Connector 519">
              <a:extLst>
                <a:ext uri="{FF2B5EF4-FFF2-40B4-BE49-F238E27FC236}">
                  <a16:creationId xmlns:a16="http://schemas.microsoft.com/office/drawing/2014/main" id="{EC2AF5F8-9BD2-4777-8D38-2C37E8A1781A}"/>
                </a:ext>
              </a:extLst>
            </p:cNvPr>
            <p:cNvCxnSpPr>
              <a:cxnSpLocks/>
            </p:cNvCxnSpPr>
            <p:nvPr/>
          </p:nvCxnSpPr>
          <p:spPr>
            <a:xfrm flipV="1">
              <a:off x="7566260" y="2667000"/>
              <a:ext cx="562525" cy="176564"/>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22" name="Straight Arrow Connector 521">
              <a:extLst>
                <a:ext uri="{FF2B5EF4-FFF2-40B4-BE49-F238E27FC236}">
                  <a16:creationId xmlns:a16="http://schemas.microsoft.com/office/drawing/2014/main" id="{D6874652-5499-4790-AB10-3165C6DD8D53}"/>
                </a:ext>
              </a:extLst>
            </p:cNvPr>
            <p:cNvCxnSpPr>
              <a:cxnSpLocks/>
            </p:cNvCxnSpPr>
            <p:nvPr/>
          </p:nvCxnSpPr>
          <p:spPr>
            <a:xfrm>
              <a:off x="9158288" y="221894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24" name="desktop" title="a desktop PC">
              <a:extLst>
                <a:ext uri="{FF2B5EF4-FFF2-40B4-BE49-F238E27FC236}">
                  <a16:creationId xmlns:a16="http://schemas.microsoft.com/office/drawing/2014/main" id="{E3CF377D-8BE5-4263-A4D5-7F42BA7DA347}"/>
                </a:ext>
              </a:extLst>
            </p:cNvPr>
            <p:cNvSpPr>
              <a:spLocks noChangeAspect="1" noEditPoints="1"/>
            </p:cNvSpPr>
            <p:nvPr/>
          </p:nvSpPr>
          <p:spPr bwMode="auto">
            <a:xfrm>
              <a:off x="7967947" y="1981614"/>
              <a:ext cx="348172" cy="34248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sp>
          <p:nvSpPr>
            <p:cNvPr id="774" name="network_3" title="Icon of a server connected to a network">
              <a:extLst>
                <a:ext uri="{FF2B5EF4-FFF2-40B4-BE49-F238E27FC236}">
                  <a16:creationId xmlns:a16="http://schemas.microsoft.com/office/drawing/2014/main" id="{D14865EA-567B-4A54-86BB-B46D3486CA83}"/>
                </a:ext>
              </a:extLst>
            </p:cNvPr>
            <p:cNvSpPr>
              <a:spLocks noChangeAspect="1" noEditPoints="1"/>
            </p:cNvSpPr>
            <p:nvPr/>
          </p:nvSpPr>
          <p:spPr bwMode="auto">
            <a:xfrm>
              <a:off x="8769332" y="1958315"/>
              <a:ext cx="372816" cy="3868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781" name="desktop" title="a desktop PC">
              <a:extLst>
                <a:ext uri="{FF2B5EF4-FFF2-40B4-BE49-F238E27FC236}">
                  <a16:creationId xmlns:a16="http://schemas.microsoft.com/office/drawing/2014/main" id="{6BC96300-ABFD-41DD-A484-91650013EA22}"/>
                </a:ext>
              </a:extLst>
            </p:cNvPr>
            <p:cNvSpPr>
              <a:spLocks noChangeAspect="1" noEditPoints="1"/>
            </p:cNvSpPr>
            <p:nvPr/>
          </p:nvSpPr>
          <p:spPr bwMode="auto">
            <a:xfrm>
              <a:off x="7051937" y="295477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nvGrpSpPr>
            <p:cNvPr id="782" name="Group 781">
              <a:extLst>
                <a:ext uri="{FF2B5EF4-FFF2-40B4-BE49-F238E27FC236}">
                  <a16:creationId xmlns:a16="http://schemas.microsoft.com/office/drawing/2014/main" id="{C024E059-BF2E-4071-B325-56EBF0A60D0D}"/>
                </a:ext>
              </a:extLst>
            </p:cNvPr>
            <p:cNvGrpSpPr/>
            <p:nvPr/>
          </p:nvGrpSpPr>
          <p:grpSpPr>
            <a:xfrm>
              <a:off x="8430291" y="2917882"/>
              <a:ext cx="431182" cy="431182"/>
              <a:chOff x="2412526" y="3500120"/>
              <a:chExt cx="365672" cy="365760"/>
            </a:xfrm>
          </p:grpSpPr>
          <p:sp>
            <p:nvSpPr>
              <p:cNvPr id="783" name="StorageOptical_E958" title="Icon of a hard disk">
                <a:extLst>
                  <a:ext uri="{FF2B5EF4-FFF2-40B4-BE49-F238E27FC236}">
                    <a16:creationId xmlns:a16="http://schemas.microsoft.com/office/drawing/2014/main" id="{70302557-5F22-4B6D-8D3A-A9A04321BA82}"/>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cxnSp>
            <p:nvCxnSpPr>
              <p:cNvPr id="784" name="Straight Connector 783">
                <a:extLst>
                  <a:ext uri="{FF2B5EF4-FFF2-40B4-BE49-F238E27FC236}">
                    <a16:creationId xmlns:a16="http://schemas.microsoft.com/office/drawing/2014/main" id="{4AEB28FD-D1DB-4B87-81A5-BBA2491EE2F4}"/>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800DB17-B4DE-4B95-ADE1-EACE6B8AC64B}"/>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6" name="Oval 785">
                <a:extLst>
                  <a:ext uri="{FF2B5EF4-FFF2-40B4-BE49-F238E27FC236}">
                    <a16:creationId xmlns:a16="http://schemas.microsoft.com/office/drawing/2014/main" id="{2B32A68A-FB89-46A1-B036-307271BCFE3D}"/>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90" name="StorageOptical_E958" title="Icon of a hard disk">
              <a:extLst>
                <a:ext uri="{FF2B5EF4-FFF2-40B4-BE49-F238E27FC236}">
                  <a16:creationId xmlns:a16="http://schemas.microsoft.com/office/drawing/2014/main" id="{F9358368-7F79-4501-B8BB-EAB4C4762B9C}"/>
                </a:ext>
              </a:extLst>
            </p:cNvPr>
            <p:cNvSpPr>
              <a:spLocks noChangeAspect="1" noEditPoints="1"/>
            </p:cNvSpPr>
            <p:nvPr/>
          </p:nvSpPr>
          <p:spPr bwMode="auto">
            <a:xfrm>
              <a:off x="7017402" y="3836025"/>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dirty="0"/>
            </a:p>
          </p:txBody>
        </p:sp>
        <p:sp>
          <p:nvSpPr>
            <p:cNvPr id="791" name="network_3" title="Icon of a server connected to a network">
              <a:extLst>
                <a:ext uri="{FF2B5EF4-FFF2-40B4-BE49-F238E27FC236}">
                  <a16:creationId xmlns:a16="http://schemas.microsoft.com/office/drawing/2014/main" id="{1C052614-08BE-411E-ADAC-56DB08A2E04A}"/>
                </a:ext>
              </a:extLst>
            </p:cNvPr>
            <p:cNvSpPr>
              <a:spLocks noChangeAspect="1" noEditPoints="1"/>
            </p:cNvSpPr>
            <p:nvPr/>
          </p:nvSpPr>
          <p:spPr bwMode="auto">
            <a:xfrm>
              <a:off x="8351342" y="3737165"/>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792" name="chip" title="Icon of a computer chip">
              <a:extLst>
                <a:ext uri="{FF2B5EF4-FFF2-40B4-BE49-F238E27FC236}">
                  <a16:creationId xmlns:a16="http://schemas.microsoft.com/office/drawing/2014/main" id="{A1379330-539C-4C6D-BFB1-32F4D74B8198}"/>
                </a:ext>
              </a:extLst>
            </p:cNvPr>
            <p:cNvSpPr>
              <a:spLocks noChangeAspect="1" noEditPoints="1"/>
            </p:cNvSpPr>
            <p:nvPr/>
          </p:nvSpPr>
          <p:spPr bwMode="auto">
            <a:xfrm>
              <a:off x="100315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3" name="chip" title="Icon of a computer chip">
              <a:extLst>
                <a:ext uri="{FF2B5EF4-FFF2-40B4-BE49-F238E27FC236}">
                  <a16:creationId xmlns:a16="http://schemas.microsoft.com/office/drawing/2014/main" id="{3CC5C796-35F4-4EE3-95AA-589A193248C9}"/>
                </a:ext>
              </a:extLst>
            </p:cNvPr>
            <p:cNvSpPr>
              <a:spLocks noChangeAspect="1" noEditPoints="1"/>
            </p:cNvSpPr>
            <p:nvPr/>
          </p:nvSpPr>
          <p:spPr bwMode="auto">
            <a:xfrm>
              <a:off x="10593190"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4" name="chip" title="Icon of a computer chip">
              <a:extLst>
                <a:ext uri="{FF2B5EF4-FFF2-40B4-BE49-F238E27FC236}">
                  <a16:creationId xmlns:a16="http://schemas.microsoft.com/office/drawing/2014/main" id="{4AEDED31-F877-4251-B7A6-657A3441C90A}"/>
                </a:ext>
              </a:extLst>
            </p:cNvPr>
            <p:cNvSpPr>
              <a:spLocks noChangeAspect="1" noEditPoints="1"/>
            </p:cNvSpPr>
            <p:nvPr/>
          </p:nvSpPr>
          <p:spPr bwMode="auto">
            <a:xfrm>
              <a:off x="111664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5" name="chip" title="Icon of a computer chip">
              <a:extLst>
                <a:ext uri="{FF2B5EF4-FFF2-40B4-BE49-F238E27FC236}">
                  <a16:creationId xmlns:a16="http://schemas.microsoft.com/office/drawing/2014/main" id="{447EBA89-485A-44D5-8881-DBD6FD7BFBFA}"/>
                </a:ext>
              </a:extLst>
            </p:cNvPr>
            <p:cNvSpPr>
              <a:spLocks noChangeAspect="1" noEditPoints="1"/>
            </p:cNvSpPr>
            <p:nvPr/>
          </p:nvSpPr>
          <p:spPr bwMode="auto">
            <a:xfrm>
              <a:off x="100315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6" name="chip" title="Icon of a computer chip">
              <a:extLst>
                <a:ext uri="{FF2B5EF4-FFF2-40B4-BE49-F238E27FC236}">
                  <a16:creationId xmlns:a16="http://schemas.microsoft.com/office/drawing/2014/main" id="{4A786BFD-DCB0-446D-8458-0A73703FEE33}"/>
                </a:ext>
              </a:extLst>
            </p:cNvPr>
            <p:cNvSpPr>
              <a:spLocks noChangeAspect="1" noEditPoints="1"/>
            </p:cNvSpPr>
            <p:nvPr/>
          </p:nvSpPr>
          <p:spPr bwMode="auto">
            <a:xfrm>
              <a:off x="10593190"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7" name="chip" title="Icon of a computer chip">
              <a:extLst>
                <a:ext uri="{FF2B5EF4-FFF2-40B4-BE49-F238E27FC236}">
                  <a16:creationId xmlns:a16="http://schemas.microsoft.com/office/drawing/2014/main" id="{F04C2005-3489-4F7A-B927-DD1514D89277}"/>
                </a:ext>
              </a:extLst>
            </p:cNvPr>
            <p:cNvSpPr>
              <a:spLocks noChangeAspect="1" noEditPoints="1"/>
            </p:cNvSpPr>
            <p:nvPr/>
          </p:nvSpPr>
          <p:spPr bwMode="auto">
            <a:xfrm>
              <a:off x="111664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8" name="chip" title="Icon of a computer chip">
              <a:extLst>
                <a:ext uri="{FF2B5EF4-FFF2-40B4-BE49-F238E27FC236}">
                  <a16:creationId xmlns:a16="http://schemas.microsoft.com/office/drawing/2014/main" id="{65FC3B30-6E49-4D61-827F-3C1CE5BAC843}"/>
                </a:ext>
              </a:extLst>
            </p:cNvPr>
            <p:cNvSpPr>
              <a:spLocks noChangeAspect="1" noEditPoints="1"/>
            </p:cNvSpPr>
            <p:nvPr/>
          </p:nvSpPr>
          <p:spPr bwMode="auto">
            <a:xfrm>
              <a:off x="10031514" y="291551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808" name="people_4" title="Icon of a person">
              <a:extLst>
                <a:ext uri="{FF2B5EF4-FFF2-40B4-BE49-F238E27FC236}">
                  <a16:creationId xmlns:a16="http://schemas.microsoft.com/office/drawing/2014/main" id="{D89432C4-DEA4-4869-ABDD-E21DB5354207}"/>
                </a:ext>
              </a:extLst>
            </p:cNvPr>
            <p:cNvSpPr>
              <a:spLocks noChangeAspect="1" noEditPoints="1"/>
            </p:cNvSpPr>
            <p:nvPr/>
          </p:nvSpPr>
          <p:spPr bwMode="auto">
            <a:xfrm>
              <a:off x="8665879" y="1854231"/>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9" name="people_4" title="Icon of a person">
              <a:extLst>
                <a:ext uri="{FF2B5EF4-FFF2-40B4-BE49-F238E27FC236}">
                  <a16:creationId xmlns:a16="http://schemas.microsoft.com/office/drawing/2014/main" id="{7225DA10-9BB1-4CE1-824F-E37EE373919D}"/>
                </a:ext>
              </a:extLst>
            </p:cNvPr>
            <p:cNvSpPr>
              <a:spLocks noChangeAspect="1" noEditPoints="1"/>
            </p:cNvSpPr>
            <p:nvPr/>
          </p:nvSpPr>
          <p:spPr bwMode="auto">
            <a:xfrm>
              <a:off x="6837063" y="277933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4" name="Group 813">
            <a:extLst>
              <a:ext uri="{FF2B5EF4-FFF2-40B4-BE49-F238E27FC236}">
                <a16:creationId xmlns:a16="http://schemas.microsoft.com/office/drawing/2014/main" id="{376EFBE2-258B-4B95-9A92-7F97B7E173A2}"/>
              </a:ext>
            </a:extLst>
          </p:cNvPr>
          <p:cNvGrpSpPr/>
          <p:nvPr/>
        </p:nvGrpSpPr>
        <p:grpSpPr>
          <a:xfrm>
            <a:off x="485363" y="3858292"/>
            <a:ext cx="5343937" cy="2689927"/>
            <a:chOff x="485363" y="3858292"/>
            <a:chExt cx="5343937" cy="2689927"/>
          </a:xfrm>
        </p:grpSpPr>
        <p:sp>
          <p:nvSpPr>
            <p:cNvPr id="106" name="Rectangle 105">
              <a:extLst>
                <a:ext uri="{FF2B5EF4-FFF2-40B4-BE49-F238E27FC236}">
                  <a16:creationId xmlns:a16="http://schemas.microsoft.com/office/drawing/2014/main" id="{26128424-22DA-4E26-9324-4EE4032A6240}"/>
                </a:ext>
              </a:extLst>
            </p:cNvPr>
            <p:cNvSpPr/>
            <p:nvPr/>
          </p:nvSpPr>
          <p:spPr>
            <a:xfrm>
              <a:off x="485363" y="3858292"/>
              <a:ext cx="5343937" cy="2686970"/>
            </a:xfrm>
            <a:prstGeom prst="rect">
              <a:avLst/>
            </a:prstGeom>
            <a:solidFill>
              <a:schemeClr val="bg1">
                <a:lumMod val="95000"/>
              </a:schemeClr>
            </a:solidFill>
            <a:ln w="6350" cap="flat" cmpd="sng" algn="ctr">
              <a:solidFill>
                <a:schemeClr val="bg1">
                  <a:lumMod val="75000"/>
                </a:schemeClr>
              </a:solidFill>
              <a:prstDash val="solid"/>
            </a:ln>
            <a:effectLst/>
          </p:spPr>
          <p:txBody>
            <a:bodyPr tIns="91440" bIns="91440" rtlCol="0" anchor="t"/>
            <a:lstStyle/>
            <a:p>
              <a:pPr defTabSz="914400">
                <a:defRPr/>
              </a:pPr>
              <a:r>
                <a:rPr lang="en-US" sz="1400" kern="0" dirty="0">
                  <a:latin typeface="+mj-lt"/>
                </a:rPr>
                <a:t>VM with FSLogix profile and</a:t>
              </a:r>
              <a:br>
                <a:rPr lang="en-US" sz="1400" kern="0" dirty="0">
                  <a:latin typeface="+mj-lt"/>
                </a:rPr>
              </a:br>
              <a:r>
                <a:rPr lang="en-US" sz="1400" kern="0" dirty="0">
                  <a:latin typeface="+mj-lt"/>
                </a:rPr>
                <a:t>Azure Files</a:t>
              </a:r>
            </a:p>
          </p:txBody>
        </p:sp>
        <p:sp>
          <p:nvSpPr>
            <p:cNvPr id="523" name="TextBox 522">
              <a:extLst>
                <a:ext uri="{FF2B5EF4-FFF2-40B4-BE49-F238E27FC236}">
                  <a16:creationId xmlns:a16="http://schemas.microsoft.com/office/drawing/2014/main" id="{9B4E452B-5EC4-436E-BC42-D9BA61E96A48}"/>
                </a:ext>
              </a:extLst>
            </p:cNvPr>
            <p:cNvSpPr txBox="1"/>
            <p:nvPr/>
          </p:nvSpPr>
          <p:spPr>
            <a:xfrm>
              <a:off x="932273" y="4420461"/>
              <a:ext cx="431945"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VM</a:t>
              </a:r>
            </a:p>
          </p:txBody>
        </p:sp>
        <p:cxnSp>
          <p:nvCxnSpPr>
            <p:cNvPr id="525" name="Straight Arrow Connector 524">
              <a:extLst>
                <a:ext uri="{FF2B5EF4-FFF2-40B4-BE49-F238E27FC236}">
                  <a16:creationId xmlns:a16="http://schemas.microsoft.com/office/drawing/2014/main" id="{DA47DE7C-0635-4DFE-AB7B-349B2596F621}"/>
                </a:ext>
              </a:extLst>
            </p:cNvPr>
            <p:cNvCxnSpPr>
              <a:cxnSpLocks/>
            </p:cNvCxnSpPr>
            <p:nvPr/>
          </p:nvCxnSpPr>
          <p:spPr>
            <a:xfrm>
              <a:off x="1148245" y="518888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29" name="TextBox 528">
              <a:extLst>
                <a:ext uri="{FF2B5EF4-FFF2-40B4-BE49-F238E27FC236}">
                  <a16:creationId xmlns:a16="http://schemas.microsoft.com/office/drawing/2014/main" id="{9FD35B0B-1DA2-4442-A3CD-E677F54A0BE5}"/>
                </a:ext>
              </a:extLst>
            </p:cNvPr>
            <p:cNvSpPr txBox="1"/>
            <p:nvPr/>
          </p:nvSpPr>
          <p:spPr>
            <a:xfrm>
              <a:off x="505691" y="6012674"/>
              <a:ext cx="1285108" cy="286307"/>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Temporary Disk</a:t>
              </a:r>
            </a:p>
          </p:txBody>
        </p:sp>
        <p:cxnSp>
          <p:nvCxnSpPr>
            <p:cNvPr id="531" name="Straight Arrow Connector 530">
              <a:extLst>
                <a:ext uri="{FF2B5EF4-FFF2-40B4-BE49-F238E27FC236}">
                  <a16:creationId xmlns:a16="http://schemas.microsoft.com/office/drawing/2014/main" id="{1E4569CC-37F1-4214-B990-28C26AF4BDFC}"/>
                </a:ext>
              </a:extLst>
            </p:cNvPr>
            <p:cNvCxnSpPr>
              <a:cxnSpLocks/>
            </p:cNvCxnSpPr>
            <p:nvPr/>
          </p:nvCxnSpPr>
          <p:spPr>
            <a:xfrm>
              <a:off x="1480429"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32" name="TextBox 531">
              <a:extLst>
                <a:ext uri="{FF2B5EF4-FFF2-40B4-BE49-F238E27FC236}">
                  <a16:creationId xmlns:a16="http://schemas.microsoft.com/office/drawing/2014/main" id="{BCBADC80-EBA9-4848-95FE-0503C3B471D0}"/>
                </a:ext>
              </a:extLst>
            </p:cNvPr>
            <p:cNvSpPr txBox="1"/>
            <p:nvPr/>
          </p:nvSpPr>
          <p:spPr>
            <a:xfrm>
              <a:off x="2032960" y="6012674"/>
              <a:ext cx="924640" cy="286307"/>
            </a:xfrm>
            <a:prstGeom prst="rect">
              <a:avLst/>
            </a:prstGeom>
            <a:noFill/>
          </p:spPr>
          <p:txBody>
            <a:bodyPr wrap="square" rtlCol="0" anchor="ctr">
              <a:noAutofit/>
            </a:bodyPr>
            <a:lstStyle/>
            <a:p>
              <a:pPr lvl="0" algn="ctr" defTabSz="914400">
                <a:defRPr/>
              </a:pPr>
              <a:r>
                <a:rPr lang="en-US" sz="1050" kern="0" dirty="0">
                  <a:solidFill>
                    <a:srgbClr val="282828"/>
                  </a:solidFill>
                </a:rPr>
                <a:t>Data Disks</a:t>
              </a:r>
            </a:p>
          </p:txBody>
        </p:sp>
        <p:sp>
          <p:nvSpPr>
            <p:cNvPr id="541" name="Rectangle 540">
              <a:extLst>
                <a:ext uri="{FF2B5EF4-FFF2-40B4-BE49-F238E27FC236}">
                  <a16:creationId xmlns:a16="http://schemas.microsoft.com/office/drawing/2014/main" id="{886D6CA3-F836-487C-A5FF-EC242CE0B042}"/>
                </a:ext>
              </a:extLst>
            </p:cNvPr>
            <p:cNvSpPr/>
            <p:nvPr/>
          </p:nvSpPr>
          <p:spPr>
            <a:xfrm>
              <a:off x="1943101" y="5353953"/>
              <a:ext cx="1104358" cy="943832"/>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cxnSp>
          <p:nvCxnSpPr>
            <p:cNvPr id="542" name="Straight Arrow Connector 541">
              <a:extLst>
                <a:ext uri="{FF2B5EF4-FFF2-40B4-BE49-F238E27FC236}">
                  <a16:creationId xmlns:a16="http://schemas.microsoft.com/office/drawing/2014/main" id="{4AE3F505-3CD3-46CE-965D-4D017E747777}"/>
                </a:ext>
              </a:extLst>
            </p:cNvPr>
            <p:cNvCxnSpPr>
              <a:cxnSpLocks/>
            </p:cNvCxnSpPr>
            <p:nvPr/>
          </p:nvCxnSpPr>
          <p:spPr>
            <a:xfrm flipV="1">
              <a:off x="1382246" y="4219796"/>
              <a:ext cx="2278534" cy="362166"/>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43" name="Straight Arrow Connector 542">
              <a:extLst>
                <a:ext uri="{FF2B5EF4-FFF2-40B4-BE49-F238E27FC236}">
                  <a16:creationId xmlns:a16="http://schemas.microsoft.com/office/drawing/2014/main" id="{2C7F8F2F-5698-46E8-B2B5-43331EF78906}"/>
                </a:ext>
              </a:extLst>
            </p:cNvPr>
            <p:cNvCxnSpPr>
              <a:cxnSpLocks/>
            </p:cNvCxnSpPr>
            <p:nvPr/>
          </p:nvCxnSpPr>
          <p:spPr>
            <a:xfrm>
              <a:off x="2782533"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44" name="TextBox 543">
              <a:extLst>
                <a:ext uri="{FF2B5EF4-FFF2-40B4-BE49-F238E27FC236}">
                  <a16:creationId xmlns:a16="http://schemas.microsoft.com/office/drawing/2014/main" id="{B017EB7C-5873-4D24-B808-2D21526D6C69}"/>
                </a:ext>
              </a:extLst>
            </p:cNvPr>
            <p:cNvSpPr txBox="1"/>
            <p:nvPr/>
          </p:nvSpPr>
          <p:spPr>
            <a:xfrm>
              <a:off x="2133717" y="4420461"/>
              <a:ext cx="769926"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OS Disk</a:t>
              </a:r>
            </a:p>
          </p:txBody>
        </p:sp>
        <p:sp>
          <p:nvSpPr>
            <p:cNvPr id="545" name="Rectangle 544">
              <a:extLst>
                <a:ext uri="{FF2B5EF4-FFF2-40B4-BE49-F238E27FC236}">
                  <a16:creationId xmlns:a16="http://schemas.microsoft.com/office/drawing/2014/main" id="{7F7F066E-FA52-4C79-8F81-5B1E6522B801}"/>
                </a:ext>
              </a:extLst>
            </p:cNvPr>
            <p:cNvSpPr/>
            <p:nvPr/>
          </p:nvSpPr>
          <p:spPr>
            <a:xfrm>
              <a:off x="3692874" y="3993866"/>
              <a:ext cx="1920525" cy="2303915"/>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sp>
          <p:nvSpPr>
            <p:cNvPr id="654" name="TextBox 653">
              <a:extLst>
                <a:ext uri="{FF2B5EF4-FFF2-40B4-BE49-F238E27FC236}">
                  <a16:creationId xmlns:a16="http://schemas.microsoft.com/office/drawing/2014/main" id="{B5425662-9D66-4539-986A-F5FDAB2A15BA}"/>
                </a:ext>
              </a:extLst>
            </p:cNvPr>
            <p:cNvSpPr txBox="1"/>
            <p:nvPr/>
          </p:nvSpPr>
          <p:spPr>
            <a:xfrm>
              <a:off x="3972099" y="6297785"/>
              <a:ext cx="1362074" cy="250434"/>
            </a:xfrm>
            <a:prstGeom prst="rect">
              <a:avLst/>
            </a:prstGeom>
            <a:noFill/>
          </p:spPr>
          <p:txBody>
            <a:bodyPr wrap="square" rtlCol="0" anchor="ctr">
              <a:noAutofit/>
            </a:bodyPr>
            <a:lstStyle/>
            <a:p>
              <a:pPr lvl="0" algn="ctr" defTabSz="914400">
                <a:defRPr/>
              </a:pPr>
              <a:r>
                <a:rPr lang="en-US" sz="1050" kern="0" dirty="0">
                  <a:solidFill>
                    <a:srgbClr val="282828"/>
                  </a:solidFill>
                </a:rPr>
                <a:t>Azure Storage</a:t>
              </a:r>
            </a:p>
          </p:txBody>
        </p:sp>
        <p:sp>
          <p:nvSpPr>
            <p:cNvPr id="655" name="TextBox 654">
              <a:extLst>
                <a:ext uri="{FF2B5EF4-FFF2-40B4-BE49-F238E27FC236}">
                  <a16:creationId xmlns:a16="http://schemas.microsoft.com/office/drawing/2014/main" id="{F67BE59F-2AD5-4E99-BDEB-FD05F4608A38}"/>
                </a:ext>
              </a:extLst>
            </p:cNvPr>
            <p:cNvSpPr txBox="1"/>
            <p:nvPr/>
          </p:nvSpPr>
          <p:spPr>
            <a:xfrm>
              <a:off x="4617800" y="4851214"/>
              <a:ext cx="1016822" cy="286307"/>
            </a:xfrm>
            <a:prstGeom prst="rect">
              <a:avLst/>
            </a:prstGeom>
            <a:noFill/>
          </p:spPr>
          <p:txBody>
            <a:bodyPr wrap="square" rtlCol="0" anchor="ctr">
              <a:noAutofit/>
            </a:bodyPr>
            <a:lstStyle/>
            <a:p>
              <a:pPr lvl="0" algn="ctr" defTabSz="914400">
                <a:defRPr/>
              </a:pPr>
              <a:r>
                <a:rPr lang="en-US" sz="1050" kern="0" dirty="0">
                  <a:solidFill>
                    <a:srgbClr val="282828"/>
                  </a:solidFill>
                </a:rPr>
                <a:t>Page Blob</a:t>
              </a:r>
            </a:p>
          </p:txBody>
        </p:sp>
        <p:cxnSp>
          <p:nvCxnSpPr>
            <p:cNvPr id="656" name="Straight Arrow Connector 655">
              <a:extLst>
                <a:ext uri="{FF2B5EF4-FFF2-40B4-BE49-F238E27FC236}">
                  <a16:creationId xmlns:a16="http://schemas.microsoft.com/office/drawing/2014/main" id="{420B2677-9F46-4400-B5C7-089497E10FC9}"/>
                </a:ext>
              </a:extLst>
            </p:cNvPr>
            <p:cNvCxnSpPr>
              <a:cxnSpLocks/>
            </p:cNvCxnSpPr>
            <p:nvPr/>
          </p:nvCxnSpPr>
          <p:spPr>
            <a:xfrm>
              <a:off x="2957600" y="55744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7" name="Straight Arrow Connector 656">
              <a:extLst>
                <a:ext uri="{FF2B5EF4-FFF2-40B4-BE49-F238E27FC236}">
                  <a16:creationId xmlns:a16="http://schemas.microsoft.com/office/drawing/2014/main" id="{0B3D32B9-854E-4756-A126-53210A1025CD}"/>
                </a:ext>
              </a:extLst>
            </p:cNvPr>
            <p:cNvCxnSpPr>
              <a:cxnSpLocks/>
            </p:cNvCxnSpPr>
            <p:nvPr/>
          </p:nvCxnSpPr>
          <p:spPr>
            <a:xfrm>
              <a:off x="2957600" y="574593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8" name="Straight Arrow Connector 657">
              <a:extLst>
                <a:ext uri="{FF2B5EF4-FFF2-40B4-BE49-F238E27FC236}">
                  <a16:creationId xmlns:a16="http://schemas.microsoft.com/office/drawing/2014/main" id="{EF57C146-CB0E-445C-A281-06FA99E4D612}"/>
                </a:ext>
              </a:extLst>
            </p:cNvPr>
            <p:cNvCxnSpPr>
              <a:cxnSpLocks/>
            </p:cNvCxnSpPr>
            <p:nvPr/>
          </p:nvCxnSpPr>
          <p:spPr>
            <a:xfrm>
              <a:off x="2957600" y="59173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60" name="Straight Connector 659">
              <a:extLst>
                <a:ext uri="{FF2B5EF4-FFF2-40B4-BE49-F238E27FC236}">
                  <a16:creationId xmlns:a16="http://schemas.microsoft.com/office/drawing/2014/main" id="{E513C75D-A9EB-446C-B0B2-E734E832F321}"/>
                </a:ext>
              </a:extLst>
            </p:cNvPr>
            <p:cNvCxnSpPr>
              <a:cxnSpLocks/>
            </p:cNvCxnSpPr>
            <p:nvPr/>
          </p:nvCxnSpPr>
          <p:spPr>
            <a:xfrm>
              <a:off x="3689402" y="4721850"/>
              <a:ext cx="1923997" cy="0"/>
            </a:xfrm>
            <a:prstGeom prst="line">
              <a:avLst/>
            </a:prstGeom>
            <a:solidFill>
              <a:schemeClr val="bg1">
                <a:lumMod val="95000"/>
              </a:schemeClr>
            </a:solidFill>
            <a:ln w="6350" cap="flat" cmpd="sng" algn="ctr">
              <a:solidFill>
                <a:schemeClr val="bg1">
                  <a:lumMod val="75000"/>
                </a:schemeClr>
              </a:solidFill>
              <a:prstDash val="solid"/>
            </a:ln>
            <a:effectLst/>
          </p:spPr>
        </p:cxnSp>
        <p:sp>
          <p:nvSpPr>
            <p:cNvPr id="662" name="TextBox 661">
              <a:extLst>
                <a:ext uri="{FF2B5EF4-FFF2-40B4-BE49-F238E27FC236}">
                  <a16:creationId xmlns:a16="http://schemas.microsoft.com/office/drawing/2014/main" id="{70C82977-ACCC-496C-B95D-E9CE614D6141}"/>
                </a:ext>
              </a:extLst>
            </p:cNvPr>
            <p:cNvSpPr txBox="1"/>
            <p:nvPr/>
          </p:nvSpPr>
          <p:spPr>
            <a:xfrm>
              <a:off x="4070524" y="4476187"/>
              <a:ext cx="1362074" cy="250434"/>
            </a:xfrm>
            <a:prstGeom prst="rect">
              <a:avLst/>
            </a:prstGeom>
            <a:noFill/>
          </p:spPr>
          <p:txBody>
            <a:bodyPr wrap="square" rtlCol="0" anchor="ctr">
              <a:noAutofit/>
            </a:bodyPr>
            <a:lstStyle/>
            <a:p>
              <a:pPr lvl="0" algn="ctr" defTabSz="914400">
                <a:defRPr/>
              </a:pPr>
              <a:r>
                <a:rPr lang="en-US" sz="1050" kern="0" dirty="0">
                  <a:solidFill>
                    <a:srgbClr val="282828"/>
                  </a:solidFill>
                </a:rPr>
                <a:t>Azure Files*</a:t>
              </a:r>
            </a:p>
          </p:txBody>
        </p:sp>
        <p:sp>
          <p:nvSpPr>
            <p:cNvPr id="775" name="chip" title="Icon of a computer chip">
              <a:extLst>
                <a:ext uri="{FF2B5EF4-FFF2-40B4-BE49-F238E27FC236}">
                  <a16:creationId xmlns:a16="http://schemas.microsoft.com/office/drawing/2014/main" id="{9BA0146A-94CB-40DD-87F7-D8F27223F900}"/>
                </a:ext>
              </a:extLst>
            </p:cNvPr>
            <p:cNvSpPr>
              <a:spLocks noChangeAspect="1" noEditPoints="1"/>
            </p:cNvSpPr>
            <p:nvPr/>
          </p:nvSpPr>
          <p:spPr bwMode="auto">
            <a:xfrm>
              <a:off x="3973971" y="490411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76" name="chip" title="Icon of a computer chip">
              <a:extLst>
                <a:ext uri="{FF2B5EF4-FFF2-40B4-BE49-F238E27FC236}">
                  <a16:creationId xmlns:a16="http://schemas.microsoft.com/office/drawing/2014/main" id="{27D471F2-975D-4C73-8942-66F69EAF4D05}"/>
                </a:ext>
              </a:extLst>
            </p:cNvPr>
            <p:cNvSpPr>
              <a:spLocks noChangeAspect="1" noEditPoints="1"/>
            </p:cNvSpPr>
            <p:nvPr/>
          </p:nvSpPr>
          <p:spPr bwMode="auto">
            <a:xfrm>
              <a:off x="40120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77" name="chip" title="Icon of a computer chip">
              <a:extLst>
                <a:ext uri="{FF2B5EF4-FFF2-40B4-BE49-F238E27FC236}">
                  <a16:creationId xmlns:a16="http://schemas.microsoft.com/office/drawing/2014/main" id="{7C8BF9E0-1800-438E-A4DA-927B46484844}"/>
                </a:ext>
              </a:extLst>
            </p:cNvPr>
            <p:cNvSpPr>
              <a:spLocks noChangeAspect="1" noEditPoints="1"/>
            </p:cNvSpPr>
            <p:nvPr/>
          </p:nvSpPr>
          <p:spPr bwMode="auto">
            <a:xfrm>
              <a:off x="4573747"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78" name="chip" title="Icon of a computer chip">
              <a:extLst>
                <a:ext uri="{FF2B5EF4-FFF2-40B4-BE49-F238E27FC236}">
                  <a16:creationId xmlns:a16="http://schemas.microsoft.com/office/drawing/2014/main" id="{6467B3A7-3772-4337-A013-08D8066120AB}"/>
                </a:ext>
              </a:extLst>
            </p:cNvPr>
            <p:cNvSpPr>
              <a:spLocks noChangeAspect="1" noEditPoints="1"/>
            </p:cNvSpPr>
            <p:nvPr/>
          </p:nvSpPr>
          <p:spPr bwMode="auto">
            <a:xfrm>
              <a:off x="51469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79" name="chip" title="Icon of a computer chip">
              <a:extLst>
                <a:ext uri="{FF2B5EF4-FFF2-40B4-BE49-F238E27FC236}">
                  <a16:creationId xmlns:a16="http://schemas.microsoft.com/office/drawing/2014/main" id="{AE11F34E-F4B0-457D-AB8E-BE14B05CC551}"/>
                </a:ext>
              </a:extLst>
            </p:cNvPr>
            <p:cNvSpPr>
              <a:spLocks noChangeAspect="1" noEditPoints="1"/>
            </p:cNvSpPr>
            <p:nvPr/>
          </p:nvSpPr>
          <p:spPr bwMode="auto">
            <a:xfrm>
              <a:off x="3973971" y="408020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800" name="StorageOptical_E958" title="Icon of a hard disk">
              <a:extLst>
                <a:ext uri="{FF2B5EF4-FFF2-40B4-BE49-F238E27FC236}">
                  <a16:creationId xmlns:a16="http://schemas.microsoft.com/office/drawing/2014/main" id="{B622FB09-6C33-4CC9-AC66-5F3146F5F4C6}"/>
                </a:ext>
              </a:extLst>
            </p:cNvPr>
            <p:cNvSpPr>
              <a:spLocks noChangeAspect="1" noEditPoints="1"/>
            </p:cNvSpPr>
            <p:nvPr/>
          </p:nvSpPr>
          <p:spPr bwMode="auto">
            <a:xfrm>
              <a:off x="912447" y="5559167"/>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dirty="0"/>
            </a:p>
          </p:txBody>
        </p:sp>
        <p:grpSp>
          <p:nvGrpSpPr>
            <p:cNvPr id="801" name="Group 800">
              <a:extLst>
                <a:ext uri="{FF2B5EF4-FFF2-40B4-BE49-F238E27FC236}">
                  <a16:creationId xmlns:a16="http://schemas.microsoft.com/office/drawing/2014/main" id="{E2A50716-95B3-410B-B78D-03CBA6220C2C}"/>
                </a:ext>
              </a:extLst>
            </p:cNvPr>
            <p:cNvGrpSpPr/>
            <p:nvPr/>
          </p:nvGrpSpPr>
          <p:grpSpPr>
            <a:xfrm>
              <a:off x="2248834" y="4706860"/>
              <a:ext cx="431182" cy="431182"/>
              <a:chOff x="2412526" y="3500120"/>
              <a:chExt cx="365672" cy="365760"/>
            </a:xfrm>
          </p:grpSpPr>
          <p:sp>
            <p:nvSpPr>
              <p:cNvPr id="802" name="StorageOptical_E958" title="Icon of a hard disk">
                <a:extLst>
                  <a:ext uri="{FF2B5EF4-FFF2-40B4-BE49-F238E27FC236}">
                    <a16:creationId xmlns:a16="http://schemas.microsoft.com/office/drawing/2014/main" id="{76DDFDC2-3EAA-44A5-B8E5-D48CC909980E}"/>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cxnSp>
            <p:nvCxnSpPr>
              <p:cNvPr id="803" name="Straight Connector 802">
                <a:extLst>
                  <a:ext uri="{FF2B5EF4-FFF2-40B4-BE49-F238E27FC236}">
                    <a16:creationId xmlns:a16="http://schemas.microsoft.com/office/drawing/2014/main" id="{E5B2948B-C584-47B9-82E2-7D607F94A381}"/>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A3DF6CB9-5516-4CEB-8633-D684152F4E83}"/>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5" name="Oval 804">
                <a:extLst>
                  <a:ext uri="{FF2B5EF4-FFF2-40B4-BE49-F238E27FC236}">
                    <a16:creationId xmlns:a16="http://schemas.microsoft.com/office/drawing/2014/main" id="{95AB5E82-5481-4CD2-AB22-BC6A3250BD2A}"/>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06" name="desktop" title="a desktop PC">
              <a:extLst>
                <a:ext uri="{FF2B5EF4-FFF2-40B4-BE49-F238E27FC236}">
                  <a16:creationId xmlns:a16="http://schemas.microsoft.com/office/drawing/2014/main" id="{CD5A4C3F-BB33-4B3C-8331-35CD3027A57E}"/>
                </a:ext>
              </a:extLst>
            </p:cNvPr>
            <p:cNvSpPr>
              <a:spLocks noChangeAspect="1" noEditPoints="1"/>
            </p:cNvSpPr>
            <p:nvPr/>
          </p:nvSpPr>
          <p:spPr bwMode="auto">
            <a:xfrm>
              <a:off x="914244" y="4729800"/>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sp>
          <p:nvSpPr>
            <p:cNvPr id="807" name="network_3" title="Icon of a server connected to a network">
              <a:extLst>
                <a:ext uri="{FF2B5EF4-FFF2-40B4-BE49-F238E27FC236}">
                  <a16:creationId xmlns:a16="http://schemas.microsoft.com/office/drawing/2014/main" id="{9203848C-A7C3-498F-8209-C67F50F67B35}"/>
                </a:ext>
              </a:extLst>
            </p:cNvPr>
            <p:cNvSpPr>
              <a:spLocks noChangeAspect="1" noEditPoints="1"/>
            </p:cNvSpPr>
            <p:nvPr/>
          </p:nvSpPr>
          <p:spPr bwMode="auto">
            <a:xfrm>
              <a:off x="2242838" y="546798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692" name="&quot;Not Allowed&quot; Symbol 691">
              <a:extLst>
                <a:ext uri="{FF2B5EF4-FFF2-40B4-BE49-F238E27FC236}">
                  <a16:creationId xmlns:a16="http://schemas.microsoft.com/office/drawing/2014/main" id="{868108CC-ACE0-4829-AED2-57E1F1147F6A}"/>
                </a:ext>
              </a:extLst>
            </p:cNvPr>
            <p:cNvSpPr/>
            <p:nvPr/>
          </p:nvSpPr>
          <p:spPr>
            <a:xfrm>
              <a:off x="2041062" y="5369828"/>
              <a:ext cx="926564" cy="924949"/>
            </a:xfrm>
            <a:prstGeom prst="noSmoking">
              <a:avLst/>
            </a:prstGeom>
            <a:solidFill>
              <a:srgbClr val="FF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solidFill>
                  <a:srgbClr val="282828"/>
                </a:solidFill>
                <a:effectLst/>
                <a:uLnTx/>
                <a:uFillTx/>
                <a:latin typeface="Segoe UI"/>
                <a:ea typeface="+mn-ea"/>
                <a:cs typeface="+mn-cs"/>
              </a:endParaRPr>
            </a:p>
          </p:txBody>
        </p:sp>
        <p:sp>
          <p:nvSpPr>
            <p:cNvPr id="810" name="people_4" title="Icon of a person">
              <a:extLst>
                <a:ext uri="{FF2B5EF4-FFF2-40B4-BE49-F238E27FC236}">
                  <a16:creationId xmlns:a16="http://schemas.microsoft.com/office/drawing/2014/main" id="{4F28009D-99BE-4B66-A877-274E6B77C62E}"/>
                </a:ext>
              </a:extLst>
            </p:cNvPr>
            <p:cNvSpPr>
              <a:spLocks noChangeAspect="1" noEditPoints="1"/>
            </p:cNvSpPr>
            <p:nvPr/>
          </p:nvSpPr>
          <p:spPr bwMode="auto">
            <a:xfrm>
              <a:off x="3773516" y="403657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1" name="people_4" title="Icon of a person">
              <a:extLst>
                <a:ext uri="{FF2B5EF4-FFF2-40B4-BE49-F238E27FC236}">
                  <a16:creationId xmlns:a16="http://schemas.microsoft.com/office/drawing/2014/main" id="{D776FD40-86C7-46C1-BFC0-FC9D7CF61EFA}"/>
                </a:ext>
              </a:extLst>
            </p:cNvPr>
            <p:cNvSpPr>
              <a:spLocks noChangeAspect="1" noEditPoints="1"/>
            </p:cNvSpPr>
            <p:nvPr/>
          </p:nvSpPr>
          <p:spPr bwMode="auto">
            <a:xfrm>
              <a:off x="675895" y="4572437"/>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6484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0" animBg="1"/>
      <p:bldP spid="697" grpId="0" animBg="1"/>
      <p:bldP spid="70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9D06BD-4FF9-44FB-8490-D76169278716}"/>
              </a:ext>
            </a:extLst>
          </p:cNvPr>
          <p:cNvSpPr/>
          <p:nvPr/>
        </p:nvSpPr>
        <p:spPr>
          <a:xfrm>
            <a:off x="442808" y="1574800"/>
            <a:ext cx="11566630" cy="4564743"/>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endParaRPr lang="en-US" sz="2800" dirty="0">
              <a:cs typeface="Segoe UI" pitchFamily="34" charset="0"/>
            </a:endParaRPr>
          </a:p>
        </p:txBody>
      </p:sp>
      <p:sp>
        <p:nvSpPr>
          <p:cNvPr id="2" name="Title 1">
            <a:extLst>
              <a:ext uri="{FF2B5EF4-FFF2-40B4-BE49-F238E27FC236}">
                <a16:creationId xmlns:a16="http://schemas.microsoft.com/office/drawing/2014/main" id="{3258780E-9E2C-4DD8-81E1-742EF18B5EC0}"/>
              </a:ext>
            </a:extLst>
          </p:cNvPr>
          <p:cNvSpPr>
            <a:spLocks noGrp="1"/>
          </p:cNvSpPr>
          <p:nvPr>
            <p:ph type="title"/>
          </p:nvPr>
        </p:nvSpPr>
        <p:spPr/>
        <p:txBody>
          <a:bodyPr/>
          <a:lstStyle/>
          <a:p>
            <a:r>
              <a:rPr lang="en-US" dirty="0">
                <a:cs typeface="Segoe UI"/>
              </a:rPr>
              <a:t>Azure AD Domain Services </a:t>
            </a:r>
            <a:endParaRPr lang="en-US" dirty="0"/>
          </a:p>
        </p:txBody>
      </p:sp>
      <p:pic>
        <p:nvPicPr>
          <p:cNvPr id="3" name="Picture 2">
            <a:extLst>
              <a:ext uri="{FF2B5EF4-FFF2-40B4-BE49-F238E27FC236}">
                <a16:creationId xmlns:a16="http://schemas.microsoft.com/office/drawing/2014/main" id="{46DCD8E5-1806-4696-952B-D039739ED9E1}"/>
              </a:ext>
            </a:extLst>
          </p:cNvPr>
          <p:cNvPicPr>
            <a:picLocks noChangeAspect="1"/>
          </p:cNvPicPr>
          <p:nvPr/>
        </p:nvPicPr>
        <p:blipFill>
          <a:blip r:embed="rId3"/>
          <a:stretch>
            <a:fillRect/>
          </a:stretch>
        </p:blipFill>
        <p:spPr>
          <a:xfrm>
            <a:off x="1885846" y="1730545"/>
            <a:ext cx="8680554" cy="4253252"/>
          </a:xfrm>
          <a:prstGeom prst="rect">
            <a:avLst/>
          </a:prstGeom>
        </p:spPr>
      </p:pic>
      <p:cxnSp>
        <p:nvCxnSpPr>
          <p:cNvPr id="5" name="Straight Connector 4">
            <a:extLst>
              <a:ext uri="{FF2B5EF4-FFF2-40B4-BE49-F238E27FC236}">
                <a16:creationId xmlns:a16="http://schemas.microsoft.com/office/drawing/2014/main" id="{261C3B9B-3132-4A09-8FC8-DB1E10C35D7C}"/>
              </a:ext>
            </a:extLst>
          </p:cNvPr>
          <p:cNvCxnSpPr/>
          <p:nvPr/>
        </p:nvCxnSpPr>
        <p:spPr>
          <a:xfrm>
            <a:off x="466559" y="1574800"/>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C30DA0-155C-400F-945F-67D64BA502B1}"/>
              </a:ext>
            </a:extLst>
          </p:cNvPr>
          <p:cNvCxnSpPr/>
          <p:nvPr/>
        </p:nvCxnSpPr>
        <p:spPr>
          <a:xfrm>
            <a:off x="11308794" y="6139543"/>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7814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780E-9E2C-4DD8-81E1-742EF18B5EC0}"/>
              </a:ext>
            </a:extLst>
          </p:cNvPr>
          <p:cNvSpPr>
            <a:spLocks noGrp="1"/>
          </p:cNvSpPr>
          <p:nvPr>
            <p:ph type="title"/>
          </p:nvPr>
        </p:nvSpPr>
        <p:spPr/>
        <p:txBody>
          <a:bodyPr/>
          <a:lstStyle/>
          <a:p>
            <a:pPr>
              <a:spcAft>
                <a:spcPts val="1300"/>
              </a:spcAft>
              <a:buClr>
                <a:srgbClr val="000000"/>
              </a:buClr>
              <a:buSzPct val="77000"/>
            </a:pPr>
            <a:r>
              <a:rPr lang="en-US" dirty="0"/>
              <a:t>Create storage account</a:t>
            </a:r>
          </a:p>
        </p:txBody>
      </p:sp>
      <p:pic>
        <p:nvPicPr>
          <p:cNvPr id="4" name="Picture 3">
            <a:extLst>
              <a:ext uri="{FF2B5EF4-FFF2-40B4-BE49-F238E27FC236}">
                <a16:creationId xmlns:a16="http://schemas.microsoft.com/office/drawing/2014/main" id="{8816E64D-2B25-4716-8A8F-5A10DF7618C7}"/>
              </a:ext>
            </a:extLst>
          </p:cNvPr>
          <p:cNvPicPr>
            <a:picLocks noChangeAspect="1"/>
          </p:cNvPicPr>
          <p:nvPr/>
        </p:nvPicPr>
        <p:blipFill>
          <a:blip r:embed="rId3"/>
          <a:stretch>
            <a:fillRect/>
          </a:stretch>
        </p:blipFill>
        <p:spPr>
          <a:xfrm>
            <a:off x="742281" y="2020560"/>
            <a:ext cx="10967685" cy="3673222"/>
          </a:xfrm>
          <a:prstGeom prst="rect">
            <a:avLst/>
          </a:prstGeom>
        </p:spPr>
      </p:pic>
      <p:sp>
        <p:nvSpPr>
          <p:cNvPr id="6" name="Rectangle 5">
            <a:extLst>
              <a:ext uri="{FF2B5EF4-FFF2-40B4-BE49-F238E27FC236}">
                <a16:creationId xmlns:a16="http://schemas.microsoft.com/office/drawing/2014/main" id="{F675A7F3-0E00-4672-BE9A-D7ACC446FBC6}"/>
              </a:ext>
            </a:extLst>
          </p:cNvPr>
          <p:cNvSpPr/>
          <p:nvPr/>
        </p:nvSpPr>
        <p:spPr>
          <a:xfrm>
            <a:off x="442808" y="1574800"/>
            <a:ext cx="11566630" cy="4564743"/>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endParaRPr lang="en-US" sz="2800" dirty="0">
              <a:cs typeface="Segoe UI" pitchFamily="34" charset="0"/>
            </a:endParaRPr>
          </a:p>
        </p:txBody>
      </p:sp>
      <p:cxnSp>
        <p:nvCxnSpPr>
          <p:cNvPr id="7" name="Straight Connector 6">
            <a:extLst>
              <a:ext uri="{FF2B5EF4-FFF2-40B4-BE49-F238E27FC236}">
                <a16:creationId xmlns:a16="http://schemas.microsoft.com/office/drawing/2014/main" id="{54BAE016-C972-431A-A735-0AD2C63C6F2A}"/>
              </a:ext>
            </a:extLst>
          </p:cNvPr>
          <p:cNvCxnSpPr/>
          <p:nvPr/>
        </p:nvCxnSpPr>
        <p:spPr>
          <a:xfrm>
            <a:off x="466559" y="1574800"/>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02FDD28-3E1E-4C3F-A3A0-F286FF5AC50E}"/>
              </a:ext>
            </a:extLst>
          </p:cNvPr>
          <p:cNvCxnSpPr/>
          <p:nvPr/>
        </p:nvCxnSpPr>
        <p:spPr>
          <a:xfrm>
            <a:off x="11308794" y="6139543"/>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65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custom Azure role</a:t>
            </a:r>
          </a:p>
        </p:txBody>
      </p:sp>
      <p:sp>
        <p:nvSpPr>
          <p:cNvPr id="15" name="TextBox 14">
            <a:extLst>
              <a:ext uri="{FF2B5EF4-FFF2-40B4-BE49-F238E27FC236}">
                <a16:creationId xmlns:a16="http://schemas.microsoft.com/office/drawing/2014/main" id="{2D5A46EB-48A4-46C0-8BA2-0C262D1B4C85}"/>
              </a:ext>
            </a:extLst>
          </p:cNvPr>
          <p:cNvSpPr txBox="1"/>
          <p:nvPr/>
        </p:nvSpPr>
        <p:spPr>
          <a:xfrm>
            <a:off x="725712" y="2502734"/>
            <a:ext cx="11480801" cy="4040018"/>
          </a:xfrm>
          <a:prstGeom prst="rect">
            <a:avLst/>
          </a:prstGeom>
          <a:noFill/>
          <a:ln w="6350">
            <a:noFill/>
          </a:ln>
        </p:spPr>
        <p:txBody>
          <a:bodyPr wrap="square" lIns="91440" tIns="45720" rIns="91440" bIns="45720" rtlCol="0">
            <a:noAutofit/>
          </a:bodyPr>
          <a:lstStyle/>
          <a:p>
            <a:r>
              <a:rPr lang="en-US" sz="2400" dirty="0">
                <a:solidFill>
                  <a:srgbClr val="92D050"/>
                </a:solidFill>
                <a:latin typeface="Consolas" panose="020B0609020204030204" pitchFamily="49" charset="0"/>
              </a:rPr>
              <a:t>#List the custom roles</a:t>
            </a:r>
          </a:p>
          <a:p>
            <a:r>
              <a:rPr lang="en-US" sz="2400" dirty="0">
                <a:latin typeface="Consolas" panose="020B0609020204030204" pitchFamily="49" charset="0"/>
              </a:rPr>
              <a:t>az role definition list --custom-role-only true --output json | jq '</a:t>
            </a:r>
            <a:r>
              <a:rPr lang="en-US" sz="2400" dirty="0">
                <a:solidFill>
                  <a:srgbClr val="FFC000"/>
                </a:solidFill>
                <a:latin typeface="Consolas" panose="020B0609020204030204" pitchFamily="49" charset="0"/>
              </a:rPr>
              <a:t>.[] | {"roleName":.AzureFilesRWDRole, "description":.description, "roleType":.roleType}</a:t>
            </a:r>
            <a:r>
              <a:rPr lang="en-US" sz="2400" dirty="0">
                <a:latin typeface="Consolas" panose="020B0609020204030204" pitchFamily="49" charset="0"/>
              </a:rPr>
              <a:t>'</a:t>
            </a:r>
          </a:p>
          <a:p>
            <a:pPr>
              <a:spcBef>
                <a:spcPts val="1200"/>
              </a:spcBef>
            </a:pPr>
            <a:r>
              <a:rPr lang="en-US" sz="2400" dirty="0">
                <a:solidFill>
                  <a:srgbClr val="92D050"/>
                </a:solidFill>
                <a:latin typeface="Consolas" panose="020B0609020204030204" pitchFamily="49" charset="0"/>
              </a:rPr>
              <a:t>#Assign the custom role to the target identity</a:t>
            </a:r>
          </a:p>
          <a:p>
            <a:r>
              <a:rPr lang="en-US" sz="2400" dirty="0">
                <a:latin typeface="Consolas" panose="020B0609020204030204" pitchFamily="49" charset="0"/>
              </a:rPr>
              <a:t>az role assignment create --role </a:t>
            </a:r>
            <a:r>
              <a:rPr lang="en-US" sz="2400" dirty="0">
                <a:solidFill>
                  <a:srgbClr val="FFC000"/>
                </a:solidFill>
                <a:latin typeface="Consolas" panose="020B0609020204030204" pitchFamily="49" charset="0"/>
              </a:rPr>
              <a:t>"AzureFilesRWDRole"</a:t>
            </a:r>
            <a:r>
              <a:rPr lang="en-US" sz="2400" dirty="0">
                <a:latin typeface="Consolas" panose="020B0609020204030204" pitchFamily="49" charset="0"/>
              </a:rPr>
              <a:t> --assignee </a:t>
            </a:r>
            <a:r>
              <a:rPr lang="en-US" sz="2400" dirty="0">
                <a:solidFill>
                  <a:srgbClr val="FFC000"/>
                </a:solidFill>
                <a:latin typeface="Consolas" panose="020B0609020204030204" pitchFamily="49" charset="0"/>
              </a:rPr>
              <a:t>"stefan@wvdcontoso.com"</a:t>
            </a:r>
            <a:r>
              <a:rPr lang="en-US" sz="2400" dirty="0">
                <a:latin typeface="Consolas" panose="020B0609020204030204" pitchFamily="49" charset="0"/>
              </a:rPr>
              <a:t> --scope </a:t>
            </a:r>
            <a:r>
              <a:rPr lang="en-US" sz="2400" dirty="0">
                <a:solidFill>
                  <a:srgbClr val="FFC000"/>
                </a:solidFill>
                <a:latin typeface="Consolas" panose="020B0609020204030204" pitchFamily="49" charset="0"/>
              </a:rPr>
              <a:t>"/subscriptions/25e8c5f2-1e4e-4b1e-bbef-00d911724630/resourceGroups/MSwithAF/providers/Microsoft.Storage/storageAccounts/mswithafsa/fileServices/default/fileshare/profiles"</a:t>
            </a:r>
          </a:p>
        </p:txBody>
      </p:sp>
      <p:cxnSp>
        <p:nvCxnSpPr>
          <p:cNvPr id="19" name="Straight Connector 18">
            <a:extLst>
              <a:ext uri="{FF2B5EF4-FFF2-40B4-BE49-F238E27FC236}">
                <a16:creationId xmlns:a16="http://schemas.microsoft.com/office/drawing/2014/main" id="{E192D4B8-59F7-4E03-9FC3-84DAB06C7BC1}"/>
              </a:ext>
            </a:extLst>
          </p:cNvPr>
          <p:cNvCxnSpPr>
            <a:cxnSpLocks/>
          </p:cNvCxnSpPr>
          <p:nvPr/>
        </p:nvCxnSpPr>
        <p:spPr>
          <a:xfrm>
            <a:off x="0" y="1917977"/>
            <a:ext cx="12436475" cy="0"/>
          </a:xfrm>
          <a:prstGeom prst="line">
            <a:avLst/>
          </a:prstGeom>
          <a:noFill/>
          <a:ln w="6350" cap="flat" cmpd="sng" algn="ctr">
            <a:solidFill>
              <a:schemeClr val="bg1">
                <a:lumMod val="85000"/>
              </a:schemeClr>
            </a:solidFill>
            <a:prstDash val="solid"/>
            <a:headEnd type="none" w="med" len="med"/>
            <a:tailEnd type="none" w="med" len="med"/>
          </a:ln>
          <a:effectLst/>
        </p:spPr>
      </p:cxnSp>
      <p:sp>
        <p:nvSpPr>
          <p:cNvPr id="20" name="Hexagon 66">
            <a:extLst>
              <a:ext uri="{FF2B5EF4-FFF2-40B4-BE49-F238E27FC236}">
                <a16:creationId xmlns:a16="http://schemas.microsoft.com/office/drawing/2014/main" id="{5709931C-7C0E-406B-9121-8485681A3700}"/>
              </a:ext>
            </a:extLst>
          </p:cNvPr>
          <p:cNvSpPr/>
          <p:nvPr/>
        </p:nvSpPr>
        <p:spPr bwMode="auto">
          <a:xfrm>
            <a:off x="454226" y="1385705"/>
            <a:ext cx="1234874" cy="1064544"/>
          </a:xfrm>
          <a:custGeom>
            <a:avLst/>
            <a:gdLst>
              <a:gd name="connsiteX0" fmla="*/ 0 w 1234874"/>
              <a:gd name="connsiteY0" fmla="*/ 532272 h 1064544"/>
              <a:gd name="connsiteX1" fmla="*/ 266136 w 1234874"/>
              <a:gd name="connsiteY1" fmla="*/ 0 h 1064544"/>
              <a:gd name="connsiteX2" fmla="*/ 968738 w 1234874"/>
              <a:gd name="connsiteY2" fmla="*/ 0 h 1064544"/>
              <a:gd name="connsiteX3" fmla="*/ 1234874 w 1234874"/>
              <a:gd name="connsiteY3" fmla="*/ 532272 h 1064544"/>
              <a:gd name="connsiteX4" fmla="*/ 968738 w 1234874"/>
              <a:gd name="connsiteY4" fmla="*/ 1064544 h 1064544"/>
              <a:gd name="connsiteX5" fmla="*/ 266136 w 1234874"/>
              <a:gd name="connsiteY5" fmla="*/ 1064544 h 1064544"/>
              <a:gd name="connsiteX6" fmla="*/ 0 w 1234874"/>
              <a:gd name="connsiteY6" fmla="*/ 532272 h 1064544"/>
              <a:gd name="connsiteX0" fmla="*/ 968738 w 1234874"/>
              <a:gd name="connsiteY0" fmla="*/ 1064544 h 1155984"/>
              <a:gd name="connsiteX1" fmla="*/ 266136 w 1234874"/>
              <a:gd name="connsiteY1" fmla="*/ 1064544 h 1155984"/>
              <a:gd name="connsiteX2" fmla="*/ 0 w 1234874"/>
              <a:gd name="connsiteY2" fmla="*/ 532272 h 1155984"/>
              <a:gd name="connsiteX3" fmla="*/ 266136 w 1234874"/>
              <a:gd name="connsiteY3" fmla="*/ 0 h 1155984"/>
              <a:gd name="connsiteX4" fmla="*/ 968738 w 1234874"/>
              <a:gd name="connsiteY4" fmla="*/ 0 h 1155984"/>
              <a:gd name="connsiteX5" fmla="*/ 1234874 w 1234874"/>
              <a:gd name="connsiteY5" fmla="*/ 532272 h 1155984"/>
              <a:gd name="connsiteX6" fmla="*/ 1060178 w 1234874"/>
              <a:gd name="connsiteY6" fmla="*/ 1155984 h 1155984"/>
              <a:gd name="connsiteX0" fmla="*/ 968738 w 1234874"/>
              <a:gd name="connsiteY0" fmla="*/ 1064544 h 1064544"/>
              <a:gd name="connsiteX1" fmla="*/ 266136 w 1234874"/>
              <a:gd name="connsiteY1" fmla="*/ 1064544 h 1064544"/>
              <a:gd name="connsiteX2" fmla="*/ 0 w 1234874"/>
              <a:gd name="connsiteY2" fmla="*/ 532272 h 1064544"/>
              <a:gd name="connsiteX3" fmla="*/ 266136 w 1234874"/>
              <a:gd name="connsiteY3" fmla="*/ 0 h 1064544"/>
              <a:gd name="connsiteX4" fmla="*/ 968738 w 1234874"/>
              <a:gd name="connsiteY4" fmla="*/ 0 h 1064544"/>
              <a:gd name="connsiteX5" fmla="*/ 1234874 w 1234874"/>
              <a:gd name="connsiteY5" fmla="*/ 532272 h 1064544"/>
              <a:gd name="connsiteX0" fmla="*/ 266136 w 1234874"/>
              <a:gd name="connsiteY0" fmla="*/ 1064544 h 1064544"/>
              <a:gd name="connsiteX1" fmla="*/ 0 w 1234874"/>
              <a:gd name="connsiteY1" fmla="*/ 532272 h 1064544"/>
              <a:gd name="connsiteX2" fmla="*/ 266136 w 1234874"/>
              <a:gd name="connsiteY2" fmla="*/ 0 h 1064544"/>
              <a:gd name="connsiteX3" fmla="*/ 968738 w 1234874"/>
              <a:gd name="connsiteY3" fmla="*/ 0 h 1064544"/>
              <a:gd name="connsiteX4" fmla="*/ 1234874 w 1234874"/>
              <a:gd name="connsiteY4" fmla="*/ 532272 h 106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874" h="1064544">
                <a:moveTo>
                  <a:pt x="266136" y="1064544"/>
                </a:moveTo>
                <a:lnTo>
                  <a:pt x="0" y="532272"/>
                </a:lnTo>
                <a:lnTo>
                  <a:pt x="266136" y="0"/>
                </a:lnTo>
                <a:lnTo>
                  <a:pt x="968738" y="0"/>
                </a:lnTo>
                <a:lnTo>
                  <a:pt x="1234874" y="532272"/>
                </a:lnTo>
              </a:path>
            </a:pathLst>
          </a:cu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84D84828-6D96-40CE-BA8E-CD37382B4B2B}"/>
              </a:ext>
            </a:extLst>
          </p:cNvPr>
          <p:cNvSpPr/>
          <p:nvPr/>
        </p:nvSpPr>
        <p:spPr bwMode="auto">
          <a:xfrm>
            <a:off x="590014" y="1502764"/>
            <a:ext cx="963298" cy="830426"/>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accent1"/>
          </a:solidFill>
          <a:ln w="6350"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4">
            <a:extLst>
              <a:ext uri="{FF2B5EF4-FFF2-40B4-BE49-F238E27FC236}">
                <a16:creationId xmlns:a16="http://schemas.microsoft.com/office/drawing/2014/main" id="{124190E3-FE98-48F6-B46B-9E6C2B814BA6}"/>
              </a:ext>
            </a:extLst>
          </p:cNvPr>
          <p:cNvSpPr/>
          <p:nvPr/>
        </p:nvSpPr>
        <p:spPr bwMode="auto">
          <a:xfrm>
            <a:off x="725713" y="2450249"/>
            <a:ext cx="11710762" cy="4094999"/>
          </a:xfrm>
          <a:custGeom>
            <a:avLst/>
            <a:gdLst>
              <a:gd name="connsiteX0" fmla="*/ 0 w 4112559"/>
              <a:gd name="connsiteY0" fmla="*/ 0 h 4094999"/>
              <a:gd name="connsiteX1" fmla="*/ 4112559 w 4112559"/>
              <a:gd name="connsiteY1" fmla="*/ 0 h 4094999"/>
              <a:gd name="connsiteX2" fmla="*/ 4112559 w 4112559"/>
              <a:gd name="connsiteY2" fmla="*/ 4094999 h 4094999"/>
              <a:gd name="connsiteX3" fmla="*/ 0 w 4112559"/>
              <a:gd name="connsiteY3" fmla="*/ 4094999 h 4094999"/>
              <a:gd name="connsiteX4" fmla="*/ 0 w 4112559"/>
              <a:gd name="connsiteY4" fmla="*/ 0 h 4094999"/>
              <a:gd name="connsiteX0" fmla="*/ 4112559 w 4203999"/>
              <a:gd name="connsiteY0" fmla="*/ 0 h 4094999"/>
              <a:gd name="connsiteX1" fmla="*/ 4112559 w 4203999"/>
              <a:gd name="connsiteY1" fmla="*/ 4094999 h 4094999"/>
              <a:gd name="connsiteX2" fmla="*/ 0 w 4203999"/>
              <a:gd name="connsiteY2" fmla="*/ 4094999 h 4094999"/>
              <a:gd name="connsiteX3" fmla="*/ 0 w 4203999"/>
              <a:gd name="connsiteY3" fmla="*/ 0 h 4094999"/>
              <a:gd name="connsiteX4" fmla="*/ 4203999 w 4203999"/>
              <a:gd name="connsiteY4" fmla="*/ 91440 h 4094999"/>
              <a:gd name="connsiteX0" fmla="*/ 4112559 w 4112559"/>
              <a:gd name="connsiteY0" fmla="*/ 0 h 4094999"/>
              <a:gd name="connsiteX1" fmla="*/ 4112559 w 4112559"/>
              <a:gd name="connsiteY1" fmla="*/ 4094999 h 4094999"/>
              <a:gd name="connsiteX2" fmla="*/ 0 w 4112559"/>
              <a:gd name="connsiteY2" fmla="*/ 4094999 h 4094999"/>
              <a:gd name="connsiteX3" fmla="*/ 0 w 4112559"/>
              <a:gd name="connsiteY3" fmla="*/ 0 h 4094999"/>
              <a:gd name="connsiteX0" fmla="*/ 4112559 w 4112559"/>
              <a:gd name="connsiteY0" fmla="*/ 4094999 h 4094999"/>
              <a:gd name="connsiteX1" fmla="*/ 0 w 4112559"/>
              <a:gd name="connsiteY1" fmla="*/ 4094999 h 4094999"/>
              <a:gd name="connsiteX2" fmla="*/ 0 w 4112559"/>
              <a:gd name="connsiteY2" fmla="*/ 0 h 4094999"/>
            </a:gdLst>
            <a:ahLst/>
            <a:cxnLst>
              <a:cxn ang="0">
                <a:pos x="connsiteX0" y="connsiteY0"/>
              </a:cxn>
              <a:cxn ang="0">
                <a:pos x="connsiteX1" y="connsiteY1"/>
              </a:cxn>
              <a:cxn ang="0">
                <a:pos x="connsiteX2" y="connsiteY2"/>
              </a:cxn>
            </a:cxnLst>
            <a:rect l="l" t="t" r="r" b="b"/>
            <a:pathLst>
              <a:path w="4112559" h="4094999">
                <a:moveTo>
                  <a:pt x="4112559" y="4094999"/>
                </a:moveTo>
                <a:lnTo>
                  <a:pt x="0" y="4094999"/>
                </a:lnTo>
                <a:lnTo>
                  <a:pt x="0" y="0"/>
                </a:lnTo>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binary" title="Icon of binary code, ones and zeros">
            <a:extLst>
              <a:ext uri="{FF2B5EF4-FFF2-40B4-BE49-F238E27FC236}">
                <a16:creationId xmlns:a16="http://schemas.microsoft.com/office/drawing/2014/main" id="{A52B796B-659C-498F-8109-736748E9C8F0}"/>
              </a:ext>
            </a:extLst>
          </p:cNvPr>
          <p:cNvSpPr>
            <a:spLocks noChangeAspect="1" noEditPoints="1"/>
          </p:cNvSpPr>
          <p:nvPr/>
        </p:nvSpPr>
        <p:spPr bwMode="auto">
          <a:xfrm>
            <a:off x="875318" y="1748433"/>
            <a:ext cx="392690" cy="3390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9583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custom Azure role - continued</a:t>
            </a:r>
          </a:p>
        </p:txBody>
      </p:sp>
      <p:sp>
        <p:nvSpPr>
          <p:cNvPr id="7" name="TextBox 6">
            <a:extLst>
              <a:ext uri="{FF2B5EF4-FFF2-40B4-BE49-F238E27FC236}">
                <a16:creationId xmlns:a16="http://schemas.microsoft.com/office/drawing/2014/main" id="{1DCFF8DF-E7CB-4E0C-8C45-F3A24EE49B27}"/>
              </a:ext>
            </a:extLst>
          </p:cNvPr>
          <p:cNvSpPr txBox="1"/>
          <p:nvPr/>
        </p:nvSpPr>
        <p:spPr>
          <a:xfrm>
            <a:off x="725713" y="2502734"/>
            <a:ext cx="11272612" cy="4040018"/>
          </a:xfrm>
          <a:prstGeom prst="rect">
            <a:avLst/>
          </a:prstGeom>
          <a:noFill/>
          <a:ln w="6350">
            <a:noFill/>
          </a:ln>
        </p:spPr>
        <p:txBody>
          <a:bodyPr wrap="square" lIns="182880" tIns="45720" rIns="91440" bIns="45720" rtlCol="0">
            <a:noAutofit/>
          </a:bodyPr>
          <a:lstStyle/>
          <a:p>
            <a:r>
              <a:rPr lang="en-US" sz="2800" dirty="0">
                <a:solidFill>
                  <a:srgbClr val="92D050"/>
                </a:solidFill>
                <a:latin typeface="Consolas" panose="020B0609020204030204" pitchFamily="49" charset="0"/>
              </a:rPr>
              <a:t>#Onetime operation</a:t>
            </a:r>
            <a:endParaRPr lang="en-US" sz="2800" dirty="0">
              <a:latin typeface="Consolas" panose="020B0609020204030204" pitchFamily="49" charset="0"/>
            </a:endParaRPr>
          </a:p>
          <a:p>
            <a:r>
              <a:rPr lang="en-US" sz="2800" dirty="0">
                <a:latin typeface="Consolas" panose="020B0609020204030204" pitchFamily="49" charset="0"/>
              </a:rPr>
              <a:t>net use g: \\mswithafsa.file.core.windows.net\profiles 9IJ78n+SFuAlmHO6Ix93mQ4q9z0S3rAjTo9vKP5yoVTbfkqmmq8az8yGX3rpAEEqzR6bBZCZ4ivyzb9SMZYO4Q== /user:Azure\mswithafsa</a:t>
            </a:r>
          </a:p>
          <a:p>
            <a:pPr>
              <a:spcBef>
                <a:spcPts val="1200"/>
              </a:spcBef>
            </a:pPr>
            <a:r>
              <a:rPr lang="en-US" sz="2800" dirty="0">
                <a:solidFill>
                  <a:srgbClr val="92D050"/>
                </a:solidFill>
                <a:latin typeface="Consolas" panose="020B0609020204030204" pitchFamily="49" charset="0"/>
              </a:rPr>
              <a:t>#Grant users permissions</a:t>
            </a:r>
            <a:br>
              <a:rPr lang="en-US" sz="2800" dirty="0">
                <a:latin typeface="Consolas" panose="020B0609020204030204" pitchFamily="49" charset="0"/>
              </a:rPr>
            </a:br>
            <a:r>
              <a:rPr lang="en-US" sz="2800" dirty="0">
                <a:latin typeface="Consolas" panose="020B0609020204030204" pitchFamily="49" charset="0"/>
              </a:rPr>
              <a:t>icacls g: /grant stefan@wvdcontoso.com:(f)</a:t>
            </a:r>
            <a:br>
              <a:rPr lang="en-US" sz="2800" dirty="0">
                <a:latin typeface="Consolas" panose="020B0609020204030204" pitchFamily="49" charset="0"/>
              </a:rPr>
            </a:br>
            <a:r>
              <a:rPr lang="en-US" sz="2800" dirty="0">
                <a:latin typeface="Consolas" panose="020B0609020204030204" pitchFamily="49" charset="0"/>
              </a:rPr>
              <a:t>icacls g: /grant pieter@wvdcontoso.com:(f)</a:t>
            </a:r>
          </a:p>
        </p:txBody>
      </p:sp>
      <p:cxnSp>
        <p:nvCxnSpPr>
          <p:cNvPr id="8" name="Straight Connector 7">
            <a:extLst>
              <a:ext uri="{FF2B5EF4-FFF2-40B4-BE49-F238E27FC236}">
                <a16:creationId xmlns:a16="http://schemas.microsoft.com/office/drawing/2014/main" id="{EB3A3450-4E63-455F-B0AC-89A18235CD81}"/>
              </a:ext>
            </a:extLst>
          </p:cNvPr>
          <p:cNvCxnSpPr>
            <a:cxnSpLocks/>
          </p:cNvCxnSpPr>
          <p:nvPr/>
        </p:nvCxnSpPr>
        <p:spPr>
          <a:xfrm>
            <a:off x="0" y="1917977"/>
            <a:ext cx="12436475" cy="0"/>
          </a:xfrm>
          <a:prstGeom prst="line">
            <a:avLst/>
          </a:prstGeom>
          <a:noFill/>
          <a:ln w="6350" cap="flat" cmpd="sng" algn="ctr">
            <a:solidFill>
              <a:schemeClr val="bg1">
                <a:lumMod val="85000"/>
              </a:schemeClr>
            </a:solidFill>
            <a:prstDash val="solid"/>
            <a:headEnd type="none" w="med" len="med"/>
            <a:tailEnd type="none" w="med" len="med"/>
          </a:ln>
          <a:effectLst/>
        </p:spPr>
      </p:cxnSp>
      <p:sp>
        <p:nvSpPr>
          <p:cNvPr id="9" name="Hexagon 66">
            <a:extLst>
              <a:ext uri="{FF2B5EF4-FFF2-40B4-BE49-F238E27FC236}">
                <a16:creationId xmlns:a16="http://schemas.microsoft.com/office/drawing/2014/main" id="{C1D5E033-19E3-49C4-B566-3E92CA531EEF}"/>
              </a:ext>
            </a:extLst>
          </p:cNvPr>
          <p:cNvSpPr/>
          <p:nvPr/>
        </p:nvSpPr>
        <p:spPr bwMode="auto">
          <a:xfrm>
            <a:off x="454226" y="1385705"/>
            <a:ext cx="1234874" cy="1064544"/>
          </a:xfrm>
          <a:custGeom>
            <a:avLst/>
            <a:gdLst>
              <a:gd name="connsiteX0" fmla="*/ 0 w 1234874"/>
              <a:gd name="connsiteY0" fmla="*/ 532272 h 1064544"/>
              <a:gd name="connsiteX1" fmla="*/ 266136 w 1234874"/>
              <a:gd name="connsiteY1" fmla="*/ 0 h 1064544"/>
              <a:gd name="connsiteX2" fmla="*/ 968738 w 1234874"/>
              <a:gd name="connsiteY2" fmla="*/ 0 h 1064544"/>
              <a:gd name="connsiteX3" fmla="*/ 1234874 w 1234874"/>
              <a:gd name="connsiteY3" fmla="*/ 532272 h 1064544"/>
              <a:gd name="connsiteX4" fmla="*/ 968738 w 1234874"/>
              <a:gd name="connsiteY4" fmla="*/ 1064544 h 1064544"/>
              <a:gd name="connsiteX5" fmla="*/ 266136 w 1234874"/>
              <a:gd name="connsiteY5" fmla="*/ 1064544 h 1064544"/>
              <a:gd name="connsiteX6" fmla="*/ 0 w 1234874"/>
              <a:gd name="connsiteY6" fmla="*/ 532272 h 1064544"/>
              <a:gd name="connsiteX0" fmla="*/ 968738 w 1234874"/>
              <a:gd name="connsiteY0" fmla="*/ 1064544 h 1155984"/>
              <a:gd name="connsiteX1" fmla="*/ 266136 w 1234874"/>
              <a:gd name="connsiteY1" fmla="*/ 1064544 h 1155984"/>
              <a:gd name="connsiteX2" fmla="*/ 0 w 1234874"/>
              <a:gd name="connsiteY2" fmla="*/ 532272 h 1155984"/>
              <a:gd name="connsiteX3" fmla="*/ 266136 w 1234874"/>
              <a:gd name="connsiteY3" fmla="*/ 0 h 1155984"/>
              <a:gd name="connsiteX4" fmla="*/ 968738 w 1234874"/>
              <a:gd name="connsiteY4" fmla="*/ 0 h 1155984"/>
              <a:gd name="connsiteX5" fmla="*/ 1234874 w 1234874"/>
              <a:gd name="connsiteY5" fmla="*/ 532272 h 1155984"/>
              <a:gd name="connsiteX6" fmla="*/ 1060178 w 1234874"/>
              <a:gd name="connsiteY6" fmla="*/ 1155984 h 1155984"/>
              <a:gd name="connsiteX0" fmla="*/ 968738 w 1234874"/>
              <a:gd name="connsiteY0" fmla="*/ 1064544 h 1064544"/>
              <a:gd name="connsiteX1" fmla="*/ 266136 w 1234874"/>
              <a:gd name="connsiteY1" fmla="*/ 1064544 h 1064544"/>
              <a:gd name="connsiteX2" fmla="*/ 0 w 1234874"/>
              <a:gd name="connsiteY2" fmla="*/ 532272 h 1064544"/>
              <a:gd name="connsiteX3" fmla="*/ 266136 w 1234874"/>
              <a:gd name="connsiteY3" fmla="*/ 0 h 1064544"/>
              <a:gd name="connsiteX4" fmla="*/ 968738 w 1234874"/>
              <a:gd name="connsiteY4" fmla="*/ 0 h 1064544"/>
              <a:gd name="connsiteX5" fmla="*/ 1234874 w 1234874"/>
              <a:gd name="connsiteY5" fmla="*/ 532272 h 1064544"/>
              <a:gd name="connsiteX0" fmla="*/ 266136 w 1234874"/>
              <a:gd name="connsiteY0" fmla="*/ 1064544 h 1064544"/>
              <a:gd name="connsiteX1" fmla="*/ 0 w 1234874"/>
              <a:gd name="connsiteY1" fmla="*/ 532272 h 1064544"/>
              <a:gd name="connsiteX2" fmla="*/ 266136 w 1234874"/>
              <a:gd name="connsiteY2" fmla="*/ 0 h 1064544"/>
              <a:gd name="connsiteX3" fmla="*/ 968738 w 1234874"/>
              <a:gd name="connsiteY3" fmla="*/ 0 h 1064544"/>
              <a:gd name="connsiteX4" fmla="*/ 1234874 w 1234874"/>
              <a:gd name="connsiteY4" fmla="*/ 532272 h 106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874" h="1064544">
                <a:moveTo>
                  <a:pt x="266136" y="1064544"/>
                </a:moveTo>
                <a:lnTo>
                  <a:pt x="0" y="532272"/>
                </a:lnTo>
                <a:lnTo>
                  <a:pt x="266136" y="0"/>
                </a:lnTo>
                <a:lnTo>
                  <a:pt x="968738" y="0"/>
                </a:lnTo>
                <a:lnTo>
                  <a:pt x="1234874" y="532272"/>
                </a:lnTo>
              </a:path>
            </a:pathLst>
          </a:cu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BB7EDDF7-7D46-4B71-B2C9-420AF28C47F9}"/>
              </a:ext>
            </a:extLst>
          </p:cNvPr>
          <p:cNvSpPr/>
          <p:nvPr/>
        </p:nvSpPr>
        <p:spPr bwMode="auto">
          <a:xfrm>
            <a:off x="590014" y="1502764"/>
            <a:ext cx="963298" cy="830426"/>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accent1"/>
          </a:solidFill>
          <a:ln w="6350"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4">
            <a:extLst>
              <a:ext uri="{FF2B5EF4-FFF2-40B4-BE49-F238E27FC236}">
                <a16:creationId xmlns:a16="http://schemas.microsoft.com/office/drawing/2014/main" id="{9D8A03AD-4327-4DBE-94A3-CE458CBB53EC}"/>
              </a:ext>
            </a:extLst>
          </p:cNvPr>
          <p:cNvSpPr/>
          <p:nvPr/>
        </p:nvSpPr>
        <p:spPr bwMode="auto">
          <a:xfrm>
            <a:off x="725713" y="2450249"/>
            <a:ext cx="11710762" cy="4094999"/>
          </a:xfrm>
          <a:custGeom>
            <a:avLst/>
            <a:gdLst>
              <a:gd name="connsiteX0" fmla="*/ 0 w 4112559"/>
              <a:gd name="connsiteY0" fmla="*/ 0 h 4094999"/>
              <a:gd name="connsiteX1" fmla="*/ 4112559 w 4112559"/>
              <a:gd name="connsiteY1" fmla="*/ 0 h 4094999"/>
              <a:gd name="connsiteX2" fmla="*/ 4112559 w 4112559"/>
              <a:gd name="connsiteY2" fmla="*/ 4094999 h 4094999"/>
              <a:gd name="connsiteX3" fmla="*/ 0 w 4112559"/>
              <a:gd name="connsiteY3" fmla="*/ 4094999 h 4094999"/>
              <a:gd name="connsiteX4" fmla="*/ 0 w 4112559"/>
              <a:gd name="connsiteY4" fmla="*/ 0 h 4094999"/>
              <a:gd name="connsiteX0" fmla="*/ 4112559 w 4203999"/>
              <a:gd name="connsiteY0" fmla="*/ 0 h 4094999"/>
              <a:gd name="connsiteX1" fmla="*/ 4112559 w 4203999"/>
              <a:gd name="connsiteY1" fmla="*/ 4094999 h 4094999"/>
              <a:gd name="connsiteX2" fmla="*/ 0 w 4203999"/>
              <a:gd name="connsiteY2" fmla="*/ 4094999 h 4094999"/>
              <a:gd name="connsiteX3" fmla="*/ 0 w 4203999"/>
              <a:gd name="connsiteY3" fmla="*/ 0 h 4094999"/>
              <a:gd name="connsiteX4" fmla="*/ 4203999 w 4203999"/>
              <a:gd name="connsiteY4" fmla="*/ 91440 h 4094999"/>
              <a:gd name="connsiteX0" fmla="*/ 4112559 w 4112559"/>
              <a:gd name="connsiteY0" fmla="*/ 0 h 4094999"/>
              <a:gd name="connsiteX1" fmla="*/ 4112559 w 4112559"/>
              <a:gd name="connsiteY1" fmla="*/ 4094999 h 4094999"/>
              <a:gd name="connsiteX2" fmla="*/ 0 w 4112559"/>
              <a:gd name="connsiteY2" fmla="*/ 4094999 h 4094999"/>
              <a:gd name="connsiteX3" fmla="*/ 0 w 4112559"/>
              <a:gd name="connsiteY3" fmla="*/ 0 h 4094999"/>
              <a:gd name="connsiteX0" fmla="*/ 4112559 w 4112559"/>
              <a:gd name="connsiteY0" fmla="*/ 4094999 h 4094999"/>
              <a:gd name="connsiteX1" fmla="*/ 0 w 4112559"/>
              <a:gd name="connsiteY1" fmla="*/ 4094999 h 4094999"/>
              <a:gd name="connsiteX2" fmla="*/ 0 w 4112559"/>
              <a:gd name="connsiteY2" fmla="*/ 0 h 4094999"/>
            </a:gdLst>
            <a:ahLst/>
            <a:cxnLst>
              <a:cxn ang="0">
                <a:pos x="connsiteX0" y="connsiteY0"/>
              </a:cxn>
              <a:cxn ang="0">
                <a:pos x="connsiteX1" y="connsiteY1"/>
              </a:cxn>
              <a:cxn ang="0">
                <a:pos x="connsiteX2" y="connsiteY2"/>
              </a:cxn>
            </a:cxnLst>
            <a:rect l="l" t="t" r="r" b="b"/>
            <a:pathLst>
              <a:path w="4112559" h="4094999">
                <a:moveTo>
                  <a:pt x="4112559" y="4094999"/>
                </a:moveTo>
                <a:lnTo>
                  <a:pt x="0" y="4094999"/>
                </a:lnTo>
                <a:lnTo>
                  <a:pt x="0" y="0"/>
                </a:lnTo>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inary" title="Icon of binary code, ones and zeros">
            <a:extLst>
              <a:ext uri="{FF2B5EF4-FFF2-40B4-BE49-F238E27FC236}">
                <a16:creationId xmlns:a16="http://schemas.microsoft.com/office/drawing/2014/main" id="{98C6374C-75FE-42F1-9038-3289CA94B342}"/>
              </a:ext>
            </a:extLst>
          </p:cNvPr>
          <p:cNvSpPr>
            <a:spLocks noChangeAspect="1" noEditPoints="1"/>
          </p:cNvSpPr>
          <p:nvPr/>
        </p:nvSpPr>
        <p:spPr bwMode="auto">
          <a:xfrm>
            <a:off x="875318" y="1748433"/>
            <a:ext cx="392690" cy="3390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95080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780E-9E2C-4DD8-81E1-742EF18B5EC0}"/>
              </a:ext>
            </a:extLst>
          </p:cNvPr>
          <p:cNvSpPr>
            <a:spLocks noGrp="1"/>
          </p:cNvSpPr>
          <p:nvPr>
            <p:ph type="title"/>
          </p:nvPr>
        </p:nvSpPr>
        <p:spPr>
          <a:xfrm>
            <a:off x="434975" y="444500"/>
            <a:ext cx="11563350" cy="758825"/>
          </a:xfrm>
        </p:spPr>
        <p:txBody>
          <a:bodyPr/>
          <a:lstStyle/>
          <a:p>
            <a:pPr>
              <a:spcAft>
                <a:spcPts val="1300"/>
              </a:spcAft>
              <a:buClr>
                <a:srgbClr val="000000"/>
              </a:buClr>
              <a:buSzPct val="77000"/>
            </a:pPr>
            <a:r>
              <a:rPr lang="en-US" dirty="0"/>
              <a:t>Configure FSLogix</a:t>
            </a:r>
          </a:p>
        </p:txBody>
      </p:sp>
      <p:pic>
        <p:nvPicPr>
          <p:cNvPr id="3" name="Picture 2">
            <a:extLst>
              <a:ext uri="{FF2B5EF4-FFF2-40B4-BE49-F238E27FC236}">
                <a16:creationId xmlns:a16="http://schemas.microsoft.com/office/drawing/2014/main" id="{7CDE9D3C-041F-4FDE-9054-4B8094EC6E44}"/>
              </a:ext>
            </a:extLst>
          </p:cNvPr>
          <p:cNvPicPr>
            <a:picLocks noChangeAspect="1"/>
          </p:cNvPicPr>
          <p:nvPr/>
        </p:nvPicPr>
        <p:blipFill>
          <a:blip r:embed="rId3"/>
          <a:stretch>
            <a:fillRect/>
          </a:stretch>
        </p:blipFill>
        <p:spPr>
          <a:xfrm>
            <a:off x="2870096" y="1716370"/>
            <a:ext cx="6712054" cy="4281604"/>
          </a:xfrm>
          <a:prstGeom prst="rect">
            <a:avLst/>
          </a:prstGeom>
        </p:spPr>
      </p:pic>
      <p:sp>
        <p:nvSpPr>
          <p:cNvPr id="5" name="Rectangle 4">
            <a:extLst>
              <a:ext uri="{FF2B5EF4-FFF2-40B4-BE49-F238E27FC236}">
                <a16:creationId xmlns:a16="http://schemas.microsoft.com/office/drawing/2014/main" id="{38C12CA2-6394-42B9-B7F0-DCEC212EC6E4}"/>
              </a:ext>
            </a:extLst>
          </p:cNvPr>
          <p:cNvSpPr/>
          <p:nvPr/>
        </p:nvSpPr>
        <p:spPr>
          <a:xfrm>
            <a:off x="442808" y="1574800"/>
            <a:ext cx="11566630" cy="4564743"/>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endParaRPr lang="en-US" sz="2800" dirty="0">
              <a:cs typeface="Segoe UI" pitchFamily="34" charset="0"/>
            </a:endParaRPr>
          </a:p>
        </p:txBody>
      </p:sp>
      <p:cxnSp>
        <p:nvCxnSpPr>
          <p:cNvPr id="6" name="Straight Connector 5">
            <a:extLst>
              <a:ext uri="{FF2B5EF4-FFF2-40B4-BE49-F238E27FC236}">
                <a16:creationId xmlns:a16="http://schemas.microsoft.com/office/drawing/2014/main" id="{2EF8125A-0CFD-40B8-97EE-22739E4DD58D}"/>
              </a:ext>
            </a:extLst>
          </p:cNvPr>
          <p:cNvCxnSpPr/>
          <p:nvPr/>
        </p:nvCxnSpPr>
        <p:spPr>
          <a:xfrm>
            <a:off x="466559" y="1574800"/>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7924CCE-E143-4AC1-BB25-0883F07BA63D}"/>
              </a:ext>
            </a:extLst>
          </p:cNvPr>
          <p:cNvCxnSpPr/>
          <p:nvPr/>
        </p:nvCxnSpPr>
        <p:spPr>
          <a:xfrm>
            <a:off x="11308794" y="6139543"/>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098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a:xfrm>
            <a:off x="4880879" y="449264"/>
            <a:ext cx="7117445" cy="773112"/>
          </a:xfrm>
        </p:spPr>
        <p:txBody>
          <a:bodyPr/>
          <a:lstStyle/>
          <a:p>
            <a:r>
              <a:rPr lang="en-US" dirty="0">
                <a:solidFill>
                  <a:schemeClr val="accent1"/>
                </a:solidFill>
              </a:rPr>
              <a:t>Windows Virtual Desktop with FSLogix	</a:t>
            </a:r>
          </a:p>
        </p:txBody>
      </p:sp>
      <p:sp>
        <p:nvSpPr>
          <p:cNvPr id="7" name="Rectangle 6">
            <a:extLst>
              <a:ext uri="{FF2B5EF4-FFF2-40B4-BE49-F238E27FC236}">
                <a16:creationId xmlns:a16="http://schemas.microsoft.com/office/drawing/2014/main" id="{5E8EC8E0-FDBC-49FE-839D-29C2F3937821}"/>
              </a:ext>
            </a:extLst>
          </p:cNvPr>
          <p:cNvSpPr/>
          <p:nvPr/>
        </p:nvSpPr>
        <p:spPr bwMode="auto">
          <a:xfrm>
            <a:off x="0" y="-1"/>
            <a:ext cx="3744686" cy="69945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C1D74455-8CB9-411B-8FE5-93E2E980533C}"/>
              </a:ext>
            </a:extLst>
          </p:cNvPr>
          <p:cNvSpPr/>
          <p:nvPr/>
        </p:nvSpPr>
        <p:spPr bwMode="auto">
          <a:xfrm>
            <a:off x="290286" y="1016001"/>
            <a:ext cx="4297680" cy="5751576"/>
          </a:xfrm>
          <a:prstGeom prst="rect">
            <a:avLst/>
          </a:prstGeom>
          <a:solidFill>
            <a:schemeClr val="bg1"/>
          </a:solid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E35D9BED-FC2E-46D0-957C-F88DD81C3C4D}"/>
              </a:ext>
            </a:extLst>
          </p:cNvPr>
          <p:cNvPicPr>
            <a:picLocks noChangeAspect="1"/>
          </p:cNvPicPr>
          <p:nvPr/>
        </p:nvPicPr>
        <p:blipFill>
          <a:blip r:embed="rId3"/>
          <a:stretch>
            <a:fillRect/>
          </a:stretch>
        </p:blipFill>
        <p:spPr>
          <a:xfrm>
            <a:off x="738362" y="2182682"/>
            <a:ext cx="3710425" cy="1129259"/>
          </a:xfrm>
          <a:prstGeom prst="rect">
            <a:avLst/>
          </a:prstGeom>
        </p:spPr>
      </p:pic>
      <p:pic>
        <p:nvPicPr>
          <p:cNvPr id="13" name="Picture 12">
            <a:extLst>
              <a:ext uri="{FF2B5EF4-FFF2-40B4-BE49-F238E27FC236}">
                <a16:creationId xmlns:a16="http://schemas.microsoft.com/office/drawing/2014/main" id="{96D6A942-562A-422B-9948-4A8CA30A30AD}"/>
              </a:ext>
            </a:extLst>
          </p:cNvPr>
          <p:cNvPicPr>
            <a:picLocks noChangeAspect="1"/>
          </p:cNvPicPr>
          <p:nvPr/>
        </p:nvPicPr>
        <p:blipFill>
          <a:blip r:embed="rId4"/>
          <a:stretch>
            <a:fillRect/>
          </a:stretch>
        </p:blipFill>
        <p:spPr>
          <a:xfrm>
            <a:off x="738362" y="4292601"/>
            <a:ext cx="3710425" cy="779402"/>
          </a:xfrm>
          <a:prstGeom prst="rect">
            <a:avLst/>
          </a:prstGeom>
        </p:spPr>
      </p:pic>
      <p:sp>
        <p:nvSpPr>
          <p:cNvPr id="10" name="Rectangle 9">
            <a:extLst>
              <a:ext uri="{FF2B5EF4-FFF2-40B4-BE49-F238E27FC236}">
                <a16:creationId xmlns:a16="http://schemas.microsoft.com/office/drawing/2014/main" id="{A515F800-BFFC-4629-9077-36F9A60729FE}"/>
              </a:ext>
            </a:extLst>
          </p:cNvPr>
          <p:cNvSpPr/>
          <p:nvPr/>
        </p:nvSpPr>
        <p:spPr>
          <a:xfrm>
            <a:off x="5655364" y="2126077"/>
            <a:ext cx="6120237" cy="708860"/>
          </a:xfrm>
          <a:prstGeom prst="rect">
            <a:avLst/>
          </a:prstGeom>
        </p:spPr>
        <p:txBody>
          <a:bodyPr wrap="square" lIns="0" tIns="0" rIns="0" bIns="0" anchor="ctr">
            <a:noAutofit/>
          </a:bodyPr>
          <a:lstStyle/>
          <a:p>
            <a:pPr lvl="0" defTabSz="932742">
              <a:lnSpc>
                <a:spcPct val="90000"/>
              </a:lnSpc>
              <a:spcAft>
                <a:spcPts val="1300"/>
              </a:spcAft>
              <a:buClr>
                <a:srgbClr val="000000"/>
              </a:buClr>
              <a:buSzPct val="77000"/>
              <a:defRPr/>
            </a:pPr>
            <a:r>
              <a:rPr lang="en-US" sz="2800" dirty="0">
                <a:solidFill>
                  <a:srgbClr val="000000"/>
                </a:solidFill>
              </a:rPr>
              <a:t>Admin assign users to session hosts </a:t>
            </a:r>
          </a:p>
        </p:txBody>
      </p:sp>
      <p:sp>
        <p:nvSpPr>
          <p:cNvPr id="14" name="Rectangle 13">
            <a:extLst>
              <a:ext uri="{FF2B5EF4-FFF2-40B4-BE49-F238E27FC236}">
                <a16:creationId xmlns:a16="http://schemas.microsoft.com/office/drawing/2014/main" id="{A038F095-EF1D-46A4-9C6C-34E437E9254B}"/>
              </a:ext>
            </a:extLst>
          </p:cNvPr>
          <p:cNvSpPr/>
          <p:nvPr/>
        </p:nvSpPr>
        <p:spPr>
          <a:xfrm>
            <a:off x="5655364" y="3538516"/>
            <a:ext cx="6120237" cy="708860"/>
          </a:xfrm>
          <a:prstGeom prst="rect">
            <a:avLst/>
          </a:prstGeom>
        </p:spPr>
        <p:txBody>
          <a:bodyPr wrap="square" lIns="0" tIns="0" rIns="0" bIns="0" anchor="ctr">
            <a:noAutofit/>
          </a:bodyPr>
          <a:lstStyle/>
          <a:p>
            <a:pPr lvl="0" defTabSz="932742">
              <a:lnSpc>
                <a:spcPct val="90000"/>
              </a:lnSpc>
              <a:spcAft>
                <a:spcPts val="1300"/>
              </a:spcAft>
              <a:buClr>
                <a:srgbClr val="000000"/>
              </a:buClr>
              <a:buSzPct val="77000"/>
              <a:defRPr/>
            </a:pPr>
            <a:r>
              <a:rPr lang="en-US" sz="2800" dirty="0">
                <a:solidFill>
                  <a:srgbClr val="000000"/>
                </a:solidFill>
              </a:rPr>
              <a:t>End user's login</a:t>
            </a:r>
          </a:p>
        </p:txBody>
      </p:sp>
      <p:sp>
        <p:nvSpPr>
          <p:cNvPr id="15" name="Rectangle 14">
            <a:extLst>
              <a:ext uri="{FF2B5EF4-FFF2-40B4-BE49-F238E27FC236}">
                <a16:creationId xmlns:a16="http://schemas.microsoft.com/office/drawing/2014/main" id="{F24F5E5B-5F38-47A9-B5EB-C93EEC163763}"/>
              </a:ext>
            </a:extLst>
          </p:cNvPr>
          <p:cNvSpPr/>
          <p:nvPr/>
        </p:nvSpPr>
        <p:spPr>
          <a:xfrm>
            <a:off x="5655364" y="4950955"/>
            <a:ext cx="6120237" cy="708860"/>
          </a:xfrm>
          <a:prstGeom prst="rect">
            <a:avLst/>
          </a:prstGeom>
        </p:spPr>
        <p:txBody>
          <a:bodyPr wrap="square" lIns="0" tIns="0" rIns="0" bIns="0" anchor="ctr">
            <a:noAutofit/>
          </a:bodyPr>
          <a:lstStyle/>
          <a:p>
            <a:pPr lvl="0" defTabSz="932742">
              <a:lnSpc>
                <a:spcPct val="90000"/>
              </a:lnSpc>
              <a:spcAft>
                <a:spcPts val="1300"/>
              </a:spcAft>
              <a:buClr>
                <a:srgbClr val="000000"/>
              </a:buClr>
              <a:buSzPct val="77000"/>
              <a:defRPr/>
            </a:pPr>
            <a:r>
              <a:rPr lang="en-US" sz="2800" dirty="0">
                <a:solidFill>
                  <a:srgbClr val="000000"/>
                </a:solidFill>
              </a:rPr>
              <a:t>Gets profile assigned</a:t>
            </a:r>
          </a:p>
        </p:txBody>
      </p:sp>
      <p:sp>
        <p:nvSpPr>
          <p:cNvPr id="9" name="Rectangle 8">
            <a:extLst>
              <a:ext uri="{FF2B5EF4-FFF2-40B4-BE49-F238E27FC236}">
                <a16:creationId xmlns:a16="http://schemas.microsoft.com/office/drawing/2014/main" id="{5C23ACFB-0575-4165-AD53-F22AA31F2AD8}"/>
              </a:ext>
            </a:extLst>
          </p:cNvPr>
          <p:cNvSpPr/>
          <p:nvPr/>
        </p:nvSpPr>
        <p:spPr bwMode="auto">
          <a:xfrm>
            <a:off x="551542" y="1287632"/>
            <a:ext cx="11399839" cy="5210629"/>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ouchscreen" title="Icon of a closed hand with one finger touching a screen">
            <a:extLst>
              <a:ext uri="{FF2B5EF4-FFF2-40B4-BE49-F238E27FC236}">
                <a16:creationId xmlns:a16="http://schemas.microsoft.com/office/drawing/2014/main" id="{94AD027D-872E-4341-9DD5-8CE8B247B992}"/>
              </a:ext>
            </a:extLst>
          </p:cNvPr>
          <p:cNvSpPr>
            <a:spLocks noChangeAspect="1" noEditPoints="1"/>
          </p:cNvSpPr>
          <p:nvPr/>
        </p:nvSpPr>
        <p:spPr bwMode="auto">
          <a:xfrm>
            <a:off x="4945079" y="2279957"/>
            <a:ext cx="498460" cy="46735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check" title="Icon of a checkmark">
            <a:extLst>
              <a:ext uri="{FF2B5EF4-FFF2-40B4-BE49-F238E27FC236}">
                <a16:creationId xmlns:a16="http://schemas.microsoft.com/office/drawing/2014/main" id="{F7B35CBF-50FE-4CA0-BC94-1A417176D3EE}"/>
              </a:ext>
            </a:extLst>
          </p:cNvPr>
          <p:cNvSpPr>
            <a:spLocks noChangeAspect="1"/>
          </p:cNvSpPr>
          <p:nvPr/>
        </p:nvSpPr>
        <p:spPr bwMode="auto">
          <a:xfrm>
            <a:off x="4988569" y="3747669"/>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9" name="people_3" title="Icon of a person surrounded by brackets">
            <a:extLst>
              <a:ext uri="{FF2B5EF4-FFF2-40B4-BE49-F238E27FC236}">
                <a16:creationId xmlns:a16="http://schemas.microsoft.com/office/drawing/2014/main" id="{AD283324-856F-4148-9745-C023ED0BC32C}"/>
              </a:ext>
            </a:extLst>
          </p:cNvPr>
          <p:cNvSpPr>
            <a:spLocks noChangeAspect="1" noEditPoints="1"/>
          </p:cNvSpPr>
          <p:nvPr/>
        </p:nvSpPr>
        <p:spPr bwMode="auto">
          <a:xfrm>
            <a:off x="5012880" y="5122505"/>
            <a:ext cx="362859" cy="3657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8E87-D89D-4999-9578-86288651A05B}"/>
              </a:ext>
            </a:extLst>
          </p:cNvPr>
          <p:cNvSpPr>
            <a:spLocks noGrp="1"/>
          </p:cNvSpPr>
          <p:nvPr>
            <p:ph type="title"/>
          </p:nvPr>
        </p:nvSpPr>
        <p:spPr>
          <a:xfrm>
            <a:off x="5012879" y="449264"/>
            <a:ext cx="6985445" cy="773112"/>
          </a:xfrm>
        </p:spPr>
        <p:txBody>
          <a:bodyPr/>
          <a:lstStyle/>
          <a:p>
            <a:r>
              <a:rPr lang="en-US" dirty="0"/>
              <a:t>Outlook</a:t>
            </a:r>
          </a:p>
        </p:txBody>
      </p:sp>
      <p:sp>
        <p:nvSpPr>
          <p:cNvPr id="8" name="Rectangle 7">
            <a:extLst>
              <a:ext uri="{FF2B5EF4-FFF2-40B4-BE49-F238E27FC236}">
                <a16:creationId xmlns:a16="http://schemas.microsoft.com/office/drawing/2014/main" id="{C533A84F-A8E1-4E68-BCCA-321B4DE77AE0}"/>
              </a:ext>
            </a:extLst>
          </p:cNvPr>
          <p:cNvSpPr/>
          <p:nvPr/>
        </p:nvSpPr>
        <p:spPr bwMode="auto">
          <a:xfrm>
            <a:off x="0" y="-1"/>
            <a:ext cx="3744686" cy="69945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BFB273CC-B860-4C8A-8938-460C64FD0717}"/>
              </a:ext>
            </a:extLst>
          </p:cNvPr>
          <p:cNvSpPr/>
          <p:nvPr/>
        </p:nvSpPr>
        <p:spPr bwMode="auto">
          <a:xfrm>
            <a:off x="290286" y="1016001"/>
            <a:ext cx="4297680" cy="5751576"/>
          </a:xfrm>
          <a:prstGeom prst="rect">
            <a:avLst/>
          </a:prstGeom>
          <a:solidFill>
            <a:schemeClr val="bg1"/>
          </a:solid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sp>
        <p:nvSpPr>
          <p:cNvPr id="16" name="Rectangle 15">
            <a:extLst>
              <a:ext uri="{FF2B5EF4-FFF2-40B4-BE49-F238E27FC236}">
                <a16:creationId xmlns:a16="http://schemas.microsoft.com/office/drawing/2014/main" id="{27C2F2B3-857B-46DE-A8CD-636E57000D48}"/>
              </a:ext>
            </a:extLst>
          </p:cNvPr>
          <p:cNvSpPr/>
          <p:nvPr/>
        </p:nvSpPr>
        <p:spPr bwMode="auto">
          <a:xfrm>
            <a:off x="551542" y="1287632"/>
            <a:ext cx="11399839" cy="5210629"/>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CD75A97F-60D4-4253-AB08-F0AA71493E35}"/>
              </a:ext>
            </a:extLst>
          </p:cNvPr>
          <p:cNvPicPr>
            <a:picLocks noChangeAspect="1"/>
          </p:cNvPicPr>
          <p:nvPr/>
        </p:nvPicPr>
        <p:blipFill rotWithShape="1">
          <a:blip r:embed="rId3"/>
          <a:srcRect l="913" t="656" r="815"/>
          <a:stretch/>
        </p:blipFill>
        <p:spPr>
          <a:xfrm>
            <a:off x="714694" y="2098948"/>
            <a:ext cx="3658524" cy="3585682"/>
          </a:xfrm>
          <a:prstGeom prst="rect">
            <a:avLst/>
          </a:prstGeom>
        </p:spPr>
      </p:pic>
      <p:sp>
        <p:nvSpPr>
          <p:cNvPr id="21" name="Text Placeholder 2">
            <a:extLst>
              <a:ext uri="{FF2B5EF4-FFF2-40B4-BE49-F238E27FC236}">
                <a16:creationId xmlns:a16="http://schemas.microsoft.com/office/drawing/2014/main" id="{644C51A3-FD0E-4CB2-91AF-AFA699DF8916}"/>
              </a:ext>
            </a:extLst>
          </p:cNvPr>
          <p:cNvSpPr txBox="1">
            <a:spLocks/>
          </p:cNvSpPr>
          <p:nvPr/>
        </p:nvSpPr>
        <p:spPr>
          <a:xfrm>
            <a:off x="5012879" y="1913730"/>
            <a:ext cx="6708902" cy="3958433"/>
          </a:xfrm>
          <a:prstGeom prst="rect">
            <a:avLst/>
          </a:prstGeom>
        </p:spPr>
        <p:txBody>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lnSpc>
                <a:spcPct val="100000"/>
              </a:lnSpc>
              <a:spcBef>
                <a:spcPts val="600"/>
              </a:spcBef>
              <a:buFont typeface="Arial" panose="020B0604020202020204" pitchFamily="34" charset="0"/>
              <a:buChar char="•"/>
            </a:pPr>
            <a:r>
              <a:rPr lang="en-US" sz="2000" dirty="0">
                <a:solidFill>
                  <a:schemeClr val="tx1"/>
                </a:solidFill>
              </a:rPr>
              <a:t>Virtual environment friendly defaults settings </a:t>
            </a:r>
          </a:p>
          <a:p>
            <a:pPr marL="292100" indent="-292100">
              <a:lnSpc>
                <a:spcPct val="100000"/>
              </a:lnSpc>
              <a:spcBef>
                <a:spcPts val="600"/>
              </a:spcBef>
              <a:buFont typeface="Arial" panose="020B0604020202020204" pitchFamily="34" charset="0"/>
              <a:buChar char="•"/>
            </a:pPr>
            <a:r>
              <a:rPr lang="en-US" sz="2000" dirty="0">
                <a:solidFill>
                  <a:schemeClr val="tx1"/>
                </a:solidFill>
              </a:rPr>
              <a:t>Syncing of Inbox prior to Calendar for faster startup experience</a:t>
            </a:r>
          </a:p>
          <a:p>
            <a:pPr marL="292100" indent="-292100">
              <a:lnSpc>
                <a:spcPct val="100000"/>
              </a:lnSpc>
              <a:spcBef>
                <a:spcPts val="600"/>
              </a:spcBef>
              <a:buFont typeface="Arial" panose="020B0604020202020204" pitchFamily="34" charset="0"/>
              <a:buChar char="•"/>
            </a:pPr>
            <a:r>
              <a:rPr lang="en-US" sz="2000" dirty="0">
                <a:solidFill>
                  <a:schemeClr val="tx1"/>
                </a:solidFill>
              </a:rPr>
              <a:t>Admin option to reduce calendar sync window</a:t>
            </a:r>
          </a:p>
          <a:p>
            <a:pPr marL="292100" indent="-292100">
              <a:lnSpc>
                <a:spcPct val="100000"/>
              </a:lnSpc>
              <a:spcBef>
                <a:spcPts val="600"/>
              </a:spcBef>
              <a:buFont typeface="Arial" panose="020B0604020202020204" pitchFamily="34" charset="0"/>
              <a:buChar char="•"/>
            </a:pPr>
            <a:r>
              <a:rPr lang="en-US" sz="2000" dirty="0">
                <a:solidFill>
                  <a:schemeClr val="tx1"/>
                </a:solidFill>
              </a:rPr>
              <a:t>Reduce the number of folders that are synced by default</a:t>
            </a:r>
          </a:p>
          <a:p>
            <a:pPr marL="292100" indent="-292100">
              <a:lnSpc>
                <a:spcPct val="100000"/>
              </a:lnSpc>
              <a:spcBef>
                <a:spcPts val="600"/>
              </a:spcBef>
              <a:buFont typeface="Arial" panose="020B0604020202020204" pitchFamily="34" charset="0"/>
              <a:buChar char="•"/>
            </a:pPr>
            <a:r>
              <a:rPr lang="en-US" sz="2000" dirty="0">
                <a:solidFill>
                  <a:schemeClr val="tx1"/>
                </a:solidFill>
              </a:rPr>
              <a:t>Windows Desktop Search is now per-user</a:t>
            </a:r>
          </a:p>
          <a:p>
            <a:pPr>
              <a:lnSpc>
                <a:spcPct val="100000"/>
              </a:lnSpc>
              <a:spcBef>
                <a:spcPts val="1200"/>
              </a:spcBef>
            </a:pPr>
            <a:r>
              <a:rPr lang="en-US" sz="2000" dirty="0">
                <a:solidFill>
                  <a:schemeClr val="tx1"/>
                </a:solidFill>
              </a:rPr>
              <a:t>Requirements:</a:t>
            </a:r>
          </a:p>
          <a:p>
            <a:pPr marL="457200" indent="-342900">
              <a:lnSpc>
                <a:spcPct val="100000"/>
              </a:lnSpc>
              <a:spcBef>
                <a:spcPts val="600"/>
              </a:spcBef>
              <a:buFont typeface="Arial" panose="020B0604020202020204" pitchFamily="34" charset="0"/>
              <a:buChar char="•"/>
            </a:pPr>
            <a:r>
              <a:rPr lang="en-US" sz="2000" dirty="0">
                <a:solidFill>
                  <a:schemeClr val="tx1"/>
                </a:solidFill>
              </a:rPr>
              <a:t>FSLogix</a:t>
            </a:r>
          </a:p>
          <a:p>
            <a:pPr marL="457200" indent="-342900">
              <a:lnSpc>
                <a:spcPct val="100000"/>
              </a:lnSpc>
              <a:spcBef>
                <a:spcPts val="600"/>
              </a:spcBef>
              <a:buFont typeface="Arial" panose="020B0604020202020204" pitchFamily="34" charset="0"/>
              <a:buChar char="•"/>
            </a:pPr>
            <a:r>
              <a:rPr lang="en-US" sz="2000" dirty="0">
                <a:solidFill>
                  <a:schemeClr val="tx1"/>
                </a:solidFill>
              </a:rPr>
              <a:t>SCA activated for Office </a:t>
            </a:r>
          </a:p>
        </p:txBody>
      </p:sp>
    </p:spTree>
    <p:extLst>
      <p:ext uri="{BB962C8B-B14F-4D97-AF65-F5344CB8AC3E}">
        <p14:creationId xmlns:p14="http://schemas.microsoft.com/office/powerpoint/2010/main" val="11802930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DBE7-1968-4AED-A1BF-B869AEBACFB6}"/>
              </a:ext>
            </a:extLst>
          </p:cNvPr>
          <p:cNvSpPr>
            <a:spLocks noGrp="1"/>
          </p:cNvSpPr>
          <p:nvPr>
            <p:ph type="title"/>
          </p:nvPr>
        </p:nvSpPr>
        <p:spPr>
          <a:xfrm>
            <a:off x="4878251" y="449264"/>
            <a:ext cx="7120073" cy="773112"/>
          </a:xfrm>
        </p:spPr>
        <p:txBody>
          <a:bodyPr/>
          <a:lstStyle/>
          <a:p>
            <a:r>
              <a:rPr lang="en-US" dirty="0"/>
              <a:t>OneDrive</a:t>
            </a:r>
          </a:p>
        </p:txBody>
      </p:sp>
      <p:sp>
        <p:nvSpPr>
          <p:cNvPr id="11" name="Rectangle 10">
            <a:extLst>
              <a:ext uri="{FF2B5EF4-FFF2-40B4-BE49-F238E27FC236}">
                <a16:creationId xmlns:a16="http://schemas.microsoft.com/office/drawing/2014/main" id="{EB624F8A-3210-4231-9264-D52127B3BC00}"/>
              </a:ext>
            </a:extLst>
          </p:cNvPr>
          <p:cNvSpPr/>
          <p:nvPr/>
        </p:nvSpPr>
        <p:spPr bwMode="auto">
          <a:xfrm>
            <a:off x="0" y="-1"/>
            <a:ext cx="3744686" cy="69945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EF62DA3-2E56-431C-B19C-E3D6DECFD68F}"/>
              </a:ext>
            </a:extLst>
          </p:cNvPr>
          <p:cNvSpPr/>
          <p:nvPr/>
        </p:nvSpPr>
        <p:spPr bwMode="auto">
          <a:xfrm>
            <a:off x="290286" y="1016001"/>
            <a:ext cx="4297680" cy="5751576"/>
          </a:xfrm>
          <a:prstGeom prst="rect">
            <a:avLst/>
          </a:prstGeom>
          <a:solidFill>
            <a:schemeClr val="bg1"/>
          </a:solid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sp>
        <p:nvSpPr>
          <p:cNvPr id="13" name="Rectangle 12">
            <a:extLst>
              <a:ext uri="{FF2B5EF4-FFF2-40B4-BE49-F238E27FC236}">
                <a16:creationId xmlns:a16="http://schemas.microsoft.com/office/drawing/2014/main" id="{C6689A0D-7EE2-416C-99B1-61C72A7DCF88}"/>
              </a:ext>
            </a:extLst>
          </p:cNvPr>
          <p:cNvSpPr/>
          <p:nvPr/>
        </p:nvSpPr>
        <p:spPr bwMode="auto">
          <a:xfrm>
            <a:off x="551542" y="1287632"/>
            <a:ext cx="11399839" cy="5210629"/>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2">
            <a:extLst>
              <a:ext uri="{FF2B5EF4-FFF2-40B4-BE49-F238E27FC236}">
                <a16:creationId xmlns:a16="http://schemas.microsoft.com/office/drawing/2014/main" id="{4A21DD82-F9D1-4D9A-A7EC-1C7AC3ADDE08}"/>
              </a:ext>
            </a:extLst>
          </p:cNvPr>
          <p:cNvSpPr txBox="1">
            <a:spLocks/>
          </p:cNvSpPr>
          <p:nvPr/>
        </p:nvSpPr>
        <p:spPr>
          <a:xfrm>
            <a:off x="5012879" y="1766093"/>
            <a:ext cx="6708902" cy="4253708"/>
          </a:xfrm>
          <a:prstGeom prst="rect">
            <a:avLst/>
          </a:prstGeom>
        </p:spPr>
        <p:txBody>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lnSpc>
                <a:spcPct val="100000"/>
              </a:lnSpc>
              <a:spcBef>
                <a:spcPts val="600"/>
              </a:spcBef>
              <a:buFont typeface="Arial" panose="020B0604020202020204" pitchFamily="34" charset="0"/>
              <a:buChar char="•"/>
            </a:pPr>
            <a:r>
              <a:rPr lang="en-US" sz="2000" dirty="0">
                <a:solidFill>
                  <a:schemeClr val="tx1"/>
                </a:solidFill>
              </a:rPr>
              <a:t>Co-auth and collab capabilities in WXP, powered by OneDrive</a:t>
            </a:r>
          </a:p>
          <a:p>
            <a:pPr marL="292100" indent="-292100">
              <a:lnSpc>
                <a:spcPct val="100000"/>
              </a:lnSpc>
              <a:spcBef>
                <a:spcPts val="600"/>
              </a:spcBef>
              <a:buFont typeface="Arial" panose="020B0604020202020204" pitchFamily="34" charset="0"/>
              <a:buChar char="•"/>
            </a:pPr>
            <a:r>
              <a:rPr lang="en-US" sz="2000" dirty="0">
                <a:solidFill>
                  <a:schemeClr val="tx1"/>
                </a:solidFill>
              </a:rPr>
              <a:t>OneDrive sync will run in non-persistent environments</a:t>
            </a:r>
          </a:p>
          <a:p>
            <a:pPr marL="292100" indent="-292100">
              <a:lnSpc>
                <a:spcPct val="100000"/>
              </a:lnSpc>
              <a:spcBef>
                <a:spcPts val="600"/>
              </a:spcBef>
              <a:buFont typeface="Arial" panose="020B0604020202020204" pitchFamily="34" charset="0"/>
              <a:buChar char="•"/>
            </a:pPr>
            <a:r>
              <a:rPr lang="en-US" sz="2000" dirty="0">
                <a:solidFill>
                  <a:schemeClr val="tx1"/>
                </a:solidFill>
              </a:rPr>
              <a:t>Files on Demand capabilities</a:t>
            </a:r>
          </a:p>
          <a:p>
            <a:pPr marL="292100" indent="-292100">
              <a:lnSpc>
                <a:spcPct val="100000"/>
              </a:lnSpc>
              <a:spcBef>
                <a:spcPts val="600"/>
              </a:spcBef>
              <a:buFont typeface="Arial" panose="020B0604020202020204" pitchFamily="34" charset="0"/>
              <a:buChar char="•"/>
            </a:pPr>
            <a:r>
              <a:rPr lang="en-US" sz="2000" dirty="0">
                <a:solidFill>
                  <a:schemeClr val="tx1"/>
                </a:solidFill>
              </a:rPr>
              <a:t>Auto populate user profile folders</a:t>
            </a:r>
          </a:p>
          <a:p>
            <a:pPr>
              <a:lnSpc>
                <a:spcPct val="100000"/>
              </a:lnSpc>
              <a:spcBef>
                <a:spcPts val="1200"/>
              </a:spcBef>
            </a:pPr>
            <a:r>
              <a:rPr lang="en-US" sz="2000" dirty="0">
                <a:hlinkClick r:id="rId3"/>
              </a:rPr>
              <a:t>Per-machine install steps: </a:t>
            </a:r>
            <a:r>
              <a:rPr lang="en-US" sz="2000" dirty="0"/>
              <a:t> </a:t>
            </a:r>
          </a:p>
          <a:p>
            <a:pPr marL="457200" indent="-342900">
              <a:lnSpc>
                <a:spcPct val="100000"/>
              </a:lnSpc>
              <a:spcBef>
                <a:spcPts val="600"/>
              </a:spcBef>
              <a:buFont typeface="Arial" panose="020B0604020202020204" pitchFamily="34" charset="0"/>
              <a:buChar char="•"/>
            </a:pPr>
            <a:r>
              <a:rPr lang="en-US" sz="2000" dirty="0">
                <a:solidFill>
                  <a:schemeClr val="tx1"/>
                </a:solidFill>
              </a:rPr>
              <a:t>Download OneDriveSetup.exe</a:t>
            </a:r>
          </a:p>
          <a:p>
            <a:pPr marL="457200" indent="-342900">
              <a:lnSpc>
                <a:spcPct val="100000"/>
              </a:lnSpc>
              <a:spcBef>
                <a:spcPts val="600"/>
              </a:spcBef>
              <a:buFont typeface="Arial" panose="020B0604020202020204" pitchFamily="34" charset="0"/>
              <a:buChar char="•"/>
            </a:pPr>
            <a:r>
              <a:rPr lang="en-US" sz="2000" dirty="0">
                <a:solidFill>
                  <a:schemeClr val="tx1"/>
                </a:solidFill>
              </a:rPr>
              <a:t>Run “OneDriveSetup.exe /allusers” or by using SCCM </a:t>
            </a:r>
          </a:p>
          <a:p>
            <a:pPr marL="457200" indent="-342900">
              <a:lnSpc>
                <a:spcPct val="100000"/>
              </a:lnSpc>
              <a:spcBef>
                <a:spcPts val="600"/>
              </a:spcBef>
              <a:buFont typeface="Arial" panose="020B0604020202020204" pitchFamily="34" charset="0"/>
              <a:buChar char="•"/>
            </a:pPr>
            <a:r>
              <a:rPr lang="en-US" sz="2000" dirty="0">
                <a:solidFill>
                  <a:schemeClr val="tx1"/>
                </a:solidFill>
              </a:rPr>
              <a:t>Once setup is complete, OneDrive will start. Any accounts added on the computer will be migrated automatically</a:t>
            </a:r>
          </a:p>
        </p:txBody>
      </p:sp>
      <p:pic>
        <p:nvPicPr>
          <p:cNvPr id="16" name="Picture 15">
            <a:extLst>
              <a:ext uri="{FF2B5EF4-FFF2-40B4-BE49-F238E27FC236}">
                <a16:creationId xmlns:a16="http://schemas.microsoft.com/office/drawing/2014/main" id="{26DF07BB-FE98-4E1A-B94E-9E3C37844BF6}"/>
              </a:ext>
            </a:extLst>
          </p:cNvPr>
          <p:cNvPicPr>
            <a:picLocks noChangeAspect="1"/>
          </p:cNvPicPr>
          <p:nvPr/>
        </p:nvPicPr>
        <p:blipFill rotWithShape="1">
          <a:blip r:embed="rId4"/>
          <a:srcRect t="551" r="421" b="612"/>
          <a:stretch/>
        </p:blipFill>
        <p:spPr>
          <a:xfrm>
            <a:off x="714694" y="2126209"/>
            <a:ext cx="3746949" cy="3531161"/>
          </a:xfrm>
          <a:prstGeom prst="rect">
            <a:avLst/>
          </a:prstGeom>
        </p:spPr>
      </p:pic>
    </p:spTree>
    <p:extLst>
      <p:ext uri="{BB962C8B-B14F-4D97-AF65-F5344CB8AC3E}">
        <p14:creationId xmlns:p14="http://schemas.microsoft.com/office/powerpoint/2010/main" val="32745818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935ACCD9-B17D-45D2-9095-DFDA5BF54CE5}"/>
              </a:ext>
            </a:extLst>
          </p:cNvPr>
          <p:cNvGraphicFramePr>
            <a:graphicFrameLocks noChangeAspect="1"/>
          </p:cNvGraphicFramePr>
          <p:nvPr>
            <p:custDataLst>
              <p:tags r:id="rId2"/>
            </p:custDataLst>
            <p:extLst>
              <p:ext uri="{D42A27DB-BD31-4B8C-83A1-F6EECF244321}">
                <p14:modId xmlns:p14="http://schemas.microsoft.com/office/powerpoint/2010/main" val="2900279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9378" name="think-cell Slide" r:id="rId6" imgW="425" imgH="424" progId="TCLayout.ActiveDocument.1">
                  <p:embed/>
                </p:oleObj>
              </mc:Choice>
              <mc:Fallback>
                <p:oleObj name="think-cell Slide" r:id="rId6" imgW="425" imgH="424" progId="TCLayout.ActiveDocument.1">
                  <p:embed/>
                  <p:pic>
                    <p:nvPicPr>
                      <p:cNvPr id="37" name="Object 36" hidden="1">
                        <a:extLst>
                          <a:ext uri="{FF2B5EF4-FFF2-40B4-BE49-F238E27FC236}">
                            <a16:creationId xmlns:a16="http://schemas.microsoft.com/office/drawing/2014/main" id="{935ACCD9-B17D-45D2-9095-DFDA5BF54CE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A02D6CD8-2632-46DC-96AD-28F108B87A3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Virtualization scenarios </a:t>
            </a:r>
          </a:p>
        </p:txBody>
      </p:sp>
      <p:grpSp>
        <p:nvGrpSpPr>
          <p:cNvPr id="45" name="Group 44">
            <a:extLst>
              <a:ext uri="{FF2B5EF4-FFF2-40B4-BE49-F238E27FC236}">
                <a16:creationId xmlns:a16="http://schemas.microsoft.com/office/drawing/2014/main" id="{1280153B-FA7F-4531-9821-B9AC01704FCD}"/>
              </a:ext>
            </a:extLst>
          </p:cNvPr>
          <p:cNvGrpSpPr/>
          <p:nvPr/>
        </p:nvGrpSpPr>
        <p:grpSpPr>
          <a:xfrm>
            <a:off x="589378" y="1377188"/>
            <a:ext cx="2392582" cy="2392576"/>
            <a:chOff x="528418" y="1377188"/>
            <a:chExt cx="2392582" cy="2392576"/>
          </a:xfrm>
        </p:grpSpPr>
        <p:pic>
          <p:nvPicPr>
            <p:cNvPr id="38" name="Picture 37">
              <a:extLst>
                <a:ext uri="{FF2B5EF4-FFF2-40B4-BE49-F238E27FC236}">
                  <a16:creationId xmlns:a16="http://schemas.microsoft.com/office/drawing/2014/main" id="{42ACA26F-54EC-4D3B-863F-7CAC418FC3EE}"/>
                </a:ext>
              </a:extLst>
            </p:cNvPr>
            <p:cNvPicPr>
              <a:picLocks noChangeAspect="1"/>
            </p:cNvPicPr>
            <p:nvPr/>
          </p:nvPicPr>
          <p:blipFill rotWithShape="1">
            <a:blip r:embed="rId8">
              <a:extLst>
                <a:ext uri="{28A0092B-C50C-407E-A947-70E740481C1C}">
                  <a14:useLocalDpi xmlns:a14="http://schemas.microsoft.com/office/drawing/2010/main" val="0"/>
                </a:ext>
              </a:extLst>
            </a:blip>
            <a:srcRect l="5633" t="4624" r="4555" b="5564"/>
            <a:stretch/>
          </p:blipFill>
          <p:spPr>
            <a:xfrm>
              <a:off x="806933" y="1683720"/>
              <a:ext cx="1779513" cy="1779512"/>
            </a:xfrm>
            <a:custGeom>
              <a:avLst/>
              <a:gdLst>
                <a:gd name="connsiteX0" fmla="*/ 889757 w 1779513"/>
                <a:gd name="connsiteY0" fmla="*/ 0 h 1779512"/>
                <a:gd name="connsiteX1" fmla="*/ 1779513 w 1779513"/>
                <a:gd name="connsiteY1" fmla="*/ 889756 h 1779512"/>
                <a:gd name="connsiteX2" fmla="*/ 889757 w 1779513"/>
                <a:gd name="connsiteY2" fmla="*/ 1779512 h 1779512"/>
                <a:gd name="connsiteX3" fmla="*/ 0 w 1779513"/>
                <a:gd name="connsiteY3" fmla="*/ 889756 h 1779512"/>
                <a:gd name="connsiteX4" fmla="*/ 889757 w 1779513"/>
                <a:gd name="connsiteY4" fmla="*/ 0 h 1779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3" h="1779512">
                  <a:moveTo>
                    <a:pt x="889757" y="0"/>
                  </a:moveTo>
                  <a:cubicBezTo>
                    <a:pt x="1381155" y="0"/>
                    <a:pt x="1779513" y="398358"/>
                    <a:pt x="1779513" y="889756"/>
                  </a:cubicBezTo>
                  <a:cubicBezTo>
                    <a:pt x="1779513" y="1381154"/>
                    <a:pt x="1381155" y="1779512"/>
                    <a:pt x="889757" y="1779512"/>
                  </a:cubicBezTo>
                  <a:cubicBezTo>
                    <a:pt x="398358" y="1779512"/>
                    <a:pt x="0" y="1381154"/>
                    <a:pt x="0" y="889756"/>
                  </a:cubicBezTo>
                  <a:cubicBezTo>
                    <a:pt x="0" y="398358"/>
                    <a:pt x="398358" y="0"/>
                    <a:pt x="889757" y="0"/>
                  </a:cubicBezTo>
                  <a:close/>
                </a:path>
              </a:pathLst>
            </a:custGeom>
          </p:spPr>
        </p:pic>
        <p:sp>
          <p:nvSpPr>
            <p:cNvPr id="25" name="Arc 24">
              <a:extLst>
                <a:ext uri="{FF2B5EF4-FFF2-40B4-BE49-F238E27FC236}">
                  <a16:creationId xmlns:a16="http://schemas.microsoft.com/office/drawing/2014/main" id="{C25955E0-4DD0-48BC-9714-9674D5C6C457}"/>
                </a:ext>
              </a:extLst>
            </p:cNvPr>
            <p:cNvSpPr/>
            <p:nvPr/>
          </p:nvSpPr>
          <p:spPr bwMode="auto">
            <a:xfrm>
              <a:off x="52841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Arc 25">
              <a:extLst>
                <a:ext uri="{FF2B5EF4-FFF2-40B4-BE49-F238E27FC236}">
                  <a16:creationId xmlns:a16="http://schemas.microsoft.com/office/drawing/2014/main" id="{3C829ACE-5952-428F-AADD-5BBC84DB7022}"/>
                </a:ext>
              </a:extLst>
            </p:cNvPr>
            <p:cNvSpPr/>
            <p:nvPr/>
          </p:nvSpPr>
          <p:spPr bwMode="auto">
            <a:xfrm>
              <a:off x="671692" y="1520461"/>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30AB3211-A9F6-4D03-93B3-DE8A75AA906F}"/>
              </a:ext>
            </a:extLst>
          </p:cNvPr>
          <p:cNvGrpSpPr/>
          <p:nvPr/>
        </p:nvGrpSpPr>
        <p:grpSpPr>
          <a:xfrm>
            <a:off x="556358" y="3962001"/>
            <a:ext cx="2458622" cy="2334602"/>
            <a:chOff x="556358" y="3962001"/>
            <a:chExt cx="2458622" cy="2334602"/>
          </a:xfrm>
        </p:grpSpPr>
        <p:sp>
          <p:nvSpPr>
            <p:cNvPr id="49" name="Rectangle 48">
              <a:extLst>
                <a:ext uri="{FF2B5EF4-FFF2-40B4-BE49-F238E27FC236}">
                  <a16:creationId xmlns:a16="http://schemas.microsoft.com/office/drawing/2014/main" id="{06DE3A2F-0E94-46B5-A0F3-10CB6FF23CFC}"/>
                </a:ext>
              </a:extLst>
            </p:cNvPr>
            <p:cNvSpPr/>
            <p:nvPr/>
          </p:nvSpPr>
          <p:spPr bwMode="auto">
            <a:xfrm>
              <a:off x="923932" y="3962001"/>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Security </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and regulation</a:t>
              </a:r>
            </a:p>
          </p:txBody>
        </p:sp>
        <p:sp>
          <p:nvSpPr>
            <p:cNvPr id="50" name="Rectangle 49">
              <a:extLst>
                <a:ext uri="{FF2B5EF4-FFF2-40B4-BE49-F238E27FC236}">
                  <a16:creationId xmlns:a16="http://schemas.microsoft.com/office/drawing/2014/main" id="{39DB39E6-A1B8-4F2A-A765-9F88D511BCED}"/>
                </a:ext>
              </a:extLst>
            </p:cNvPr>
            <p:cNvSpPr/>
            <p:nvPr/>
          </p:nvSpPr>
          <p:spPr bwMode="auto">
            <a:xfrm>
              <a:off x="556358" y="4746170"/>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Financial Services</a:t>
              </a:r>
            </a:p>
            <a:p>
              <a:pPr algn="ctr" defTabSz="932060">
                <a:spcBef>
                  <a:spcPts val="1198"/>
                </a:spcBef>
                <a:defRPr/>
              </a:pPr>
              <a:r>
                <a:rPr lang="en-US" sz="1600" dirty="0">
                  <a:cs typeface="Segoe UI Semilight" panose="020B0402040204020203" pitchFamily="34" charset="0"/>
                </a:rPr>
                <a:t>Healthcare</a:t>
              </a:r>
            </a:p>
            <a:p>
              <a:pPr algn="ctr" defTabSz="932060">
                <a:spcBef>
                  <a:spcPts val="1198"/>
                </a:spcBef>
                <a:defRPr/>
              </a:pPr>
              <a:r>
                <a:rPr lang="en-US" sz="1600" dirty="0">
                  <a:cs typeface="Segoe UI Semilight" panose="020B0402040204020203" pitchFamily="34" charset="0"/>
                </a:rPr>
                <a:t>Government</a:t>
              </a:r>
            </a:p>
          </p:txBody>
        </p:sp>
      </p:grpSp>
      <p:grpSp>
        <p:nvGrpSpPr>
          <p:cNvPr id="46" name="Group 45">
            <a:extLst>
              <a:ext uri="{FF2B5EF4-FFF2-40B4-BE49-F238E27FC236}">
                <a16:creationId xmlns:a16="http://schemas.microsoft.com/office/drawing/2014/main" id="{D177ADB9-B834-4BBB-AD8F-45D6F393C8C0}"/>
              </a:ext>
            </a:extLst>
          </p:cNvPr>
          <p:cNvGrpSpPr/>
          <p:nvPr/>
        </p:nvGrpSpPr>
        <p:grpSpPr>
          <a:xfrm>
            <a:off x="3605840" y="1377188"/>
            <a:ext cx="2392582" cy="2392576"/>
            <a:chOff x="3554193" y="1377188"/>
            <a:chExt cx="2392582" cy="2392576"/>
          </a:xfrm>
        </p:grpSpPr>
        <p:pic>
          <p:nvPicPr>
            <p:cNvPr id="40" name="Picture 39">
              <a:extLst>
                <a:ext uri="{FF2B5EF4-FFF2-40B4-BE49-F238E27FC236}">
                  <a16:creationId xmlns:a16="http://schemas.microsoft.com/office/drawing/2014/main" id="{F75ED583-90B3-4D1E-870D-F3B4C60F1C8B}"/>
                </a:ext>
              </a:extLst>
            </p:cNvPr>
            <p:cNvPicPr>
              <a:picLocks noChangeAspect="1"/>
            </p:cNvPicPr>
            <p:nvPr/>
          </p:nvPicPr>
          <p:blipFill rotWithShape="1">
            <a:blip r:embed="rId9">
              <a:extLst>
                <a:ext uri="{28A0092B-C50C-407E-A947-70E740481C1C}">
                  <a14:useLocalDpi xmlns:a14="http://schemas.microsoft.com/office/drawing/2010/main" val="0"/>
                </a:ext>
              </a:extLst>
            </a:blip>
            <a:srcRect l="3252" t="1395" r="4199" b="6144"/>
            <a:stretch/>
          </p:blipFill>
          <p:spPr>
            <a:xfrm>
              <a:off x="382995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7" name="Arc 26">
              <a:extLst>
                <a:ext uri="{FF2B5EF4-FFF2-40B4-BE49-F238E27FC236}">
                  <a16:creationId xmlns:a16="http://schemas.microsoft.com/office/drawing/2014/main" id="{2D81C4A1-4E32-4DA0-9D91-9E53D66B4D74}"/>
                </a:ext>
              </a:extLst>
            </p:cNvPr>
            <p:cNvSpPr/>
            <p:nvPr/>
          </p:nvSpPr>
          <p:spPr bwMode="auto">
            <a:xfrm>
              <a:off x="355419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 name="Arc 27">
              <a:extLst>
                <a:ext uri="{FF2B5EF4-FFF2-40B4-BE49-F238E27FC236}">
                  <a16:creationId xmlns:a16="http://schemas.microsoft.com/office/drawing/2014/main" id="{9CC03CA3-C388-4A82-9A49-F47EE1A8936E}"/>
                </a:ext>
              </a:extLst>
            </p:cNvPr>
            <p:cNvSpPr/>
            <p:nvPr/>
          </p:nvSpPr>
          <p:spPr bwMode="auto">
            <a:xfrm>
              <a:off x="369746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2BF4371-47EB-4860-9405-89D8918A73EC}"/>
              </a:ext>
            </a:extLst>
          </p:cNvPr>
          <p:cNvGrpSpPr/>
          <p:nvPr/>
        </p:nvGrpSpPr>
        <p:grpSpPr>
          <a:xfrm>
            <a:off x="3572820" y="3962000"/>
            <a:ext cx="2458622" cy="2334602"/>
            <a:chOff x="3572820" y="3962000"/>
            <a:chExt cx="2458622" cy="2334602"/>
          </a:xfrm>
        </p:grpSpPr>
        <p:sp>
          <p:nvSpPr>
            <p:cNvPr id="51" name="Rectangle 50">
              <a:extLst>
                <a:ext uri="{FF2B5EF4-FFF2-40B4-BE49-F238E27FC236}">
                  <a16:creationId xmlns:a16="http://schemas.microsoft.com/office/drawing/2014/main" id="{1E034119-459D-4A04-B3D0-57C38345821D}"/>
                </a:ext>
              </a:extLst>
            </p:cNvPr>
            <p:cNvSpPr/>
            <p:nvPr/>
          </p:nvSpPr>
          <p:spPr bwMode="auto">
            <a:xfrm>
              <a:off x="3940394" y="3962000"/>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Elastic</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workforce</a:t>
              </a:r>
            </a:p>
          </p:txBody>
        </p:sp>
        <p:sp>
          <p:nvSpPr>
            <p:cNvPr id="52" name="Rectangle 51">
              <a:extLst>
                <a:ext uri="{FF2B5EF4-FFF2-40B4-BE49-F238E27FC236}">
                  <a16:creationId xmlns:a16="http://schemas.microsoft.com/office/drawing/2014/main" id="{CB788684-1F38-4558-90FA-D4EA92EB320B}"/>
                </a:ext>
              </a:extLst>
            </p:cNvPr>
            <p:cNvSpPr/>
            <p:nvPr/>
          </p:nvSpPr>
          <p:spPr bwMode="auto">
            <a:xfrm>
              <a:off x="3572820" y="4746169"/>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Mergers and acquisition</a:t>
              </a:r>
            </a:p>
            <a:p>
              <a:pPr algn="ctr" defTabSz="932060">
                <a:spcBef>
                  <a:spcPts val="1198"/>
                </a:spcBef>
                <a:defRPr/>
              </a:pPr>
              <a:r>
                <a:rPr lang="en-US" sz="1600" dirty="0">
                  <a:cs typeface="Segoe UI Semilight" panose="020B0402040204020203" pitchFamily="34" charset="0"/>
                </a:rPr>
                <a:t>Short term employees</a:t>
              </a:r>
            </a:p>
            <a:p>
              <a:pPr algn="ctr" defTabSz="932060">
                <a:spcBef>
                  <a:spcPts val="1198"/>
                </a:spcBef>
                <a:defRPr/>
              </a:pPr>
              <a:r>
                <a:rPr lang="en-US" sz="1600" dirty="0">
                  <a:cs typeface="Segoe UI Semilight" panose="020B0402040204020203" pitchFamily="34" charset="0"/>
                </a:rPr>
                <a:t>Contractor</a:t>
              </a:r>
              <a:br>
                <a:rPr lang="en-US" sz="1600" dirty="0">
                  <a:cs typeface="Segoe UI Semilight" panose="020B0402040204020203" pitchFamily="34" charset="0"/>
                </a:rPr>
              </a:br>
              <a:r>
                <a:rPr lang="en-US" sz="1600" dirty="0">
                  <a:cs typeface="Segoe UI Semilight" panose="020B0402040204020203" pitchFamily="34" charset="0"/>
                </a:rPr>
                <a:t>and partner access</a:t>
              </a:r>
            </a:p>
          </p:txBody>
        </p:sp>
      </p:grpSp>
      <p:grpSp>
        <p:nvGrpSpPr>
          <p:cNvPr id="47" name="Group 46">
            <a:extLst>
              <a:ext uri="{FF2B5EF4-FFF2-40B4-BE49-F238E27FC236}">
                <a16:creationId xmlns:a16="http://schemas.microsoft.com/office/drawing/2014/main" id="{28DCADDF-02EF-40E2-B4E0-91044894024E}"/>
              </a:ext>
            </a:extLst>
          </p:cNvPr>
          <p:cNvGrpSpPr/>
          <p:nvPr/>
        </p:nvGrpSpPr>
        <p:grpSpPr>
          <a:xfrm>
            <a:off x="6622302" y="1377188"/>
            <a:ext cx="2392582" cy="2392576"/>
            <a:chOff x="6579968" y="1377188"/>
            <a:chExt cx="2392582" cy="2392576"/>
          </a:xfrm>
        </p:grpSpPr>
        <p:pic>
          <p:nvPicPr>
            <p:cNvPr id="42" name="Picture 41" descr="A person sitting on a bench in front of a window&#10;&#10;Description generated with high confidence">
              <a:extLst>
                <a:ext uri="{FF2B5EF4-FFF2-40B4-BE49-F238E27FC236}">
                  <a16:creationId xmlns:a16="http://schemas.microsoft.com/office/drawing/2014/main" id="{C29DA5D9-650E-4BDB-BD99-52FE34F4D17B}"/>
                </a:ext>
              </a:extLst>
            </p:cNvPr>
            <p:cNvPicPr>
              <a:picLocks noChangeAspect="1"/>
            </p:cNvPicPr>
            <p:nvPr/>
          </p:nvPicPr>
          <p:blipFill rotWithShape="1">
            <a:blip r:embed="rId10">
              <a:extLst>
                <a:ext uri="{28A0092B-C50C-407E-A947-70E740481C1C}">
                  <a14:useLocalDpi xmlns:a14="http://schemas.microsoft.com/office/drawing/2010/main" val="0"/>
                </a:ext>
              </a:extLst>
            </a:blip>
            <a:srcRect l="2427" t="3113" r="2343" b="1818"/>
            <a:stretch/>
          </p:blipFill>
          <p:spPr>
            <a:xfrm>
              <a:off x="6855734"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9" name="Arc 28">
              <a:extLst>
                <a:ext uri="{FF2B5EF4-FFF2-40B4-BE49-F238E27FC236}">
                  <a16:creationId xmlns:a16="http://schemas.microsoft.com/office/drawing/2014/main" id="{9D4A6AC9-F20E-46B6-9BAF-B7A5B08E0AEC}"/>
                </a:ext>
              </a:extLst>
            </p:cNvPr>
            <p:cNvSpPr/>
            <p:nvPr/>
          </p:nvSpPr>
          <p:spPr bwMode="auto">
            <a:xfrm>
              <a:off x="657996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Arc 29">
              <a:extLst>
                <a:ext uri="{FF2B5EF4-FFF2-40B4-BE49-F238E27FC236}">
                  <a16:creationId xmlns:a16="http://schemas.microsoft.com/office/drawing/2014/main" id="{77886E04-9870-4F51-82DC-5298B65971ED}"/>
                </a:ext>
              </a:extLst>
            </p:cNvPr>
            <p:cNvSpPr/>
            <p:nvPr/>
          </p:nvSpPr>
          <p:spPr bwMode="auto">
            <a:xfrm>
              <a:off x="6723242"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DD65EBAE-74BA-49F8-838C-929E17FE0B3C}"/>
              </a:ext>
            </a:extLst>
          </p:cNvPr>
          <p:cNvGrpSpPr/>
          <p:nvPr/>
        </p:nvGrpSpPr>
        <p:grpSpPr>
          <a:xfrm>
            <a:off x="6589282" y="3959403"/>
            <a:ext cx="2458622" cy="2334602"/>
            <a:chOff x="6589282" y="3959403"/>
            <a:chExt cx="2458622" cy="2334602"/>
          </a:xfrm>
        </p:grpSpPr>
        <p:sp>
          <p:nvSpPr>
            <p:cNvPr id="53" name="Rectangle 52">
              <a:extLst>
                <a:ext uri="{FF2B5EF4-FFF2-40B4-BE49-F238E27FC236}">
                  <a16:creationId xmlns:a16="http://schemas.microsoft.com/office/drawing/2014/main" id="{A2C66C25-9473-4A6A-8085-89B32978CC06}"/>
                </a:ext>
              </a:extLst>
            </p:cNvPr>
            <p:cNvSpPr/>
            <p:nvPr/>
          </p:nvSpPr>
          <p:spPr bwMode="auto">
            <a:xfrm>
              <a:off x="6956856"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Specific</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employees</a:t>
              </a:r>
            </a:p>
          </p:txBody>
        </p:sp>
        <p:sp>
          <p:nvSpPr>
            <p:cNvPr id="54" name="Rectangle 53">
              <a:extLst>
                <a:ext uri="{FF2B5EF4-FFF2-40B4-BE49-F238E27FC236}">
                  <a16:creationId xmlns:a16="http://schemas.microsoft.com/office/drawing/2014/main" id="{4515FD59-0AAC-475F-B767-EF2279471D5D}"/>
                </a:ext>
              </a:extLst>
            </p:cNvPr>
            <p:cNvSpPr/>
            <p:nvPr/>
          </p:nvSpPr>
          <p:spPr bwMode="auto">
            <a:xfrm>
              <a:off x="6589282"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BYOD and mobile</a:t>
              </a:r>
            </a:p>
            <a:p>
              <a:pPr algn="ctr" defTabSz="932060">
                <a:spcBef>
                  <a:spcPts val="1198"/>
                </a:spcBef>
                <a:defRPr/>
              </a:pPr>
              <a:r>
                <a:rPr lang="en-US" sz="1600" dirty="0">
                  <a:cs typeface="Segoe UI Semilight" panose="020B0402040204020203" pitchFamily="34" charset="0"/>
                </a:rPr>
                <a:t>Call centers</a:t>
              </a:r>
            </a:p>
            <a:p>
              <a:pPr algn="ctr" defTabSz="932060">
                <a:spcBef>
                  <a:spcPts val="1198"/>
                </a:spcBef>
                <a:defRPr/>
              </a:pPr>
              <a:r>
                <a:rPr lang="en-US" sz="1600" dirty="0">
                  <a:cs typeface="Segoe UI Semilight" panose="020B0402040204020203" pitchFamily="34" charset="0"/>
                </a:rPr>
                <a:t>Branch workers</a:t>
              </a:r>
            </a:p>
          </p:txBody>
        </p:sp>
      </p:grpSp>
      <p:grpSp>
        <p:nvGrpSpPr>
          <p:cNvPr id="48" name="Group 47">
            <a:extLst>
              <a:ext uri="{FF2B5EF4-FFF2-40B4-BE49-F238E27FC236}">
                <a16:creationId xmlns:a16="http://schemas.microsoft.com/office/drawing/2014/main" id="{6B573E0A-EE3D-426E-BD2A-BE06FADDD373}"/>
              </a:ext>
            </a:extLst>
          </p:cNvPr>
          <p:cNvGrpSpPr/>
          <p:nvPr/>
        </p:nvGrpSpPr>
        <p:grpSpPr>
          <a:xfrm>
            <a:off x="9638763" y="1377188"/>
            <a:ext cx="2392582" cy="2392576"/>
            <a:chOff x="9605743" y="1377188"/>
            <a:chExt cx="2392582" cy="2392576"/>
          </a:xfrm>
        </p:grpSpPr>
        <p:pic>
          <p:nvPicPr>
            <p:cNvPr id="44" name="Picture 43" descr="A person standing in a kitchen&#10;&#10;Description generated with high confidence">
              <a:extLst>
                <a:ext uri="{FF2B5EF4-FFF2-40B4-BE49-F238E27FC236}">
                  <a16:creationId xmlns:a16="http://schemas.microsoft.com/office/drawing/2014/main" id="{D8844DFA-7CF8-45B2-B3EB-258B3C04380A}"/>
                </a:ext>
              </a:extLst>
            </p:cNvPr>
            <p:cNvPicPr>
              <a:picLocks noChangeAspect="1"/>
            </p:cNvPicPr>
            <p:nvPr/>
          </p:nvPicPr>
          <p:blipFill rotWithShape="1">
            <a:blip r:embed="rId11">
              <a:extLst>
                <a:ext uri="{28A0092B-C50C-407E-A947-70E740481C1C}">
                  <a14:useLocalDpi xmlns:a14="http://schemas.microsoft.com/office/drawing/2010/main" val="0"/>
                </a:ext>
              </a:extLst>
            </a:blip>
            <a:srcRect l="4392" t="4584" r="5571" b="6215"/>
            <a:stretch/>
          </p:blipFill>
          <p:spPr>
            <a:xfrm>
              <a:off x="988150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4" y="0"/>
                    <a:pt x="1779512" y="398358"/>
                    <a:pt x="1779512" y="889756"/>
                  </a:cubicBezTo>
                  <a:cubicBezTo>
                    <a:pt x="1779512" y="1381154"/>
                    <a:pt x="1381154" y="1779511"/>
                    <a:pt x="889756" y="1779511"/>
                  </a:cubicBezTo>
                  <a:cubicBezTo>
                    <a:pt x="398358" y="1779511"/>
                    <a:pt x="0" y="1381154"/>
                    <a:pt x="0" y="889756"/>
                  </a:cubicBezTo>
                  <a:cubicBezTo>
                    <a:pt x="0" y="398358"/>
                    <a:pt x="398358" y="0"/>
                    <a:pt x="889756" y="0"/>
                  </a:cubicBezTo>
                  <a:close/>
                </a:path>
              </a:pathLst>
            </a:custGeom>
          </p:spPr>
        </p:pic>
        <p:sp>
          <p:nvSpPr>
            <p:cNvPr id="31" name="Arc 30">
              <a:extLst>
                <a:ext uri="{FF2B5EF4-FFF2-40B4-BE49-F238E27FC236}">
                  <a16:creationId xmlns:a16="http://schemas.microsoft.com/office/drawing/2014/main" id="{EA37FF08-E540-4615-82DF-FEC97EE40068}"/>
                </a:ext>
              </a:extLst>
            </p:cNvPr>
            <p:cNvSpPr/>
            <p:nvPr/>
          </p:nvSpPr>
          <p:spPr bwMode="auto">
            <a:xfrm>
              <a:off x="960574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Arc 31">
              <a:extLst>
                <a:ext uri="{FF2B5EF4-FFF2-40B4-BE49-F238E27FC236}">
                  <a16:creationId xmlns:a16="http://schemas.microsoft.com/office/drawing/2014/main" id="{BAFC053A-2158-4A99-A96A-BF2DE2849E95}"/>
                </a:ext>
              </a:extLst>
            </p:cNvPr>
            <p:cNvSpPr/>
            <p:nvPr/>
          </p:nvSpPr>
          <p:spPr bwMode="auto">
            <a:xfrm>
              <a:off x="974901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D267E936-8ED3-4DCA-AA0A-7FA0B18017C3}"/>
              </a:ext>
            </a:extLst>
          </p:cNvPr>
          <p:cNvGrpSpPr/>
          <p:nvPr/>
        </p:nvGrpSpPr>
        <p:grpSpPr>
          <a:xfrm>
            <a:off x="9605743" y="3959403"/>
            <a:ext cx="2458622" cy="2334602"/>
            <a:chOff x="9605743" y="3959403"/>
            <a:chExt cx="2458622" cy="2334602"/>
          </a:xfrm>
        </p:grpSpPr>
        <p:sp>
          <p:nvSpPr>
            <p:cNvPr id="55" name="Rectangle 54">
              <a:extLst>
                <a:ext uri="{FF2B5EF4-FFF2-40B4-BE49-F238E27FC236}">
                  <a16:creationId xmlns:a16="http://schemas.microsoft.com/office/drawing/2014/main" id="{FB4D8C01-3E1A-49C6-8E01-38109AA9B175}"/>
                </a:ext>
              </a:extLst>
            </p:cNvPr>
            <p:cNvSpPr/>
            <p:nvPr/>
          </p:nvSpPr>
          <p:spPr bwMode="auto">
            <a:xfrm>
              <a:off x="9973317"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Specialized </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workloads</a:t>
              </a:r>
            </a:p>
          </p:txBody>
        </p:sp>
        <p:sp>
          <p:nvSpPr>
            <p:cNvPr id="56" name="Rectangle 55">
              <a:extLst>
                <a:ext uri="{FF2B5EF4-FFF2-40B4-BE49-F238E27FC236}">
                  <a16:creationId xmlns:a16="http://schemas.microsoft.com/office/drawing/2014/main" id="{3A82C839-5D13-41CA-9393-E3F087DBC94A}"/>
                </a:ext>
              </a:extLst>
            </p:cNvPr>
            <p:cNvSpPr/>
            <p:nvPr/>
          </p:nvSpPr>
          <p:spPr bwMode="auto">
            <a:xfrm>
              <a:off x="9605743"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Design and engineering</a:t>
              </a:r>
            </a:p>
            <a:p>
              <a:pPr algn="ctr" defTabSz="932060">
                <a:spcBef>
                  <a:spcPts val="1198"/>
                </a:spcBef>
                <a:defRPr/>
              </a:pPr>
              <a:r>
                <a:rPr lang="en-US" sz="1600" dirty="0">
                  <a:cs typeface="Segoe UI Semilight" panose="020B0402040204020203" pitchFamily="34" charset="0"/>
                </a:rPr>
                <a:t>Legacy apps</a:t>
              </a:r>
            </a:p>
            <a:p>
              <a:pPr algn="ctr" defTabSz="932060">
                <a:spcBef>
                  <a:spcPts val="1198"/>
                </a:spcBef>
                <a:defRPr/>
              </a:pPr>
              <a:r>
                <a:rPr lang="en-US" sz="1600" dirty="0">
                  <a:cs typeface="Segoe UI Semilight" panose="020B0402040204020203" pitchFamily="34" charset="0"/>
                </a:rPr>
                <a:t>Software dev test</a:t>
              </a:r>
            </a:p>
          </p:txBody>
        </p:sp>
      </p:grpSp>
      <p:cxnSp>
        <p:nvCxnSpPr>
          <p:cNvPr id="61" name="Straight Connector 60">
            <a:extLst>
              <a:ext uri="{FF2B5EF4-FFF2-40B4-BE49-F238E27FC236}">
                <a16:creationId xmlns:a16="http://schemas.microsoft.com/office/drawing/2014/main" id="{B51714B8-75E2-4C71-B1A3-A4BF2F026109}"/>
              </a:ext>
            </a:extLst>
          </p:cNvPr>
          <p:cNvCxnSpPr>
            <a:cxnSpLocks/>
          </p:cNvCxnSpPr>
          <p:nvPr/>
        </p:nvCxnSpPr>
        <p:spPr>
          <a:xfrm>
            <a:off x="3293900" y="4316826"/>
            <a:ext cx="0" cy="1483839"/>
          </a:xfrm>
          <a:prstGeom prst="line">
            <a:avLst/>
          </a:prstGeom>
          <a:noFill/>
          <a:ln w="3175">
            <a:solidFill>
              <a:schemeClr val="bg1">
                <a:lumMod val="85000"/>
              </a:schemeClr>
            </a:solidFill>
            <a:headEnd type="oval" w="sm" len="sm"/>
            <a:tailEnd type="oval" w="sm" len="sm"/>
          </a:ln>
        </p:spPr>
      </p:cxnSp>
      <p:cxnSp>
        <p:nvCxnSpPr>
          <p:cNvPr id="62" name="Straight Connector 61">
            <a:extLst>
              <a:ext uri="{FF2B5EF4-FFF2-40B4-BE49-F238E27FC236}">
                <a16:creationId xmlns:a16="http://schemas.microsoft.com/office/drawing/2014/main" id="{853121AF-979B-4DE6-9B5C-CA58FBF3844E}"/>
              </a:ext>
            </a:extLst>
          </p:cNvPr>
          <p:cNvCxnSpPr>
            <a:cxnSpLocks/>
          </p:cNvCxnSpPr>
          <p:nvPr/>
        </p:nvCxnSpPr>
        <p:spPr>
          <a:xfrm>
            <a:off x="6310362" y="4316826"/>
            <a:ext cx="0" cy="1483839"/>
          </a:xfrm>
          <a:prstGeom prst="line">
            <a:avLst/>
          </a:prstGeom>
          <a:noFill/>
          <a:ln w="3175">
            <a:solidFill>
              <a:schemeClr val="bg1">
                <a:lumMod val="85000"/>
              </a:schemeClr>
            </a:solidFill>
            <a:headEnd type="oval" w="sm" len="sm"/>
            <a:tailEnd type="oval" w="sm" len="sm"/>
          </a:ln>
        </p:spPr>
      </p:cxnSp>
      <p:cxnSp>
        <p:nvCxnSpPr>
          <p:cNvPr id="63" name="Straight Connector 62">
            <a:extLst>
              <a:ext uri="{FF2B5EF4-FFF2-40B4-BE49-F238E27FC236}">
                <a16:creationId xmlns:a16="http://schemas.microsoft.com/office/drawing/2014/main" id="{EB6602FC-212E-43EF-BBC0-4B5F547BEA19}"/>
              </a:ext>
            </a:extLst>
          </p:cNvPr>
          <p:cNvCxnSpPr>
            <a:cxnSpLocks/>
          </p:cNvCxnSpPr>
          <p:nvPr/>
        </p:nvCxnSpPr>
        <p:spPr>
          <a:xfrm>
            <a:off x="9326824" y="4316826"/>
            <a:ext cx="0" cy="1483839"/>
          </a:xfrm>
          <a:prstGeom prst="line">
            <a:avLst/>
          </a:prstGeom>
          <a:noFill/>
          <a:ln w="3175">
            <a:solidFill>
              <a:schemeClr val="bg1">
                <a:lumMod val="85000"/>
              </a:schemeClr>
            </a:solidFill>
            <a:headEnd type="oval" w="sm" len="sm"/>
            <a:tailEnd type="oval" w="sm" len="sm"/>
          </a:ln>
        </p:spPr>
      </p:cxnSp>
    </p:spTree>
    <p:extLst>
      <p:ext uri="{BB962C8B-B14F-4D97-AF65-F5344CB8AC3E}">
        <p14:creationId xmlns:p14="http://schemas.microsoft.com/office/powerpoint/2010/main" val="3663590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2" presetClass="entr" presetSubtype="4" decel="10000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750" fill="hold"/>
                                        <p:tgtEl>
                                          <p:spTgt spid="64"/>
                                        </p:tgtEl>
                                        <p:attrNameLst>
                                          <p:attrName>ppt_x</p:attrName>
                                        </p:attrNameLst>
                                      </p:cBhvr>
                                      <p:tavLst>
                                        <p:tav tm="0">
                                          <p:val>
                                            <p:strVal val="#ppt_x"/>
                                          </p:val>
                                        </p:tav>
                                        <p:tav tm="100000">
                                          <p:val>
                                            <p:strVal val="#ppt_x"/>
                                          </p:val>
                                        </p:tav>
                                      </p:tavLst>
                                    </p:anim>
                                    <p:anim calcmode="lin" valueType="num">
                                      <p:cBhvr additive="base">
                                        <p:cTn id="20" dur="750" fill="hold"/>
                                        <p:tgtEl>
                                          <p:spTgt spid="6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ppt_x"/>
                                          </p:val>
                                        </p:tav>
                                        <p:tav tm="100000">
                                          <p:val>
                                            <p:strVal val="#ppt_x"/>
                                          </p:val>
                                        </p:tav>
                                      </p:tavLst>
                                    </p:anim>
                                    <p:anim calcmode="lin" valueType="num">
                                      <p:cBhvr additive="base">
                                        <p:cTn id="28" dur="75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750" fill="hold"/>
                                        <p:tgtEl>
                                          <p:spTgt spid="66"/>
                                        </p:tgtEl>
                                        <p:attrNameLst>
                                          <p:attrName>ppt_x</p:attrName>
                                        </p:attrNameLst>
                                      </p:cBhvr>
                                      <p:tavLst>
                                        <p:tav tm="0">
                                          <p:val>
                                            <p:strVal val="#ppt_x"/>
                                          </p:val>
                                        </p:tav>
                                        <p:tav tm="100000">
                                          <p:val>
                                            <p:strVal val="#ppt_x"/>
                                          </p:val>
                                        </p:tav>
                                      </p:tavLst>
                                    </p:anim>
                                    <p:anim calcmode="lin" valueType="num">
                                      <p:cBhvr additive="base">
                                        <p:cTn id="36" dur="750" fill="hold"/>
                                        <p:tgtEl>
                                          <p:spTgt spid="6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750" fill="hold"/>
                                        <p:tgtEl>
                                          <p:spTgt spid="67"/>
                                        </p:tgtEl>
                                        <p:attrNameLst>
                                          <p:attrName>ppt_x</p:attrName>
                                        </p:attrNameLst>
                                      </p:cBhvr>
                                      <p:tavLst>
                                        <p:tav tm="0">
                                          <p:val>
                                            <p:strVal val="#ppt_x"/>
                                          </p:val>
                                        </p:tav>
                                        <p:tav tm="100000">
                                          <p:val>
                                            <p:strVal val="#ppt_x"/>
                                          </p:val>
                                        </p:tav>
                                      </p:tavLst>
                                    </p:anim>
                                    <p:anim calcmode="lin" valueType="num">
                                      <p:cBhvr additive="base">
                                        <p:cTn id="44"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D76683-E875-49EC-A8DF-458AF29DAC99}"/>
              </a:ext>
            </a:extLst>
          </p:cNvPr>
          <p:cNvGraphicFramePr>
            <a:graphicFrameLocks noChangeAspect="1"/>
          </p:cNvGraphicFramePr>
          <p:nvPr>
            <p:custDataLst>
              <p:tags r:id="rId2"/>
            </p:custDataLst>
            <p:extLst>
              <p:ext uri="{D42A27DB-BD31-4B8C-83A1-F6EECF244321}">
                <p14:modId xmlns:p14="http://schemas.microsoft.com/office/powerpoint/2010/main" val="1984514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3650"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DBD76683-E875-49EC-A8DF-458AF29DAC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9E7DD12-50E5-45C6-9AD1-9A4AE9102398}"/>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Implementation Guidance – infrastructure management</a:t>
            </a:r>
          </a:p>
        </p:txBody>
      </p:sp>
    </p:spTree>
    <p:extLst>
      <p:ext uri="{BB962C8B-B14F-4D97-AF65-F5344CB8AC3E}">
        <p14:creationId xmlns:p14="http://schemas.microsoft.com/office/powerpoint/2010/main" val="20685180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42808" y="2090057"/>
            <a:ext cx="4547970" cy="404948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r>
              <a:rPr lang="en-US" sz="2400" dirty="0">
                <a:solidFill>
                  <a:schemeClr val="accent1"/>
                </a:solidFill>
                <a:cs typeface="Segoe UI" pitchFamily="34" charset="0"/>
              </a:rPr>
              <a:t>Master image can be managed by any already existing process and technologies including</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Azure Update Management </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System Center Configuration Manager</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3</a:t>
            </a:r>
            <a:r>
              <a:rPr lang="en-US" sz="2400" baseline="30000" dirty="0">
                <a:ea typeface="Segoe UI" pitchFamily="34" charset="0"/>
                <a:cs typeface="Segoe UI" pitchFamily="34" charset="0"/>
              </a:rPr>
              <a:t>rd</a:t>
            </a:r>
            <a:r>
              <a:rPr lang="en-US" sz="2400" dirty="0">
                <a:ea typeface="Segoe UI" pitchFamily="34" charset="0"/>
                <a:cs typeface="Segoe UI" pitchFamily="34" charset="0"/>
              </a:rPr>
              <a:t> party</a:t>
            </a:r>
            <a:endParaRPr lang="en-US" sz="2800" dirty="0">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243554"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600"/>
              </a:spcAft>
            </a:pPr>
            <a:r>
              <a:rPr lang="en-US" sz="2400" dirty="0">
                <a:solidFill>
                  <a:schemeClr val="accent1"/>
                </a:solidFill>
                <a:cs typeface="Segoe UI" pitchFamily="34" charset="0"/>
              </a:rPr>
              <a:t>Best practices document will be provided to assist in configuration of a golden image </a:t>
            </a:r>
            <a:br>
              <a:rPr lang="en-US" sz="2400" dirty="0">
                <a:solidFill>
                  <a:schemeClr val="accent1"/>
                </a:solidFill>
                <a:cs typeface="Segoe UI" pitchFamily="34" charset="0"/>
              </a:rPr>
            </a:br>
            <a:r>
              <a:rPr lang="en-US" sz="2400" dirty="0">
                <a:solidFill>
                  <a:schemeClr val="accent1"/>
                </a:solidFill>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741390"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1800"/>
              </a:spcAft>
            </a:pPr>
            <a:r>
              <a:rPr lang="en-US" sz="2400" dirty="0">
                <a:solidFill>
                  <a:schemeClr val="accent1"/>
                </a:solidFill>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255430"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753266"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255430" y="1481049"/>
            <a:ext cx="373474" cy="50924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758128" y="1476375"/>
            <a:ext cx="466411" cy="513923"/>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54684" y="1493816"/>
            <a:ext cx="717953" cy="504784"/>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89621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42807"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66559"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42807"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813497" y="2090057"/>
            <a:ext cx="3195941" cy="4432655"/>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83254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628152"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Update VMs with existing Azure management solutions and all VMs in</a:t>
            </a:r>
            <a:br>
              <a:rPr lang="en-US" sz="2400" dirty="0">
                <a:solidFill>
                  <a:schemeClr val="accent1"/>
                </a:solidFill>
                <a:cs typeface="Segoe UI" pitchFamily="34" charset="0"/>
              </a:rPr>
            </a:br>
            <a:r>
              <a:rPr lang="en-US" sz="2400" dirty="0">
                <a:solidFill>
                  <a:schemeClr val="accent1"/>
                </a:solidFill>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628152"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Use SCCM to manage</a:t>
            </a:r>
            <a:br>
              <a:rPr lang="en-US" sz="2400" dirty="0">
                <a:solidFill>
                  <a:schemeClr val="accent1"/>
                </a:solidFill>
                <a:cs typeface="Segoe UI" pitchFamily="34" charset="0"/>
              </a:rPr>
            </a:br>
            <a:r>
              <a:rPr lang="en-US" sz="2400" dirty="0">
                <a:solidFill>
                  <a:schemeClr val="accent1"/>
                </a:solidFill>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651904"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651904"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44996" y="1457240"/>
            <a:ext cx="518981" cy="518979"/>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651904" y="1499616"/>
            <a:ext cx="480928" cy="472845"/>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51206" y="4294206"/>
            <a:ext cx="377849" cy="37793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820529" y="1466850"/>
            <a:ext cx="534416" cy="505611"/>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639349" y="4294599"/>
            <a:ext cx="504151" cy="38520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318359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Profile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42808" y="2090057"/>
            <a:ext cx="5767090" cy="4049486"/>
          </a:xfrm>
          <a:prstGeom prst="rect">
            <a:avLst/>
          </a:prstGeom>
          <a:ln w="6350">
            <a:solidFill>
              <a:schemeClr val="bg1">
                <a:lumMod val="85000"/>
              </a:schemeClr>
            </a:solidFill>
          </a:ln>
        </p:spPr>
        <p:txBody>
          <a:bodyPr wrap="square" lIns="137160" tIns="91440" rIns="137160" bIns="91440" numCol="2" spcCol="274320">
            <a:noAutofit/>
          </a:bodyPr>
          <a:lstStyle/>
          <a:p>
            <a:pPr defTabSz="932472" fontAlgn="base">
              <a:spcBef>
                <a:spcPts val="1200"/>
              </a:spcBef>
              <a:spcAft>
                <a:spcPts val="800"/>
              </a:spcAft>
            </a:pPr>
            <a:r>
              <a:rPr lang="en-US" sz="2000" dirty="0">
                <a:solidFill>
                  <a:schemeClr val="accent1"/>
                </a:solidFill>
                <a:cs typeface="Segoe UI" pitchFamily="34" charset="0"/>
              </a:rPr>
              <a:t>Profile Container</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User profile is placed into a VHD container that is stored in a central location on the network or in the cloud</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This VHD is dynamically attached at user logon</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Content appear to be in its native location</a:t>
            </a:r>
            <a:br>
              <a:rPr lang="en-US" sz="1400" dirty="0">
                <a:cs typeface="Segoe UI" pitchFamily="34" charset="0"/>
              </a:rPr>
            </a:br>
            <a:br>
              <a:rPr lang="en-US" sz="1200" dirty="0">
                <a:cs typeface="Segoe UI" pitchFamily="34" charset="0"/>
              </a:rPr>
            </a:br>
            <a:endParaRPr lang="en-US" sz="1200" dirty="0">
              <a:cs typeface="Segoe UI" pitchFamily="34" charset="0"/>
            </a:endParaRPr>
          </a:p>
          <a:p>
            <a:pPr lvl="0" defTabSz="932742">
              <a:spcBef>
                <a:spcPts val="600"/>
              </a:spcBef>
              <a:defRPr/>
            </a:pPr>
            <a:endParaRPr lang="en-US" sz="1200" dirty="0">
              <a:cs typeface="Segoe UI" pitchFamily="34" charset="0"/>
            </a:endParaRPr>
          </a:p>
          <a:p>
            <a:pPr lvl="0" algn="ctr" defTabSz="932742">
              <a:spcBef>
                <a:spcPts val="1200"/>
              </a:spcBef>
              <a:defRPr/>
            </a:pPr>
            <a:endParaRPr lang="en-US" sz="1400" b="1" dirty="0">
              <a:cs typeface="Segoe UI" panose="020B0502040204020203" pitchFamily="34" charset="0"/>
            </a:endParaRPr>
          </a:p>
        </p:txBody>
      </p:sp>
      <p:sp>
        <p:nvSpPr>
          <p:cNvPr id="34" name="Rectangle 33">
            <a:extLst>
              <a:ext uri="{FF2B5EF4-FFF2-40B4-BE49-F238E27FC236}">
                <a16:creationId xmlns:a16="http://schemas.microsoft.com/office/drawing/2014/main" id="{BA84428B-0A8F-4AD0-8D8B-EA9DE5B5333A}"/>
              </a:ext>
            </a:extLst>
          </p:cNvPr>
          <p:cNvSpPr/>
          <p:nvPr/>
        </p:nvSpPr>
        <p:spPr>
          <a:xfrm>
            <a:off x="6455390" y="2090057"/>
            <a:ext cx="5767090" cy="404948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000" dirty="0">
                <a:solidFill>
                  <a:schemeClr val="accent1"/>
                </a:solidFill>
                <a:cs typeface="Segoe UI" pitchFamily="34" charset="0"/>
              </a:rPr>
              <a:t>Cloud Cache</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Cloud Cache will absorb reads and optimize writes into cost effective payloads</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Adding a local cache component</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Applications talk to the local cache, and the cache talks to the remote container</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If the connection to the remote container is interrupted, the apps still work because they’re talking to the cache</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If the interruption is short, or no data that isn’t in the cache is requested during the outage, everything behaves normally</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When connection comes back online, we reconnect and re-sync if necessary</a:t>
            </a:r>
          </a:p>
          <a:p>
            <a:pPr>
              <a:spcBef>
                <a:spcPts val="3000"/>
              </a:spcBef>
              <a:spcAft>
                <a:spcPts val="1800"/>
              </a:spcAft>
            </a:pPr>
            <a:endParaRPr lang="en-US" sz="1600" dirty="0">
              <a:solidFill>
                <a:schemeClr val="accent1"/>
              </a:solidFill>
              <a:cs typeface="Segoe UI" pitchFamily="34" charset="0"/>
            </a:endParaRP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6467266"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A0D0EAE-B66D-451D-85EC-B96613E0FED2}"/>
              </a:ext>
            </a:extLst>
          </p:cNvPr>
          <p:cNvGrpSpPr/>
          <p:nvPr/>
        </p:nvGrpSpPr>
        <p:grpSpPr>
          <a:xfrm>
            <a:off x="578939" y="1476375"/>
            <a:ext cx="475883" cy="502842"/>
            <a:chOff x="12831763" y="3690938"/>
            <a:chExt cx="1933576" cy="2043113"/>
          </a:xfrm>
        </p:grpSpPr>
        <p:sp>
          <p:nvSpPr>
            <p:cNvPr id="20" name="Freeform 55">
              <a:extLst>
                <a:ext uri="{FF2B5EF4-FFF2-40B4-BE49-F238E27FC236}">
                  <a16:creationId xmlns:a16="http://schemas.microsoft.com/office/drawing/2014/main" id="{8A0BB0B8-FD60-4623-AD28-BBB6D4AA3B84}"/>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56">
              <a:extLst>
                <a:ext uri="{FF2B5EF4-FFF2-40B4-BE49-F238E27FC236}">
                  <a16:creationId xmlns:a16="http://schemas.microsoft.com/office/drawing/2014/main" id="{E87DD413-99F0-47D6-A76F-59F362E7320C}"/>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57">
              <a:extLst>
                <a:ext uri="{FF2B5EF4-FFF2-40B4-BE49-F238E27FC236}">
                  <a16:creationId xmlns:a16="http://schemas.microsoft.com/office/drawing/2014/main" id="{52913F49-C5AF-4673-A8AD-100F6A6F8A0B}"/>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58">
              <a:extLst>
                <a:ext uri="{FF2B5EF4-FFF2-40B4-BE49-F238E27FC236}">
                  <a16:creationId xmlns:a16="http://schemas.microsoft.com/office/drawing/2014/main" id="{624DF238-1D6C-4CFF-8FE8-C323F81CD4DE}"/>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59">
              <a:extLst>
                <a:ext uri="{FF2B5EF4-FFF2-40B4-BE49-F238E27FC236}">
                  <a16:creationId xmlns:a16="http://schemas.microsoft.com/office/drawing/2014/main" id="{56C28F80-89BD-4BAF-90A4-E98253A8757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0">
              <a:extLst>
                <a:ext uri="{FF2B5EF4-FFF2-40B4-BE49-F238E27FC236}">
                  <a16:creationId xmlns:a16="http://schemas.microsoft.com/office/drawing/2014/main" id="{B7B7685D-2659-4634-A35F-631EEB6B5B24}"/>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4" name="Graphic 3" descr="Download from cloud">
            <a:extLst>
              <a:ext uri="{FF2B5EF4-FFF2-40B4-BE49-F238E27FC236}">
                <a16:creationId xmlns:a16="http://schemas.microsoft.com/office/drawing/2014/main" id="{AD8B2836-E30C-4485-8E93-99FB67E2C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2608" y="1376839"/>
            <a:ext cx="706229" cy="706229"/>
          </a:xfrm>
          <a:prstGeom prst="rect">
            <a:avLst/>
          </a:prstGeom>
        </p:spPr>
      </p:pic>
      <p:sp>
        <p:nvSpPr>
          <p:cNvPr id="3" name="Rectangle 2">
            <a:extLst>
              <a:ext uri="{FF2B5EF4-FFF2-40B4-BE49-F238E27FC236}">
                <a16:creationId xmlns:a16="http://schemas.microsoft.com/office/drawing/2014/main" id="{1C0458DD-267A-4D20-AB2C-58D9D7431D6C}"/>
              </a:ext>
            </a:extLst>
          </p:cNvPr>
          <p:cNvSpPr/>
          <p:nvPr/>
        </p:nvSpPr>
        <p:spPr bwMode="auto">
          <a:xfrm rot="16200000">
            <a:off x="1616718" y="4008254"/>
            <a:ext cx="4056467" cy="213091"/>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Benefits </a:t>
            </a:r>
          </a:p>
        </p:txBody>
      </p:sp>
      <p:sp>
        <p:nvSpPr>
          <p:cNvPr id="6" name="Rectangle 5">
            <a:extLst>
              <a:ext uri="{FF2B5EF4-FFF2-40B4-BE49-F238E27FC236}">
                <a16:creationId xmlns:a16="http://schemas.microsoft.com/office/drawing/2014/main" id="{61D44388-A570-4063-967B-7A9D0E4E3F39}"/>
              </a:ext>
            </a:extLst>
          </p:cNvPr>
          <p:cNvSpPr/>
          <p:nvPr/>
        </p:nvSpPr>
        <p:spPr>
          <a:xfrm>
            <a:off x="3624942" y="2603967"/>
            <a:ext cx="2257457" cy="3293209"/>
          </a:xfrm>
          <a:prstGeom prst="rect">
            <a:avLst/>
          </a:prstGeom>
        </p:spPr>
        <p:txBody>
          <a:bodyPr wrap="square">
            <a:spAutoFit/>
          </a:bodyPr>
          <a:lstStyle/>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Extremely fast logon times</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Virtually eliminates profile corruption</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Uses native Windows VHD capabilities–no hypervisor</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Very easy to deploy and manage</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Completely seamless end user experience</a:t>
            </a:r>
          </a:p>
        </p:txBody>
      </p:sp>
    </p:spTree>
    <p:extLst>
      <p:ext uri="{BB962C8B-B14F-4D97-AF65-F5344CB8AC3E}">
        <p14:creationId xmlns:p14="http://schemas.microsoft.com/office/powerpoint/2010/main" val="320206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DB219FC-216F-4A09-BB24-497368A912F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0818"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5DB219FC-216F-4A09-BB24-497368A912F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A989D6A-DF9F-4F94-B03F-16A7C61197B7}"/>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Rectangle 12">
            <a:extLst>
              <a:ext uri="{FF2B5EF4-FFF2-40B4-BE49-F238E27FC236}">
                <a16:creationId xmlns:a16="http://schemas.microsoft.com/office/drawing/2014/main" id="{EAB8B206-5D07-4E5B-BF29-33EB852CD550}"/>
              </a:ext>
            </a:extLst>
          </p:cNvPr>
          <p:cNvSpPr/>
          <p:nvPr/>
        </p:nvSpPr>
        <p:spPr bwMode="auto">
          <a:xfrm>
            <a:off x="4160520" y="1735078"/>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accent1"/>
                </a:solidFill>
                <a:ea typeface="Segoe UI" pitchFamily="34" charset="0"/>
                <a:cs typeface="Segoe UI" pitchFamily="34" charset="0"/>
              </a:rPr>
              <a:t>Video playback always uses hardware acceleration</a:t>
            </a:r>
          </a:p>
        </p:txBody>
      </p:sp>
      <p:sp>
        <p:nvSpPr>
          <p:cNvPr id="21" name="Rectangle 20">
            <a:extLst>
              <a:ext uri="{FF2B5EF4-FFF2-40B4-BE49-F238E27FC236}">
                <a16:creationId xmlns:a16="http://schemas.microsoft.com/office/drawing/2014/main" id="{6A75BE43-2F03-4ADC-9AAC-9D56E4C474FA}"/>
              </a:ext>
            </a:extLst>
          </p:cNvPr>
          <p:cNvSpPr/>
          <p:nvPr/>
        </p:nvSpPr>
        <p:spPr bwMode="auto">
          <a:xfrm>
            <a:off x="4160520" y="3343652"/>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20240" tIns="146304" rIns="182880" bIns="146304" numCol="1" spcCol="0" rtlCol="0" fromWordArt="0" anchor="ctr" anchorCtr="0" forceAA="0" compatLnSpc="1">
            <a:prstTxWarp prst="textNoShape">
              <a:avLst/>
            </a:prstTxWarp>
            <a:noAutofit/>
          </a:bodyPr>
          <a:lstStyle/>
          <a:p>
            <a:pPr defTabSz="932472" fontAlgn="base">
              <a:lnSpc>
                <a:spcPct val="90000"/>
              </a:lnSpc>
              <a:spcBef>
                <a:spcPts val="1800"/>
              </a:spcBef>
              <a:spcAft>
                <a:spcPts val="600"/>
              </a:spcAft>
            </a:pPr>
            <a:r>
              <a:rPr lang="en-US" sz="2400" dirty="0">
                <a:solidFill>
                  <a:schemeClr val="accent1"/>
                </a:solidFill>
                <a:cs typeface="Segoe UI" pitchFamily="34" charset="0"/>
              </a:rPr>
              <a:t>Smooth playback when moving the</a:t>
            </a:r>
            <a:br>
              <a:rPr lang="en-US" sz="2400" dirty="0">
                <a:solidFill>
                  <a:schemeClr val="accent1"/>
                </a:solidFill>
                <a:cs typeface="Segoe UI" pitchFamily="34" charset="0"/>
              </a:rPr>
            </a:br>
            <a:r>
              <a:rPr lang="en-US" sz="2400" dirty="0">
                <a:solidFill>
                  <a:schemeClr val="accent1"/>
                </a:solidFill>
                <a:cs typeface="Segoe UI" pitchFamily="34" charset="0"/>
              </a:rPr>
              <a:t>video window</a:t>
            </a:r>
          </a:p>
        </p:txBody>
      </p:sp>
      <p:sp>
        <p:nvSpPr>
          <p:cNvPr id="22" name="Rectangle 21">
            <a:extLst>
              <a:ext uri="{FF2B5EF4-FFF2-40B4-BE49-F238E27FC236}">
                <a16:creationId xmlns:a16="http://schemas.microsoft.com/office/drawing/2014/main" id="{C2D91E3C-A8BA-43E1-B7B9-58282A5F7946}"/>
              </a:ext>
            </a:extLst>
          </p:cNvPr>
          <p:cNvSpPr/>
          <p:nvPr/>
        </p:nvSpPr>
        <p:spPr bwMode="auto">
          <a:xfrm>
            <a:off x="4160520" y="4952227"/>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0" tIns="146304" rIns="182880" bIns="146304" numCol="1" spcCol="0" rtlCol="0" fromWordArt="0" anchor="ctr" anchorCtr="0" forceAA="0" compatLnSpc="1">
            <a:prstTxWarp prst="textNoShape">
              <a:avLst/>
            </a:prstTxWarp>
            <a:noAutofit/>
          </a:bodyPr>
          <a:lstStyle/>
          <a:p>
            <a:pPr defTabSz="932472" fontAlgn="base">
              <a:lnSpc>
                <a:spcPct val="90000"/>
              </a:lnSpc>
              <a:spcBef>
                <a:spcPts val="1800"/>
              </a:spcBef>
              <a:spcAft>
                <a:spcPts val="600"/>
              </a:spcAft>
            </a:pPr>
            <a:r>
              <a:rPr lang="en-US" sz="2400" dirty="0">
                <a:solidFill>
                  <a:schemeClr val="accent1"/>
                </a:solidFill>
                <a:cs typeface="Segoe UI" pitchFamily="34" charset="0"/>
              </a:rPr>
              <a:t>4K downsampling</a:t>
            </a:r>
          </a:p>
        </p:txBody>
      </p:sp>
      <p:sp>
        <p:nvSpPr>
          <p:cNvPr id="19" name="Oval 18">
            <a:extLst>
              <a:ext uri="{FF2B5EF4-FFF2-40B4-BE49-F238E27FC236}">
                <a16:creationId xmlns:a16="http://schemas.microsoft.com/office/drawing/2014/main" id="{0DECB05E-BB9B-4FE4-B82F-454E33D878BB}"/>
              </a:ext>
            </a:extLst>
          </p:cNvPr>
          <p:cNvSpPr/>
          <p:nvPr/>
        </p:nvSpPr>
        <p:spPr bwMode="auto">
          <a:xfrm>
            <a:off x="269750" y="1257977"/>
            <a:ext cx="5506210" cy="5506210"/>
          </a:xfrm>
          <a:prstGeom prst="ellipse">
            <a:avLst/>
          </a:prstGeom>
          <a:solidFill>
            <a:schemeClr val="accent1"/>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8B4EDF49-1B18-45DE-A5F8-EE292424BF31}"/>
              </a:ext>
            </a:extLst>
          </p:cNvPr>
          <p:cNvSpPr/>
          <p:nvPr/>
        </p:nvSpPr>
        <p:spPr bwMode="auto">
          <a:xfrm>
            <a:off x="467870" y="1456097"/>
            <a:ext cx="5109970" cy="5109970"/>
          </a:xfrm>
          <a:prstGeom prst="ellipse">
            <a:avLst/>
          </a:prstGeom>
          <a:solidFill>
            <a:schemeClr val="bg1"/>
          </a:solidFill>
          <a:ln>
            <a:noFill/>
            <a:headEnd type="none" w="med" len="med"/>
            <a:tailEnd type="none" w="med" len="med"/>
          </a:ln>
          <a:effectLst>
            <a:outerShdw blurRad="50800" sx="101000" sy="1010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Video and graphics improvements</a:t>
            </a:r>
          </a:p>
        </p:txBody>
      </p:sp>
      <p:graphicFrame>
        <p:nvGraphicFramePr>
          <p:cNvPr id="4" name="Chart 3">
            <a:extLst>
              <a:ext uri="{FF2B5EF4-FFF2-40B4-BE49-F238E27FC236}">
                <a16:creationId xmlns:a16="http://schemas.microsoft.com/office/drawing/2014/main" id="{76FD555D-0407-4709-B009-5B6ABC7FBF14}"/>
              </a:ext>
            </a:extLst>
          </p:cNvPr>
          <p:cNvGraphicFramePr>
            <a:graphicFrameLocks/>
          </p:cNvGraphicFramePr>
          <p:nvPr>
            <p:extLst>
              <p:ext uri="{D42A27DB-BD31-4B8C-83A1-F6EECF244321}">
                <p14:modId xmlns:p14="http://schemas.microsoft.com/office/powerpoint/2010/main" val="2388849210"/>
              </p:ext>
            </p:extLst>
          </p:nvPr>
        </p:nvGraphicFramePr>
        <p:xfrm>
          <a:off x="1337053" y="2003133"/>
          <a:ext cx="3409876" cy="198936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05F6301D-CC57-4925-A7A7-400E1442E2A1}"/>
              </a:ext>
            </a:extLst>
          </p:cNvPr>
          <p:cNvGraphicFramePr>
            <a:graphicFrameLocks/>
          </p:cNvGraphicFramePr>
          <p:nvPr/>
        </p:nvGraphicFramePr>
        <p:xfrm>
          <a:off x="1426426" y="4348480"/>
          <a:ext cx="3231131" cy="1910080"/>
        </p:xfrm>
        <a:graphic>
          <a:graphicData uri="http://schemas.openxmlformats.org/drawingml/2006/chart">
            <c:chart xmlns:c="http://schemas.openxmlformats.org/drawingml/2006/chart" xmlns:r="http://schemas.openxmlformats.org/officeDocument/2006/relationships" r:id="rId9"/>
          </a:graphicData>
        </a:graphic>
      </p:graphicFrame>
      <p:cxnSp>
        <p:nvCxnSpPr>
          <p:cNvPr id="12" name="Straight Connector 11">
            <a:extLst>
              <a:ext uri="{FF2B5EF4-FFF2-40B4-BE49-F238E27FC236}">
                <a16:creationId xmlns:a16="http://schemas.microsoft.com/office/drawing/2014/main" id="{F905EA82-D5FC-4516-8326-10DED81A134A}"/>
              </a:ext>
            </a:extLst>
          </p:cNvPr>
          <p:cNvCxnSpPr>
            <a:cxnSpLocks/>
          </p:cNvCxnSpPr>
          <p:nvPr/>
        </p:nvCxnSpPr>
        <p:spPr>
          <a:xfrm>
            <a:off x="467870" y="4193277"/>
            <a:ext cx="5109970" cy="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656434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D57FB25-89EC-4AB8-AB63-5238A2D94B9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2866"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DD57FB25-89EC-4AB8-AB63-5238A2D94B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AF65B7-3398-4E5B-8B2C-BD223B3A5DC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Device redirection</a:t>
            </a:r>
          </a:p>
        </p:txBody>
      </p:sp>
      <p:sp>
        <p:nvSpPr>
          <p:cNvPr id="6" name="Rectangle 5">
            <a:extLst>
              <a:ext uri="{FF2B5EF4-FFF2-40B4-BE49-F238E27FC236}">
                <a16:creationId xmlns:a16="http://schemas.microsoft.com/office/drawing/2014/main" id="{8F22E45A-1A19-47DE-A2D9-56276AB4D396}"/>
              </a:ext>
            </a:extLst>
          </p:cNvPr>
          <p:cNvSpPr/>
          <p:nvPr/>
        </p:nvSpPr>
        <p:spPr bwMode="auto">
          <a:xfrm>
            <a:off x="6224588" y="0"/>
            <a:ext cx="6211887"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F8DB497-526D-4FE2-BD3D-2DD5A6595C89}"/>
              </a:ext>
            </a:extLst>
          </p:cNvPr>
          <p:cNvSpPr/>
          <p:nvPr/>
        </p:nvSpPr>
        <p:spPr>
          <a:xfrm>
            <a:off x="434975" y="1441540"/>
            <a:ext cx="5645785" cy="2239209"/>
          </a:xfrm>
          <a:prstGeom prst="rect">
            <a:avLst/>
          </a:prstGeom>
        </p:spPr>
        <p:txBody>
          <a:bodyPr wrap="square" lIns="0" rIns="0" anchor="t">
            <a:noAutofit/>
          </a:bodyPr>
          <a:lstStyle/>
          <a:p>
            <a:pPr defTabSz="932472" fontAlgn="base">
              <a:lnSpc>
                <a:spcPct val="90000"/>
              </a:lnSpc>
              <a:spcBef>
                <a:spcPts val="800"/>
              </a:spcBef>
            </a:pPr>
            <a:r>
              <a:rPr lang="en-US" sz="2400" dirty="0">
                <a:solidFill>
                  <a:schemeClr val="accent1"/>
                </a:solidFill>
                <a:cs typeface="Segoe UI" pitchFamily="34" charset="0"/>
              </a:rPr>
              <a:t>High-level redirection of built-in or attached video camera</a:t>
            </a:r>
          </a:p>
          <a:p>
            <a:pPr defTabSz="932472" fontAlgn="base">
              <a:spcBef>
                <a:spcPts val="800"/>
              </a:spcBef>
            </a:pPr>
            <a:r>
              <a:rPr lang="en-US" sz="2000" dirty="0">
                <a:cs typeface="Segoe UI" pitchFamily="34" charset="0"/>
              </a:rPr>
              <a:t>Less network bandwidth compared to USB</a:t>
            </a:r>
            <a:br>
              <a:rPr lang="en-US" sz="2000" dirty="0">
                <a:cs typeface="Segoe UI" pitchFamily="34" charset="0"/>
              </a:rPr>
            </a:br>
            <a:r>
              <a:rPr lang="en-US" sz="2000" dirty="0">
                <a:cs typeface="Segoe UI" pitchFamily="34" charset="0"/>
              </a:rPr>
              <a:t>camera redirection</a:t>
            </a:r>
          </a:p>
          <a:p>
            <a:pPr defTabSz="932472" fontAlgn="base">
              <a:spcBef>
                <a:spcPts val="800"/>
              </a:spcBef>
            </a:pPr>
            <a:r>
              <a:rPr lang="en-US" sz="2000" dirty="0">
                <a:cs typeface="Segoe UI" pitchFamily="34" charset="0"/>
              </a:rPr>
              <a:t>Increased video framerate, up to 30 fps</a:t>
            </a:r>
          </a:p>
          <a:p>
            <a:pPr defTabSz="932472" fontAlgn="base">
              <a:spcBef>
                <a:spcPts val="800"/>
              </a:spcBef>
            </a:pPr>
            <a:r>
              <a:rPr lang="en-US" sz="2000" dirty="0">
                <a:cs typeface="Segoe UI" pitchFamily="34" charset="0"/>
              </a:rPr>
              <a:t>Redirect multiple cameras</a:t>
            </a:r>
          </a:p>
        </p:txBody>
      </p:sp>
      <p:cxnSp>
        <p:nvCxnSpPr>
          <p:cNvPr id="11" name="Straight Connector 10">
            <a:extLst>
              <a:ext uri="{FF2B5EF4-FFF2-40B4-BE49-F238E27FC236}">
                <a16:creationId xmlns:a16="http://schemas.microsoft.com/office/drawing/2014/main" id="{88A3053D-CEE2-4441-8E1B-5EA644037041}"/>
              </a:ext>
            </a:extLst>
          </p:cNvPr>
          <p:cNvCxnSpPr/>
          <p:nvPr/>
        </p:nvCxnSpPr>
        <p:spPr>
          <a:xfrm>
            <a:off x="552767" y="3862436"/>
            <a:ext cx="5408613"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4F23FF-48A9-44A2-84CA-FE465D3F16E3}"/>
              </a:ext>
            </a:extLst>
          </p:cNvPr>
          <p:cNvSpPr/>
          <p:nvPr/>
        </p:nvSpPr>
        <p:spPr>
          <a:xfrm>
            <a:off x="434975" y="4044123"/>
            <a:ext cx="5645785" cy="946977"/>
          </a:xfrm>
          <a:prstGeom prst="rect">
            <a:avLst/>
          </a:prstGeom>
        </p:spPr>
        <p:txBody>
          <a:bodyPr wrap="square" lIns="0" rIns="0" anchor="t">
            <a:noAutofit/>
          </a:bodyPr>
          <a:lstStyle/>
          <a:p>
            <a:pPr defTabSz="932472" fontAlgn="base">
              <a:lnSpc>
                <a:spcPct val="90000"/>
              </a:lnSpc>
              <a:spcBef>
                <a:spcPts val="800"/>
              </a:spcBef>
            </a:pPr>
            <a:r>
              <a:rPr lang="en-US" sz="2400" dirty="0">
                <a:solidFill>
                  <a:schemeClr val="accent1"/>
                </a:solidFill>
                <a:cs typeface="Segoe UI" pitchFamily="34" charset="0"/>
              </a:rPr>
              <a:t>Improved printing messages</a:t>
            </a:r>
          </a:p>
          <a:p>
            <a:pPr defTabSz="932472" fontAlgn="base">
              <a:spcBef>
                <a:spcPts val="600"/>
              </a:spcBef>
            </a:pPr>
            <a:r>
              <a:rPr lang="en-US" sz="2000" dirty="0">
                <a:cs typeface="Segoe UI" pitchFamily="34" charset="0"/>
              </a:rPr>
              <a:t>Built-in Windows client first to adopt</a:t>
            </a:r>
          </a:p>
        </p:txBody>
      </p:sp>
      <p:pic>
        <p:nvPicPr>
          <p:cNvPr id="4" name="Picture 3" descr="A screen shot of an open computer&#10;&#10;Description automatically generated">
            <a:extLst>
              <a:ext uri="{FF2B5EF4-FFF2-40B4-BE49-F238E27FC236}">
                <a16:creationId xmlns:a16="http://schemas.microsoft.com/office/drawing/2014/main" id="{ABC8CFB9-5AFF-4FAD-847F-F4685C18F92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875361" y="782595"/>
            <a:ext cx="5386171" cy="5428343"/>
          </a:xfrm>
          <a:prstGeom prst="rect">
            <a:avLst/>
          </a:prstGeom>
        </p:spPr>
      </p:pic>
    </p:spTree>
    <p:extLst>
      <p:ext uri="{BB962C8B-B14F-4D97-AF65-F5344CB8AC3E}">
        <p14:creationId xmlns:p14="http://schemas.microsoft.com/office/powerpoint/2010/main" val="8751488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6C67E26-F514-473F-96A8-E68F33162592}"/>
              </a:ext>
            </a:extLst>
          </p:cNvPr>
          <p:cNvGraphicFramePr>
            <a:graphicFrameLocks noChangeAspect="1"/>
          </p:cNvGraphicFramePr>
          <p:nvPr>
            <p:custDataLst>
              <p:tags r:id="rId2"/>
            </p:custDataLst>
            <p:extLst>
              <p:ext uri="{D42A27DB-BD31-4B8C-83A1-F6EECF244321}">
                <p14:modId xmlns:p14="http://schemas.microsoft.com/office/powerpoint/2010/main" val="2429741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4914"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96C67E26-F514-473F-96A8-E68F3316259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4AA9A22-CC37-46DA-9F5B-0A1955EE626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3" name="Title 2"/>
          <p:cNvSpPr>
            <a:spLocks noGrp="1"/>
          </p:cNvSpPr>
          <p:nvPr>
            <p:ph type="title"/>
          </p:nvPr>
        </p:nvSpPr>
        <p:spPr/>
        <p:txBody>
          <a:bodyPr anchor="b"/>
          <a:lstStyle/>
          <a:p>
            <a:r>
              <a:rPr lang="en-US" dirty="0"/>
              <a:t>Demo</a:t>
            </a:r>
            <a:br>
              <a:rPr lang="en-US" dirty="0"/>
            </a:br>
            <a:r>
              <a:rPr lang="en-US" dirty="0"/>
              <a:t>Windows Virtual Desktop Multi-session </a:t>
            </a:r>
          </a:p>
        </p:txBody>
      </p:sp>
    </p:spTree>
    <p:extLst>
      <p:ext uri="{BB962C8B-B14F-4D97-AF65-F5344CB8AC3E}">
        <p14:creationId xmlns:p14="http://schemas.microsoft.com/office/powerpoint/2010/main" val="15694223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VD User Experience">
            <a:hlinkClick r:id="" action="ppaction://media"/>
            <a:extLst>
              <a:ext uri="{FF2B5EF4-FFF2-40B4-BE49-F238E27FC236}">
                <a16:creationId xmlns:a16="http://schemas.microsoft.com/office/drawing/2014/main" id="{79D00763-F0EE-4953-A909-C5A850EE2A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Tree>
    <p:extLst>
      <p:ext uri="{BB962C8B-B14F-4D97-AF65-F5344CB8AC3E}">
        <p14:creationId xmlns:p14="http://schemas.microsoft.com/office/powerpoint/2010/main" val="883288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EC46E-F10D-45F1-B9B7-88EDC95C8BD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9010"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EA1EC46E-F10D-45F1-B9B7-88EDC95C8BD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FD17139-B241-41E4-BAA2-E3408AEF168B}"/>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p:cNvSpPr>
            <a:spLocks noGrp="1"/>
          </p:cNvSpPr>
          <p:nvPr>
            <p:ph type="title"/>
          </p:nvPr>
        </p:nvSpPr>
        <p:spPr/>
        <p:txBody>
          <a:bodyPr/>
          <a:lstStyle/>
          <a:p>
            <a:r>
              <a:rPr lang="en-US" dirty="0">
                <a:solidFill>
                  <a:schemeClr val="tx1"/>
                </a:solidFill>
              </a:rPr>
              <a:t>Virtualizing Windows Server</a:t>
            </a:r>
          </a:p>
        </p:txBody>
      </p:sp>
      <p:grpSp>
        <p:nvGrpSpPr>
          <p:cNvPr id="4" name="Group 3">
            <a:extLst>
              <a:ext uri="{FF2B5EF4-FFF2-40B4-BE49-F238E27FC236}">
                <a16:creationId xmlns:a16="http://schemas.microsoft.com/office/drawing/2014/main" id="{30A6F8DA-5A85-40B0-A9E8-982C35CEB9C2}"/>
              </a:ext>
            </a:extLst>
          </p:cNvPr>
          <p:cNvGrpSpPr/>
          <p:nvPr/>
        </p:nvGrpSpPr>
        <p:grpSpPr>
          <a:xfrm>
            <a:off x="8722073" y="1667605"/>
            <a:ext cx="3287365" cy="4877652"/>
            <a:chOff x="442806" y="1667605"/>
            <a:chExt cx="3287365" cy="4877652"/>
          </a:xfrm>
        </p:grpSpPr>
        <p:cxnSp>
          <p:nvCxnSpPr>
            <p:cNvPr id="10" name="Straight Connector 9">
              <a:extLst>
                <a:ext uri="{FF2B5EF4-FFF2-40B4-BE49-F238E27FC236}">
                  <a16:creationId xmlns:a16="http://schemas.microsoft.com/office/drawing/2014/main" id="{23141BE5-F6AE-40F7-B166-DFCB3D94BC0E}"/>
                </a:ext>
              </a:extLst>
            </p:cNvPr>
            <p:cNvCxnSpPr>
              <a:cxnSpLocks/>
            </p:cNvCxnSpPr>
            <p:nvPr/>
          </p:nvCxnSpPr>
          <p:spPr>
            <a:xfrm>
              <a:off x="660396" y="4180859"/>
              <a:ext cx="2852184" cy="1"/>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2E8733-62EB-4B99-A5B3-253EE3B7F9D8}"/>
                </a:ext>
              </a:extLst>
            </p:cNvPr>
            <p:cNvSpPr/>
            <p:nvPr/>
          </p:nvSpPr>
          <p:spPr>
            <a:xfrm>
              <a:off x="442806" y="2090056"/>
              <a:ext cx="3287365"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defRPr/>
              </a:pPr>
              <a:r>
                <a:rPr lang="en-US" sz="2400" dirty="0">
                  <a:solidFill>
                    <a:schemeClr val="accent1"/>
                  </a:solidFill>
                  <a:cs typeface="Segoe UI" pitchFamily="34" charset="0"/>
                </a:rPr>
                <a:t>Windows Server</a:t>
              </a:r>
              <a:br>
                <a:rPr lang="en-US" sz="2400" dirty="0">
                  <a:solidFill>
                    <a:schemeClr val="accent1"/>
                  </a:solidFill>
                  <a:cs typeface="Segoe UI" pitchFamily="34" charset="0"/>
                </a:rPr>
              </a:br>
              <a:r>
                <a:rPr lang="en-US" sz="2400" dirty="0">
                  <a:solidFill>
                    <a:schemeClr val="accent1"/>
                  </a:solidFill>
                  <a:cs typeface="Segoe UI" pitchFamily="34" charset="0"/>
                </a:rPr>
                <a:t>RD Session Host</a:t>
              </a:r>
            </a:p>
            <a:p>
              <a:pPr defTabSz="932472" fontAlgn="base">
                <a:spcBef>
                  <a:spcPts val="1200"/>
                </a:spcBef>
                <a:defRPr/>
              </a:pPr>
              <a:r>
                <a:rPr lang="en-US" sz="2000" dirty="0">
                  <a:cs typeface="Segoe UI" pitchFamily="34" charset="0"/>
                </a:rPr>
                <a:t>Scalable multi-user legacy</a:t>
              </a:r>
              <a:br>
                <a:rPr lang="en-US" sz="2000" dirty="0">
                  <a:cs typeface="Segoe UI" pitchFamily="34" charset="0"/>
                </a:rPr>
              </a:br>
              <a:r>
                <a:rPr lang="en-US" sz="2000" dirty="0">
                  <a:cs typeface="Segoe UI" pitchFamily="34" charset="0"/>
                </a:rPr>
                <a:t>Windows environment.</a:t>
              </a:r>
              <a:br>
                <a:rPr lang="en-US" sz="2000" dirty="0">
                  <a:cs typeface="Segoe UI" pitchFamily="34" charset="0"/>
                </a:rPr>
              </a:br>
              <a:r>
                <a:rPr lang="en-US" sz="2000" dirty="0">
                  <a:cs typeface="Segoe UI" pitchFamily="34" charset="0"/>
                </a:rPr>
                <a:t>Windows Server</a:t>
              </a:r>
            </a:p>
            <a:p>
              <a:pPr defTabSz="932472" fontAlgn="base">
                <a:spcBef>
                  <a:spcPts val="3000"/>
                </a:spcBef>
                <a:defRPr/>
              </a:pPr>
              <a:r>
                <a:rPr lang="en-US" sz="2000" dirty="0">
                  <a:cs typeface="Segoe UI" pitchFamily="34" charset="0"/>
                </a:rPr>
                <a:t>Multiple users</a:t>
              </a:r>
            </a:p>
            <a:p>
              <a:pPr defTabSz="932472" fontAlgn="base">
                <a:spcBef>
                  <a:spcPts val="1200"/>
                </a:spcBef>
                <a:defRPr/>
              </a:pPr>
              <a:r>
                <a:rPr lang="en-US" sz="2000" dirty="0">
                  <a:cs typeface="Segoe UI" pitchFamily="34" charset="0"/>
                </a:rPr>
                <a:t>Win32</a:t>
              </a:r>
            </a:p>
            <a:p>
              <a:pPr defTabSz="932472" fontAlgn="base">
                <a:spcBef>
                  <a:spcPts val="1200"/>
                </a:spcBef>
                <a:defRPr/>
              </a:pPr>
              <a:r>
                <a:rPr lang="en-US" sz="2000" dirty="0">
                  <a:cs typeface="Segoe UI" pitchFamily="34" charset="0"/>
                </a:rPr>
                <a:t>Office 2019 Perpetual</a:t>
              </a:r>
            </a:p>
            <a:p>
              <a:pPr defTabSz="932472" fontAlgn="base">
                <a:spcBef>
                  <a:spcPts val="1200"/>
                </a:spcBef>
                <a:defRPr/>
              </a:pPr>
              <a:r>
                <a:rPr lang="en-US" sz="2000" dirty="0">
                  <a:cs typeface="Segoe UI" pitchFamily="34" charset="0"/>
                </a:rPr>
                <a:t>Long-Term Servicing Channel</a:t>
              </a:r>
            </a:p>
          </p:txBody>
        </p:sp>
        <p:cxnSp>
          <p:nvCxnSpPr>
            <p:cNvPr id="12" name="Straight Connector 11">
              <a:extLst>
                <a:ext uri="{FF2B5EF4-FFF2-40B4-BE49-F238E27FC236}">
                  <a16:creationId xmlns:a16="http://schemas.microsoft.com/office/drawing/2014/main" id="{29BC4855-8CA9-4DD2-9236-B64B7BAC740E}"/>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4">
              <a:extLst>
                <a:ext uri="{FF2B5EF4-FFF2-40B4-BE49-F238E27FC236}">
                  <a16:creationId xmlns:a16="http://schemas.microsoft.com/office/drawing/2014/main" id="{CE9C087F-AEA7-4DC5-BAFF-08FA29DFE0F2}"/>
                </a:ext>
              </a:extLst>
            </p:cNvPr>
            <p:cNvGrpSpPr>
              <a:grpSpLocks/>
            </p:cNvGrpSpPr>
            <p:nvPr/>
          </p:nvGrpSpPr>
          <p:grpSpPr bwMode="auto">
            <a:xfrm flipH="1">
              <a:off x="466559" y="1667605"/>
              <a:ext cx="457200" cy="326300"/>
              <a:chOff x="3794" y="2083"/>
              <a:chExt cx="245" cy="172"/>
            </a:xfrm>
          </p:grpSpPr>
          <p:sp>
            <p:nvSpPr>
              <p:cNvPr id="23" name="Rectangle 22">
                <a:extLst>
                  <a:ext uri="{FF2B5EF4-FFF2-40B4-BE49-F238E27FC236}">
                    <a16:creationId xmlns:a16="http://schemas.microsoft.com/office/drawing/2014/main" id="{3DF95A3A-874B-4356-A797-337F1C90797C}"/>
                  </a:ext>
                </a:extLst>
              </p:cNvPr>
              <p:cNvSpPr>
                <a:spLocks noChangeArrowheads="1"/>
              </p:cNvSpPr>
              <p:nvPr/>
            </p:nvSpPr>
            <p:spPr bwMode="auto">
              <a:xfrm>
                <a:off x="3794" y="2083"/>
                <a:ext cx="245" cy="138"/>
              </a:xfrm>
              <a:prstGeom prst="rect">
                <a:avLst/>
              </a:prstGeom>
              <a:noFill/>
              <a:ln w="95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25" name="Line 7">
                <a:extLst>
                  <a:ext uri="{FF2B5EF4-FFF2-40B4-BE49-F238E27FC236}">
                    <a16:creationId xmlns:a16="http://schemas.microsoft.com/office/drawing/2014/main" id="{146A3C21-1931-459C-955A-C518698D572E}"/>
                  </a:ext>
                </a:extLst>
              </p:cNvPr>
              <p:cNvSpPr>
                <a:spLocks noChangeShapeType="1"/>
              </p:cNvSpPr>
              <p:nvPr/>
            </p:nvSpPr>
            <p:spPr bwMode="auto">
              <a:xfrm>
                <a:off x="3917" y="2221"/>
                <a:ext cx="0" cy="29"/>
              </a:xfrm>
              <a:prstGeom prst="line">
                <a:avLst/>
              </a:prstGeom>
              <a:noFill/>
              <a:ln w="95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26" name="Line 8">
                <a:extLst>
                  <a:ext uri="{FF2B5EF4-FFF2-40B4-BE49-F238E27FC236}">
                    <a16:creationId xmlns:a16="http://schemas.microsoft.com/office/drawing/2014/main" id="{1459F619-2161-4DE3-9817-2B7CEEEDC74D}"/>
                  </a:ext>
                </a:extLst>
              </p:cNvPr>
              <p:cNvSpPr>
                <a:spLocks noChangeShapeType="1"/>
              </p:cNvSpPr>
              <p:nvPr/>
            </p:nvSpPr>
            <p:spPr bwMode="auto">
              <a:xfrm>
                <a:off x="3873" y="2255"/>
                <a:ext cx="86" cy="0"/>
              </a:xfrm>
              <a:prstGeom prst="line">
                <a:avLst/>
              </a:prstGeom>
              <a:noFill/>
              <a:ln w="95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0A9232A2-94C7-40CE-986D-10937AC17D89}"/>
              </a:ext>
            </a:extLst>
          </p:cNvPr>
          <p:cNvGrpSpPr/>
          <p:nvPr/>
        </p:nvGrpSpPr>
        <p:grpSpPr>
          <a:xfrm>
            <a:off x="442806" y="1662986"/>
            <a:ext cx="8003496" cy="4882271"/>
            <a:chOff x="4005942" y="1662986"/>
            <a:chExt cx="8003496" cy="4882271"/>
          </a:xfrm>
        </p:grpSpPr>
        <p:sp>
          <p:nvSpPr>
            <p:cNvPr id="14" name="Rectangle 13">
              <a:extLst>
                <a:ext uri="{FF2B5EF4-FFF2-40B4-BE49-F238E27FC236}">
                  <a16:creationId xmlns:a16="http://schemas.microsoft.com/office/drawing/2014/main" id="{8F1FDFCE-A32B-4552-AF87-A8713271A3A9}"/>
                </a:ext>
              </a:extLst>
            </p:cNvPr>
            <p:cNvSpPr/>
            <p:nvPr/>
          </p:nvSpPr>
          <p:spPr>
            <a:xfrm>
              <a:off x="4005943" y="2090056"/>
              <a:ext cx="8003495" cy="4455201"/>
            </a:xfrm>
            <a:prstGeom prst="rect">
              <a:avLst/>
            </a:prstGeom>
            <a:ln w="6350">
              <a:solidFill>
                <a:schemeClr val="bg1">
                  <a:lumMod val="85000"/>
                </a:schemeClr>
              </a:solidFill>
            </a:ln>
          </p:spPr>
          <p:txBody>
            <a:bodyPr wrap="square" lIns="137160" tIns="91440" rIns="91440" bIns="91440">
              <a:noAutofit/>
            </a:bodyPr>
            <a:lstStyle/>
            <a:p>
              <a:pPr marL="342900" indent="-342900" defTabSz="932472" fontAlgn="base">
                <a:spcBef>
                  <a:spcPts val="1200"/>
                </a:spcBef>
                <a:buFont typeface="Arial" panose="020B0604020202020204" pitchFamily="34" charset="0"/>
                <a:buChar char="•"/>
              </a:pPr>
              <a:r>
                <a:rPr lang="en-US" sz="2400" dirty="0">
                  <a:solidFill>
                    <a:schemeClr val="accent1"/>
                  </a:solidFill>
                  <a:cs typeface="Segoe UI" pitchFamily="34" charset="0"/>
                </a:rPr>
                <a:t>Supports 2012 R2, 2016, and 2019</a:t>
              </a:r>
            </a:p>
            <a:p>
              <a:pPr marL="800100" lvl="1" indent="-342900" defTabSz="932472" fontAlgn="base">
                <a:spcAft>
                  <a:spcPts val="600"/>
                </a:spcAft>
                <a:buFont typeface="Segoe UI" panose="020B0502040204020203" pitchFamily="34" charset="0"/>
                <a:buChar char="–"/>
                <a:tabLst>
                  <a:tab pos="682625" algn="l"/>
                </a:tabLst>
              </a:pPr>
              <a:r>
                <a:rPr lang="en-US" sz="2200" dirty="0">
                  <a:solidFill>
                    <a:schemeClr val="tx2"/>
                  </a:solidFill>
                  <a:cs typeface="Segoe UI" pitchFamily="34" charset="0"/>
                </a:rPr>
                <a:t>If an older version, suggest upgrade to newer version or refactor app for Windows 10 multi-session</a:t>
              </a:r>
            </a:p>
            <a:p>
              <a:pPr marL="342900" indent="-342900" defTabSz="932472" fontAlgn="base">
                <a:spcBef>
                  <a:spcPts val="1200"/>
                </a:spcBef>
                <a:buFont typeface="Arial" panose="020B0604020202020204" pitchFamily="34" charset="0"/>
                <a:buChar char="•"/>
              </a:pPr>
              <a:r>
                <a:rPr lang="en-US" sz="2400" dirty="0">
                  <a:solidFill>
                    <a:schemeClr val="accent1"/>
                  </a:solidFill>
                  <a:cs typeface="Segoe UI" pitchFamily="34" charset="0"/>
                </a:rPr>
                <a:t>Office 365 ProPlus support only in Windows </a:t>
              </a:r>
              <a:br>
                <a:rPr lang="en-US" sz="2400" dirty="0">
                  <a:solidFill>
                    <a:schemeClr val="accent1"/>
                  </a:solidFill>
                  <a:cs typeface="Segoe UI" pitchFamily="34" charset="0"/>
                </a:rPr>
              </a:br>
              <a:r>
                <a:rPr lang="en-US" sz="2400" dirty="0">
                  <a:solidFill>
                    <a:schemeClr val="accent1"/>
                  </a:solidFill>
                  <a:cs typeface="Segoe UI" pitchFamily="34" charset="0"/>
                </a:rPr>
                <a:t>Server 2016</a:t>
              </a:r>
            </a:p>
            <a:p>
              <a:pPr marL="800100" lvl="1" indent="-342900" defTabSz="932472" fontAlgn="base">
                <a:spcAft>
                  <a:spcPts val="600"/>
                </a:spcAft>
                <a:buFont typeface="Segoe UI" panose="020B0502040204020203" pitchFamily="34" charset="0"/>
                <a:buChar char="–"/>
                <a:tabLst>
                  <a:tab pos="682625" algn="l"/>
                </a:tabLst>
              </a:pPr>
              <a:r>
                <a:rPr lang="en-US" sz="2200" dirty="0">
                  <a:solidFill>
                    <a:schemeClr val="tx2"/>
                  </a:solidFill>
                  <a:cs typeface="Segoe UI" pitchFamily="34" charset="0"/>
                </a:rPr>
                <a:t>2012 R2 and 2019 only support Office perpetual</a:t>
              </a:r>
            </a:p>
            <a:p>
              <a:pPr marL="800100" lvl="1" indent="-342900" defTabSz="932472" fontAlgn="base">
                <a:spcAft>
                  <a:spcPts val="600"/>
                </a:spcAft>
                <a:buFont typeface="Segoe UI" panose="020B0502040204020203" pitchFamily="34" charset="0"/>
                <a:buChar char="–"/>
                <a:tabLst>
                  <a:tab pos="682625" algn="l"/>
                </a:tabLst>
              </a:pPr>
              <a:r>
                <a:rPr lang="en-US" sz="2200" dirty="0">
                  <a:solidFill>
                    <a:schemeClr val="tx2"/>
                  </a:solidFill>
                  <a:cs typeface="Segoe UI" pitchFamily="34" charset="0"/>
                </a:rPr>
                <a:t>Use Windows 10 Enterprise multi-session for best experience</a:t>
              </a:r>
            </a:p>
            <a:p>
              <a:pPr marL="342900" indent="-342900" defTabSz="932472" fontAlgn="base">
                <a:spcBef>
                  <a:spcPts val="1200"/>
                </a:spcBef>
                <a:buFont typeface="Arial" panose="020B0604020202020204" pitchFamily="34" charset="0"/>
                <a:buChar char="•"/>
              </a:pPr>
              <a:r>
                <a:rPr lang="en-US" sz="2400" dirty="0">
                  <a:solidFill>
                    <a:schemeClr val="accent1"/>
                  </a:solidFill>
                  <a:cs typeface="Segoe UI" pitchFamily="34" charset="0"/>
                </a:rPr>
                <a:t>Requires the use of Windows Server VMs on Azure but can leverage Azure Hybrid Benefit for cost savings</a:t>
              </a:r>
            </a:p>
          </p:txBody>
        </p:sp>
        <p:cxnSp>
          <p:nvCxnSpPr>
            <p:cNvPr id="15" name="Straight Connector 14">
              <a:extLst>
                <a:ext uri="{FF2B5EF4-FFF2-40B4-BE49-F238E27FC236}">
                  <a16:creationId xmlns:a16="http://schemas.microsoft.com/office/drawing/2014/main" id="{28675B7E-C689-49D6-ADF2-E01C1418759F}"/>
                </a:ext>
              </a:extLst>
            </p:cNvPr>
            <p:cNvCxnSpPr/>
            <p:nvPr/>
          </p:nvCxnSpPr>
          <p:spPr>
            <a:xfrm>
              <a:off x="402045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Freeform 13" title="Icon of a cloud">
              <a:extLst>
                <a:ext uri="{FF2B5EF4-FFF2-40B4-BE49-F238E27FC236}">
                  <a16:creationId xmlns:a16="http://schemas.microsoft.com/office/drawing/2014/main" id="{23B4E82F-8626-4AB0-B3BF-F841DD7775D5}"/>
                </a:ext>
              </a:extLst>
            </p:cNvPr>
            <p:cNvSpPr>
              <a:spLocks noChangeAspect="1"/>
            </p:cNvSpPr>
            <p:nvPr/>
          </p:nvSpPr>
          <p:spPr bwMode="auto">
            <a:xfrm>
              <a:off x="4005942" y="1662986"/>
              <a:ext cx="566053" cy="31051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ln>
              <a:solidFill>
                <a:schemeClr val="accent1"/>
              </a:solidFill>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421995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EC46E-F10D-45F1-B9B7-88EDC95C8BD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1058"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EA1EC46E-F10D-45F1-B9B7-88EDC95C8BD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FD17139-B241-41E4-BAA2-E3408AEF168B}"/>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p:cNvSpPr>
            <a:spLocks noGrp="1"/>
          </p:cNvSpPr>
          <p:nvPr>
            <p:ph type="title"/>
          </p:nvPr>
        </p:nvSpPr>
        <p:spPr/>
        <p:txBody>
          <a:bodyPr/>
          <a:lstStyle/>
          <a:p>
            <a:r>
              <a:rPr lang="en-US" dirty="0">
                <a:solidFill>
                  <a:schemeClr val="tx1"/>
                </a:solidFill>
              </a:rPr>
              <a:t>Virtualizing Windows 7</a:t>
            </a:r>
          </a:p>
        </p:txBody>
      </p:sp>
      <p:grpSp>
        <p:nvGrpSpPr>
          <p:cNvPr id="4" name="Group 3">
            <a:extLst>
              <a:ext uri="{FF2B5EF4-FFF2-40B4-BE49-F238E27FC236}">
                <a16:creationId xmlns:a16="http://schemas.microsoft.com/office/drawing/2014/main" id="{C93DD9FF-C4C4-4814-9042-1C40856EAB35}"/>
              </a:ext>
            </a:extLst>
          </p:cNvPr>
          <p:cNvGrpSpPr/>
          <p:nvPr/>
        </p:nvGrpSpPr>
        <p:grpSpPr>
          <a:xfrm>
            <a:off x="8722073" y="1662619"/>
            <a:ext cx="3287365" cy="4882638"/>
            <a:chOff x="442806" y="1662619"/>
            <a:chExt cx="3287365" cy="4882638"/>
          </a:xfrm>
        </p:grpSpPr>
        <p:cxnSp>
          <p:nvCxnSpPr>
            <p:cNvPr id="10" name="Straight Connector 9">
              <a:extLst>
                <a:ext uri="{FF2B5EF4-FFF2-40B4-BE49-F238E27FC236}">
                  <a16:creationId xmlns:a16="http://schemas.microsoft.com/office/drawing/2014/main" id="{23141BE5-F6AE-40F7-B166-DFCB3D94BC0E}"/>
                </a:ext>
              </a:extLst>
            </p:cNvPr>
            <p:cNvCxnSpPr>
              <a:cxnSpLocks/>
            </p:cNvCxnSpPr>
            <p:nvPr/>
          </p:nvCxnSpPr>
          <p:spPr>
            <a:xfrm>
              <a:off x="660396" y="3469661"/>
              <a:ext cx="2852184" cy="1"/>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2E8733-62EB-4B99-A5B3-253EE3B7F9D8}"/>
                </a:ext>
              </a:extLst>
            </p:cNvPr>
            <p:cNvSpPr/>
            <p:nvPr/>
          </p:nvSpPr>
          <p:spPr>
            <a:xfrm>
              <a:off x="442806" y="2090056"/>
              <a:ext cx="3287365"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400"/>
                </a:spcAft>
                <a:defRPr/>
              </a:pPr>
              <a:r>
                <a:rPr lang="en-US" sz="2400" dirty="0">
                  <a:solidFill>
                    <a:schemeClr val="accent1"/>
                  </a:solidFill>
                  <a:cs typeface="Segoe UI" pitchFamily="34" charset="0"/>
                </a:rPr>
                <a:t>Windows 7</a:t>
              </a:r>
            </a:p>
            <a:p>
              <a:pPr defTabSz="932472" fontAlgn="base">
                <a:spcBef>
                  <a:spcPts val="1200"/>
                </a:spcBef>
                <a:spcAft>
                  <a:spcPts val="600"/>
                </a:spcAft>
                <a:defRPr/>
              </a:pPr>
              <a:r>
                <a:rPr lang="en-US" sz="2000" dirty="0">
                  <a:cs typeface="Segoe UI" pitchFamily="34" charset="0"/>
                </a:rPr>
                <a:t>Scalable multi-user legacy</a:t>
              </a:r>
              <a:br>
                <a:rPr lang="en-US" sz="2000" dirty="0">
                  <a:cs typeface="Segoe UI" pitchFamily="34" charset="0"/>
                </a:rPr>
              </a:br>
              <a:r>
                <a:rPr lang="en-US" sz="2000" dirty="0">
                  <a:cs typeface="Segoe UI" pitchFamily="34" charset="0"/>
                </a:rPr>
                <a:t>Windows environment.</a:t>
              </a:r>
            </a:p>
            <a:p>
              <a:pPr defTabSz="932472" fontAlgn="base">
                <a:spcBef>
                  <a:spcPts val="3000"/>
                </a:spcBef>
                <a:defRPr/>
              </a:pPr>
              <a:r>
                <a:rPr lang="en-US" sz="2000" dirty="0">
                  <a:cs typeface="Segoe UI" pitchFamily="34" charset="0"/>
                </a:rPr>
                <a:t>Windows 7</a:t>
              </a:r>
            </a:p>
            <a:p>
              <a:pPr defTabSz="932472" fontAlgn="base">
                <a:spcBef>
                  <a:spcPts val="1200"/>
                </a:spcBef>
                <a:defRPr/>
              </a:pPr>
              <a:r>
                <a:rPr lang="en-US" sz="2000" dirty="0">
                  <a:cs typeface="Segoe UI" pitchFamily="34" charset="0"/>
                </a:rPr>
                <a:t>Single user</a:t>
              </a:r>
            </a:p>
            <a:p>
              <a:pPr defTabSz="932472" fontAlgn="base">
                <a:spcBef>
                  <a:spcPts val="1200"/>
                </a:spcBef>
                <a:defRPr/>
              </a:pPr>
              <a:r>
                <a:rPr lang="en-US" sz="2000" dirty="0">
                  <a:cs typeface="Segoe UI" pitchFamily="34" charset="0"/>
                </a:rPr>
                <a:t>Legacy Win32</a:t>
              </a:r>
            </a:p>
            <a:p>
              <a:pPr defTabSz="932472" fontAlgn="base">
                <a:spcBef>
                  <a:spcPts val="1200"/>
                </a:spcBef>
                <a:defRPr/>
              </a:pPr>
              <a:r>
                <a:rPr lang="en-US" sz="2000" dirty="0">
                  <a:cs typeface="Segoe UI" pitchFamily="34" charset="0"/>
                </a:rPr>
                <a:t>Office 2019 Perpetual</a:t>
              </a:r>
            </a:p>
            <a:p>
              <a:pPr defTabSz="932472" fontAlgn="base">
                <a:spcBef>
                  <a:spcPts val="1200"/>
                </a:spcBef>
                <a:defRPr/>
              </a:pPr>
              <a:r>
                <a:rPr lang="en-US" sz="2000" dirty="0">
                  <a:cs typeface="Segoe UI" pitchFamily="34" charset="0"/>
                </a:rPr>
                <a:t>Full Desktop only</a:t>
              </a:r>
            </a:p>
          </p:txBody>
        </p:sp>
        <p:cxnSp>
          <p:nvCxnSpPr>
            <p:cNvPr id="12" name="Straight Connector 11">
              <a:extLst>
                <a:ext uri="{FF2B5EF4-FFF2-40B4-BE49-F238E27FC236}">
                  <a16:creationId xmlns:a16="http://schemas.microsoft.com/office/drawing/2014/main" id="{29BC4855-8CA9-4DD2-9236-B64B7BAC740E}"/>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GenericApp_EB3B" title="Icon of an app window">
              <a:extLst>
                <a:ext uri="{FF2B5EF4-FFF2-40B4-BE49-F238E27FC236}">
                  <a16:creationId xmlns:a16="http://schemas.microsoft.com/office/drawing/2014/main" id="{849EADD1-584E-4C11-A796-8073F82D917B}"/>
                </a:ext>
              </a:extLst>
            </p:cNvPr>
            <p:cNvSpPr>
              <a:spLocks noChangeAspect="1" noEditPoints="1"/>
            </p:cNvSpPr>
            <p:nvPr/>
          </p:nvSpPr>
          <p:spPr bwMode="auto">
            <a:xfrm>
              <a:off x="466559" y="1662619"/>
              <a:ext cx="413943" cy="3312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5">
            <a:extLst>
              <a:ext uri="{FF2B5EF4-FFF2-40B4-BE49-F238E27FC236}">
                <a16:creationId xmlns:a16="http://schemas.microsoft.com/office/drawing/2014/main" id="{039043D0-6B52-42EC-9918-B7968589AE47}"/>
              </a:ext>
            </a:extLst>
          </p:cNvPr>
          <p:cNvGrpSpPr/>
          <p:nvPr/>
        </p:nvGrpSpPr>
        <p:grpSpPr>
          <a:xfrm>
            <a:off x="442806" y="1628143"/>
            <a:ext cx="8003495" cy="4917114"/>
            <a:chOff x="4005943" y="1628143"/>
            <a:chExt cx="8003495" cy="4917114"/>
          </a:xfrm>
        </p:grpSpPr>
        <p:sp>
          <p:nvSpPr>
            <p:cNvPr id="14" name="Rectangle 13">
              <a:extLst>
                <a:ext uri="{FF2B5EF4-FFF2-40B4-BE49-F238E27FC236}">
                  <a16:creationId xmlns:a16="http://schemas.microsoft.com/office/drawing/2014/main" id="{8F1FDFCE-A32B-4552-AF87-A8713271A3A9}"/>
                </a:ext>
              </a:extLst>
            </p:cNvPr>
            <p:cNvSpPr/>
            <p:nvPr/>
          </p:nvSpPr>
          <p:spPr>
            <a:xfrm>
              <a:off x="4005943" y="2090056"/>
              <a:ext cx="8003495" cy="4455201"/>
            </a:xfrm>
            <a:prstGeom prst="rect">
              <a:avLst/>
            </a:prstGeom>
            <a:ln w="6350">
              <a:solidFill>
                <a:schemeClr val="bg1">
                  <a:lumMod val="85000"/>
                </a:schemeClr>
              </a:solidFill>
            </a:ln>
          </p:spPr>
          <p:txBody>
            <a:bodyPr wrap="square" lIns="137160" tIns="91440" rIns="91440" bIns="91440">
              <a:noAutofit/>
            </a:bodyPr>
            <a:lstStyle/>
            <a:p>
              <a:pPr marL="284163" indent="-342900" defTabSz="932472" fontAlgn="base">
                <a:spcBef>
                  <a:spcPts val="800"/>
                </a:spcBef>
                <a:spcAft>
                  <a:spcPts val="400"/>
                </a:spcAft>
                <a:buFont typeface="Arial" panose="020B0604020202020204" pitchFamily="34" charset="0"/>
                <a:buChar char="•"/>
              </a:pPr>
              <a:r>
                <a:rPr lang="en-US" sz="2400" dirty="0">
                  <a:solidFill>
                    <a:schemeClr val="accent1"/>
                  </a:solidFill>
                  <a:cs typeface="Segoe UI" pitchFamily="34" charset="0"/>
                </a:rPr>
                <a:t>3 years ESU</a:t>
              </a:r>
            </a:p>
            <a:p>
              <a:pPr marL="284163" indent="-342900" defTabSz="932472" fontAlgn="base">
                <a:spcBef>
                  <a:spcPts val="800"/>
                </a:spcBef>
                <a:spcAft>
                  <a:spcPts val="400"/>
                </a:spcAft>
                <a:buFont typeface="Arial" panose="020B0604020202020204" pitchFamily="34" charset="0"/>
                <a:buChar char="•"/>
              </a:pPr>
              <a:r>
                <a:rPr lang="en-US" sz="2400" dirty="0">
                  <a:solidFill>
                    <a:schemeClr val="accent1"/>
                  </a:solidFill>
                  <a:cs typeface="Segoe UI" pitchFamily="34" charset="0"/>
                </a:rPr>
                <a:t>Requires full Windows 7 desktop </a:t>
              </a:r>
            </a:p>
            <a:p>
              <a:pPr marL="284163" indent="-342900" defTabSz="932472" fontAlgn="base">
                <a:spcBef>
                  <a:spcPts val="800"/>
                </a:spcBef>
                <a:spcAft>
                  <a:spcPts val="400"/>
                </a:spcAft>
                <a:buFont typeface="Arial" panose="020B0604020202020204" pitchFamily="34" charset="0"/>
                <a:buChar char="•"/>
              </a:pPr>
              <a:r>
                <a:rPr lang="en-US" sz="2400" dirty="0">
                  <a:solidFill>
                    <a:schemeClr val="accent1"/>
                  </a:solidFill>
                  <a:cs typeface="Segoe UI" pitchFamily="34" charset="0"/>
                </a:rPr>
                <a:t>Use App Assure or something else first</a:t>
              </a:r>
            </a:p>
            <a:p>
              <a:pPr marL="284163" indent="-342900" defTabSz="932472" fontAlgn="base">
                <a:spcBef>
                  <a:spcPts val="800"/>
                </a:spcBef>
                <a:spcAft>
                  <a:spcPts val="400"/>
                </a:spcAft>
                <a:buFont typeface="Arial" panose="020B0604020202020204" pitchFamily="34" charset="0"/>
                <a:buChar char="•"/>
              </a:pPr>
              <a:r>
                <a:rPr lang="en-US" sz="2400" dirty="0">
                  <a:solidFill>
                    <a:schemeClr val="accent1"/>
                  </a:solidFill>
                  <a:cs typeface="Segoe UI" pitchFamily="34" charset="0"/>
                </a:rPr>
                <a:t>Last Resort</a:t>
              </a:r>
            </a:p>
          </p:txBody>
        </p:sp>
        <p:cxnSp>
          <p:nvCxnSpPr>
            <p:cNvPr id="15" name="Straight Connector 14">
              <a:extLst>
                <a:ext uri="{FF2B5EF4-FFF2-40B4-BE49-F238E27FC236}">
                  <a16:creationId xmlns:a16="http://schemas.microsoft.com/office/drawing/2014/main" id="{28675B7E-C689-49D6-ADF2-E01C1418759F}"/>
                </a:ext>
              </a:extLst>
            </p:cNvPr>
            <p:cNvCxnSpPr/>
            <p:nvPr/>
          </p:nvCxnSpPr>
          <p:spPr>
            <a:xfrm>
              <a:off x="402045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Processing_E9F5" title="Icon of two interlocked gears">
              <a:extLst>
                <a:ext uri="{FF2B5EF4-FFF2-40B4-BE49-F238E27FC236}">
                  <a16:creationId xmlns:a16="http://schemas.microsoft.com/office/drawing/2014/main" id="{51412A0A-A483-4276-AF83-1201531CAE94}"/>
                </a:ext>
              </a:extLst>
            </p:cNvPr>
            <p:cNvSpPr>
              <a:spLocks noChangeAspect="1" noEditPoints="1"/>
            </p:cNvSpPr>
            <p:nvPr/>
          </p:nvSpPr>
          <p:spPr bwMode="auto">
            <a:xfrm>
              <a:off x="4005943" y="1628143"/>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4236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7A8FCCC-6D8E-4E4D-A0F1-8CD0C9DAF005}"/>
              </a:ext>
            </a:extLst>
          </p:cNvPr>
          <p:cNvGraphicFramePr>
            <a:graphicFrameLocks noChangeAspect="1"/>
          </p:cNvGraphicFramePr>
          <p:nvPr>
            <p:custDataLst>
              <p:tags r:id="rId2"/>
            </p:custDataLst>
            <p:extLst>
              <p:ext uri="{D42A27DB-BD31-4B8C-83A1-F6EECF244321}">
                <p14:modId xmlns:p14="http://schemas.microsoft.com/office/powerpoint/2010/main" val="799586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1426"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77A8FCCC-6D8E-4E4D-A0F1-8CD0C9DAF00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74340C6-42DE-4D8E-900A-015F3A7958C7}"/>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p:cNvSpPr>
            <a:spLocks noGrp="1"/>
          </p:cNvSpPr>
          <p:nvPr>
            <p:ph type="title"/>
          </p:nvPr>
        </p:nvSpPr>
        <p:spPr/>
        <p:txBody>
          <a:bodyPr/>
          <a:lstStyle/>
          <a:p>
            <a:r>
              <a:rPr lang="en-US" dirty="0"/>
              <a:t>Virtualization hosts today</a:t>
            </a:r>
          </a:p>
        </p:txBody>
      </p:sp>
      <p:sp>
        <p:nvSpPr>
          <p:cNvPr id="14" name="Freeform: Shape 13">
            <a:extLst>
              <a:ext uri="{FF2B5EF4-FFF2-40B4-BE49-F238E27FC236}">
                <a16:creationId xmlns:a16="http://schemas.microsoft.com/office/drawing/2014/main" id="{75CDFF9B-EA3C-4684-8F47-28EC52031C04}"/>
              </a:ext>
            </a:extLst>
          </p:cNvPr>
          <p:cNvSpPr/>
          <p:nvPr/>
        </p:nvSpPr>
        <p:spPr bwMode="auto">
          <a:xfrm>
            <a:off x="442914"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5" name="Group 4">
            <a:extLst>
              <a:ext uri="{FF2B5EF4-FFF2-40B4-BE49-F238E27FC236}">
                <a16:creationId xmlns:a16="http://schemas.microsoft.com/office/drawing/2014/main" id="{88BAB079-2E74-4B87-BFDC-1CE462C0BB45}"/>
              </a:ext>
            </a:extLst>
          </p:cNvPr>
          <p:cNvGrpSpPr/>
          <p:nvPr/>
        </p:nvGrpSpPr>
        <p:grpSpPr>
          <a:xfrm>
            <a:off x="1" y="1955189"/>
            <a:ext cx="5880554" cy="889611"/>
            <a:chOff x="1" y="1853589"/>
            <a:chExt cx="5880554" cy="889611"/>
          </a:xfrm>
        </p:grpSpPr>
        <p:sp>
          <p:nvSpPr>
            <p:cNvPr id="11" name="Rectangle 10">
              <a:extLst>
                <a:ext uri="{FF2B5EF4-FFF2-40B4-BE49-F238E27FC236}">
                  <a16:creationId xmlns:a16="http://schemas.microsoft.com/office/drawing/2014/main" id="{4385FF5B-0D17-4211-A76A-5E8AC4D8B24E}"/>
                </a:ext>
              </a:extLst>
            </p:cNvPr>
            <p:cNvSpPr/>
            <p:nvPr/>
          </p:nvSpPr>
          <p:spPr bwMode="auto">
            <a:xfrm>
              <a:off x="1" y="1853589"/>
              <a:ext cx="5880554"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180BC56-D033-4195-AD17-2795E71B3C44}"/>
                </a:ext>
              </a:extLst>
            </p:cNvPr>
            <p:cNvSpPr/>
            <p:nvPr/>
          </p:nvSpPr>
          <p:spPr>
            <a:xfrm>
              <a:off x="607651"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Server</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Desktop Experience</a:t>
              </a:r>
              <a:endParaRPr lang="en-US" sz="2000" dirty="0">
                <a:solidFill>
                  <a:schemeClr val="bg1"/>
                </a:solidFill>
                <a:latin typeface="Segoe UI Semibold" panose="020B0702040204020203" pitchFamily="34" charset="0"/>
                <a:cs typeface="Segoe UI Semibold" panose="020B0702040204020203" pitchFamily="34" charset="0"/>
              </a:endParaRPr>
            </a:p>
          </p:txBody>
        </p:sp>
      </p:grpSp>
      <p:sp>
        <p:nvSpPr>
          <p:cNvPr id="17" name="Freeform: Shape 16">
            <a:extLst>
              <a:ext uri="{FF2B5EF4-FFF2-40B4-BE49-F238E27FC236}">
                <a16:creationId xmlns:a16="http://schemas.microsoft.com/office/drawing/2014/main" id="{348B5E0B-E381-4C96-8979-70F4E8A9B4A8}"/>
              </a:ext>
            </a:extLst>
          </p:cNvPr>
          <p:cNvSpPr/>
          <p:nvPr/>
        </p:nvSpPr>
        <p:spPr bwMode="auto">
          <a:xfrm>
            <a:off x="7024653"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grpSp>
        <p:nvGrpSpPr>
          <p:cNvPr id="6" name="Group 5">
            <a:extLst>
              <a:ext uri="{FF2B5EF4-FFF2-40B4-BE49-F238E27FC236}">
                <a16:creationId xmlns:a16="http://schemas.microsoft.com/office/drawing/2014/main" id="{B3F8F8CB-1645-484B-A863-DEEE845D0AEF}"/>
              </a:ext>
            </a:extLst>
          </p:cNvPr>
          <p:cNvGrpSpPr/>
          <p:nvPr/>
        </p:nvGrpSpPr>
        <p:grpSpPr>
          <a:xfrm>
            <a:off x="6555921" y="1955189"/>
            <a:ext cx="5880554" cy="889611"/>
            <a:chOff x="6555921" y="1853589"/>
            <a:chExt cx="5880554" cy="889611"/>
          </a:xfrm>
        </p:grpSpPr>
        <p:sp>
          <p:nvSpPr>
            <p:cNvPr id="10" name="Rectangle 9">
              <a:extLst>
                <a:ext uri="{FF2B5EF4-FFF2-40B4-BE49-F238E27FC236}">
                  <a16:creationId xmlns:a16="http://schemas.microsoft.com/office/drawing/2014/main" id="{64A1B808-99D8-4CED-A1D1-A16F58A9B722}"/>
                </a:ext>
              </a:extLst>
            </p:cNvPr>
            <p:cNvSpPr/>
            <p:nvPr/>
          </p:nvSpPr>
          <p:spPr bwMode="auto">
            <a:xfrm>
              <a:off x="6555921" y="1853589"/>
              <a:ext cx="5880554"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5D4003D-246F-47B9-AE0C-6663EC9D9D35}"/>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a:t>
              </a:r>
            </a:p>
          </p:txBody>
        </p:sp>
      </p:grpSp>
      <p:sp>
        <p:nvSpPr>
          <p:cNvPr id="7" name="Rectangle 6">
            <a:extLst>
              <a:ext uri="{FF2B5EF4-FFF2-40B4-BE49-F238E27FC236}">
                <a16:creationId xmlns:a16="http://schemas.microsoft.com/office/drawing/2014/main" id="{8393E30A-2DC9-4B20-BC51-435153B6FE07}"/>
              </a:ext>
            </a:extLst>
          </p:cNvPr>
          <p:cNvSpPr/>
          <p:nvPr/>
        </p:nvSpPr>
        <p:spPr bwMode="auto">
          <a:xfrm>
            <a:off x="1" y="3067957"/>
            <a:ext cx="5427698" cy="594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Scalable multi – session </a:t>
            </a:r>
            <a:r>
              <a:rPr lang="en-US" sz="1800" spc="-51" dirty="0">
                <a:ln w="3175">
                  <a:noFill/>
                </a:ln>
                <a:solidFill>
                  <a:schemeClr val="tx1"/>
                </a:solidFill>
                <a:latin typeface="+mj-lt"/>
                <a:cs typeface="Segoe UI" pitchFamily="34" charset="0"/>
              </a:rPr>
              <a:t>legacy</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environment</a:t>
            </a:r>
          </a:p>
        </p:txBody>
      </p:sp>
      <p:sp>
        <p:nvSpPr>
          <p:cNvPr id="18" name="Rectangle 17">
            <a:extLst>
              <a:ext uri="{FF2B5EF4-FFF2-40B4-BE49-F238E27FC236}">
                <a16:creationId xmlns:a16="http://schemas.microsoft.com/office/drawing/2014/main" id="{58B04B6E-F921-45BD-A2F9-DE190A027738}"/>
              </a:ext>
            </a:extLst>
          </p:cNvPr>
          <p:cNvSpPr/>
          <p:nvPr/>
        </p:nvSpPr>
        <p:spPr bwMode="auto">
          <a:xfrm>
            <a:off x="6581740" y="3067957"/>
            <a:ext cx="5427698" cy="594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Native single – session </a:t>
            </a:r>
            <a:r>
              <a:rPr lang="en-US" sz="1800" spc="-51" dirty="0">
                <a:ln w="3175">
                  <a:noFill/>
                </a:ln>
                <a:solidFill>
                  <a:schemeClr val="tx1"/>
                </a:solidFill>
                <a:latin typeface="+mj-lt"/>
                <a:cs typeface="Segoe UI" pitchFamily="34" charset="0"/>
              </a:rPr>
              <a:t>modern</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experience</a:t>
            </a:r>
          </a:p>
        </p:txBody>
      </p:sp>
      <p:sp>
        <p:nvSpPr>
          <p:cNvPr id="12" name="Rectangle 11">
            <a:extLst>
              <a:ext uri="{FF2B5EF4-FFF2-40B4-BE49-F238E27FC236}">
                <a16:creationId xmlns:a16="http://schemas.microsoft.com/office/drawing/2014/main" id="{8A7589F8-93EC-4FD5-B997-640AB9DDA22A}"/>
              </a:ext>
            </a:extLst>
          </p:cNvPr>
          <p:cNvSpPr/>
          <p:nvPr/>
        </p:nvSpPr>
        <p:spPr>
          <a:xfrm>
            <a:off x="221457" y="3896955"/>
            <a:ext cx="498478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Server</a:t>
            </a:r>
          </a:p>
          <a:p>
            <a:pPr algn="ctr" defTabSz="878054">
              <a:spcBef>
                <a:spcPts val="816"/>
              </a:spcBef>
              <a:spcAft>
                <a:spcPts val="612"/>
              </a:spcAft>
              <a:defRPr/>
            </a:pPr>
            <a:r>
              <a:rPr lang="en-US" sz="1800" spc="-51" dirty="0">
                <a:ln w="3175">
                  <a:noFill/>
                </a:ln>
                <a:cs typeface="Segoe UI" pitchFamily="34" charset="0"/>
              </a:rPr>
              <a:t>Multiple sessions</a:t>
            </a:r>
          </a:p>
          <a:p>
            <a:pPr algn="ctr" defTabSz="878054">
              <a:spcBef>
                <a:spcPts val="816"/>
              </a:spcBef>
              <a:spcAft>
                <a:spcPts val="612"/>
              </a:spcAft>
              <a:defRPr/>
            </a:pPr>
            <a:r>
              <a:rPr lang="en-US" sz="1800" spc="-51" dirty="0">
                <a:ln w="3175">
                  <a:noFill/>
                </a:ln>
                <a:cs typeface="Segoe UI" pitchFamily="34" charset="0"/>
              </a:rPr>
              <a:t>Win32</a:t>
            </a:r>
          </a:p>
          <a:p>
            <a:pPr algn="ctr" defTabSz="878054">
              <a:spcBef>
                <a:spcPts val="816"/>
              </a:spcBef>
              <a:spcAft>
                <a:spcPts val="612"/>
              </a:spcAft>
              <a:defRPr/>
            </a:pPr>
            <a:r>
              <a:rPr lang="en-US" sz="1800" spc="-51" dirty="0">
                <a:ln w="3175">
                  <a:noFill/>
                </a:ln>
                <a:cs typeface="Segoe UI" pitchFamily="34" charset="0"/>
              </a:rPr>
              <a:t>Office Perpetual</a:t>
            </a:r>
          </a:p>
          <a:p>
            <a:pPr algn="ctr" defTabSz="878054">
              <a:spcBef>
                <a:spcPts val="816"/>
              </a:spcBef>
              <a:spcAft>
                <a:spcPts val="612"/>
              </a:spcAft>
              <a:defRPr/>
            </a:pPr>
            <a:r>
              <a:rPr lang="en-US" sz="1800" spc="-51" dirty="0">
                <a:ln w="3175">
                  <a:noFill/>
                </a:ln>
                <a:cs typeface="Segoe UI" pitchFamily="34" charset="0"/>
              </a:rPr>
              <a:t>Long-Term Servicing Channel</a:t>
            </a:r>
          </a:p>
        </p:txBody>
      </p:sp>
      <p:sp>
        <p:nvSpPr>
          <p:cNvPr id="19" name="Rectangle 18">
            <a:extLst>
              <a:ext uri="{FF2B5EF4-FFF2-40B4-BE49-F238E27FC236}">
                <a16:creationId xmlns:a16="http://schemas.microsoft.com/office/drawing/2014/main" id="{07BE7D1A-CB9C-4FC6-B0D7-59F094997E65}"/>
              </a:ext>
            </a:extLst>
          </p:cNvPr>
          <p:cNvSpPr/>
          <p:nvPr/>
        </p:nvSpPr>
        <p:spPr>
          <a:xfrm>
            <a:off x="6803196" y="3896955"/>
            <a:ext cx="498478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Single session</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ProPlus</a:t>
            </a:r>
          </a:p>
          <a:p>
            <a:pPr algn="ctr" defTabSz="878054">
              <a:spcBef>
                <a:spcPts val="816"/>
              </a:spcBef>
              <a:spcAft>
                <a:spcPts val="612"/>
              </a:spcAft>
              <a:defRPr/>
            </a:pPr>
            <a:r>
              <a:rPr lang="en-US" sz="1800" spc="-51" dirty="0">
                <a:ln w="3175">
                  <a:noFill/>
                </a:ln>
                <a:cs typeface="Segoe UI" pitchFamily="34" charset="0"/>
              </a:rPr>
              <a:t>Semi-Annual Channel</a:t>
            </a:r>
          </a:p>
        </p:txBody>
      </p:sp>
    </p:spTree>
    <p:extLst>
      <p:ext uri="{BB962C8B-B14F-4D97-AF65-F5344CB8AC3E}">
        <p14:creationId xmlns:p14="http://schemas.microsoft.com/office/powerpoint/2010/main" val="3105163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47528DD-7CE7-4E97-A4D8-BA720CC7BB3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3106"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547528DD-7CE7-4E97-A4D8-BA720CC7BB3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98C09D-966E-4266-81DF-D7B361DEB4E6}"/>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9" name="Rectangle 8">
            <a:extLst>
              <a:ext uri="{FF2B5EF4-FFF2-40B4-BE49-F238E27FC236}">
                <a16:creationId xmlns:a16="http://schemas.microsoft.com/office/drawing/2014/main" id="{A5EF6EC0-5BF9-4ACD-A877-745C3B4074CF}"/>
              </a:ext>
            </a:extLst>
          </p:cNvPr>
          <p:cNvSpPr/>
          <p:nvPr/>
        </p:nvSpPr>
        <p:spPr>
          <a:xfrm>
            <a:off x="442913" y="3187706"/>
            <a:ext cx="5486400" cy="1701794"/>
          </a:xfrm>
          <a:prstGeom prst="rect">
            <a:avLst/>
          </a:prstGeom>
          <a:ln w="6350">
            <a:solidFill>
              <a:schemeClr val="bg1">
                <a:lumMod val="75000"/>
              </a:schemeClr>
            </a:solidFill>
          </a:ln>
        </p:spPr>
        <p:txBody>
          <a:bodyPr wrap="square" lIns="182880" tIns="91440" rIns="182880" bIns="91440" numCol="1">
            <a:noAutofit/>
          </a:bodyPr>
          <a:lstStyle/>
          <a:p>
            <a:pPr lvl="0" defTabSz="932472" fontAlgn="base">
              <a:spcBef>
                <a:spcPts val="800"/>
              </a:spcBef>
              <a:spcAft>
                <a:spcPts val="400"/>
              </a:spcAft>
              <a:defRPr/>
            </a:pPr>
            <a:r>
              <a:rPr lang="en-US" sz="2000" dirty="0">
                <a:ea typeface="Segoe UI" pitchFamily="34" charset="0"/>
                <a:cs typeface="Segoe UI" pitchFamily="34" charset="0"/>
              </a:rPr>
              <a:t>Power Users / Developers that need to install their own apps or admin privileges </a:t>
            </a:r>
          </a:p>
          <a:p>
            <a:pPr lvl="0" defTabSz="932472" fontAlgn="base">
              <a:spcBef>
                <a:spcPts val="800"/>
              </a:spcBef>
              <a:spcAft>
                <a:spcPts val="400"/>
              </a:spcAft>
              <a:defRPr/>
            </a:pPr>
            <a:r>
              <a:rPr lang="en-US" sz="2000" dirty="0">
                <a:ea typeface="Segoe UI" pitchFamily="34" charset="0"/>
                <a:cs typeface="Segoe UI" pitchFamily="34" charset="0"/>
              </a:rPr>
              <a:t>Clients lack computing power / outdated</a:t>
            </a:r>
          </a:p>
        </p:txBody>
      </p:sp>
      <p:sp>
        <p:nvSpPr>
          <p:cNvPr id="12" name="Rectangle 11">
            <a:extLst>
              <a:ext uri="{FF2B5EF4-FFF2-40B4-BE49-F238E27FC236}">
                <a16:creationId xmlns:a16="http://schemas.microsoft.com/office/drawing/2014/main" id="{923BDEEF-253D-46F7-9742-0693428EA59C}"/>
              </a:ext>
            </a:extLst>
          </p:cNvPr>
          <p:cNvSpPr/>
          <p:nvPr/>
        </p:nvSpPr>
        <p:spPr>
          <a:xfrm>
            <a:off x="6459538" y="3187706"/>
            <a:ext cx="5486400" cy="1701794"/>
          </a:xfrm>
          <a:prstGeom prst="rect">
            <a:avLst/>
          </a:prstGeom>
          <a:ln w="6350">
            <a:solidFill>
              <a:schemeClr val="bg1">
                <a:lumMod val="75000"/>
              </a:schemeClr>
            </a:solidFill>
          </a:ln>
        </p:spPr>
        <p:txBody>
          <a:bodyPr wrap="square" lIns="182880" tIns="91440" rIns="182880" bIns="91440" numCol="1">
            <a:noAutofit/>
          </a:bodyPr>
          <a:lstStyle/>
          <a:p>
            <a:pPr lvl="0" defTabSz="932472" fontAlgn="base">
              <a:spcBef>
                <a:spcPts val="800"/>
              </a:spcBef>
              <a:spcAft>
                <a:spcPts val="400"/>
              </a:spcAft>
              <a:defRPr/>
            </a:pPr>
            <a:r>
              <a:rPr lang="en-US" sz="2000" dirty="0">
                <a:ea typeface="Segoe UI" pitchFamily="34" charset="0"/>
                <a:cs typeface="Segoe UI" pitchFamily="34" charset="0"/>
              </a:rPr>
              <a:t>Clients vary widely and application consistency is impacted</a:t>
            </a:r>
          </a:p>
          <a:p>
            <a:pPr lvl="0" defTabSz="932472" fontAlgn="base">
              <a:spcBef>
                <a:spcPts val="800"/>
              </a:spcBef>
              <a:spcAft>
                <a:spcPts val="400"/>
              </a:spcAft>
              <a:defRPr/>
            </a:pPr>
            <a:r>
              <a:rPr lang="en-US" sz="2000" dirty="0">
                <a:ea typeface="Segoe UI" pitchFamily="34" charset="0"/>
                <a:cs typeface="Segoe UI" pitchFamily="34" charset="0"/>
              </a:rPr>
              <a:t>Different version of the same app from different OS</a:t>
            </a:r>
          </a:p>
        </p:txBody>
      </p:sp>
      <p:sp>
        <p:nvSpPr>
          <p:cNvPr id="2" name="Title 1"/>
          <p:cNvSpPr>
            <a:spLocks noGrp="1"/>
          </p:cNvSpPr>
          <p:nvPr>
            <p:ph type="title"/>
          </p:nvPr>
        </p:nvSpPr>
        <p:spPr/>
        <p:txBody>
          <a:bodyPr/>
          <a:lstStyle/>
          <a:p>
            <a:r>
              <a:rPr lang="en-US" dirty="0"/>
              <a:t>Full desktop vs. RemoteApp</a:t>
            </a:r>
          </a:p>
        </p:txBody>
      </p:sp>
      <p:sp>
        <p:nvSpPr>
          <p:cNvPr id="3" name="TextBox 2">
            <a:extLst>
              <a:ext uri="{FF2B5EF4-FFF2-40B4-BE49-F238E27FC236}">
                <a16:creationId xmlns:a16="http://schemas.microsoft.com/office/drawing/2014/main" id="{35D61EFD-8469-47A4-BC04-6E23116574F9}"/>
              </a:ext>
            </a:extLst>
          </p:cNvPr>
          <p:cNvSpPr txBox="1"/>
          <p:nvPr/>
        </p:nvSpPr>
        <p:spPr>
          <a:xfrm>
            <a:off x="8496299" y="73152"/>
            <a:ext cx="3505201" cy="1414666"/>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5" name="Rectangle 14">
            <a:extLst>
              <a:ext uri="{FF2B5EF4-FFF2-40B4-BE49-F238E27FC236}">
                <a16:creationId xmlns:a16="http://schemas.microsoft.com/office/drawing/2014/main" id="{A91E234C-7BBA-47A5-8012-15CE4934409C}"/>
              </a:ext>
            </a:extLst>
          </p:cNvPr>
          <p:cNvSpPr/>
          <p:nvPr/>
        </p:nvSpPr>
        <p:spPr>
          <a:xfrm>
            <a:off x="431801" y="1752839"/>
            <a:ext cx="6172200" cy="387798"/>
          </a:xfrm>
          <a:prstGeom prst="rect">
            <a:avLst/>
          </a:prstGeom>
          <a:noFill/>
        </p:spPr>
        <p:txBody>
          <a:bodyPr wrap="square" lIns="0" tIns="0" rIns="0" bIns="0">
            <a:sp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800" b="0" i="0" u="none" strike="noStrike" kern="1200" cap="none" spc="0" normalizeH="0" baseline="0" noProof="0" dirty="0">
                <a:ln>
                  <a:noFill/>
                </a:ln>
                <a:effectLst/>
                <a:uLnTx/>
                <a:uFillTx/>
                <a:ea typeface="+mn-ea"/>
                <a:cs typeface="Segoe UI" pitchFamily="34" charset="0"/>
              </a:rPr>
              <a:t>Based on what your users need to do.</a:t>
            </a:r>
          </a:p>
        </p:txBody>
      </p:sp>
      <p:sp>
        <p:nvSpPr>
          <p:cNvPr id="14" name="Rectangle 13">
            <a:extLst>
              <a:ext uri="{FF2B5EF4-FFF2-40B4-BE49-F238E27FC236}">
                <a16:creationId xmlns:a16="http://schemas.microsoft.com/office/drawing/2014/main" id="{DC7A520B-714C-4DDF-90DF-C1583C425130}"/>
              </a:ext>
            </a:extLst>
          </p:cNvPr>
          <p:cNvSpPr/>
          <p:nvPr/>
        </p:nvSpPr>
        <p:spPr>
          <a:xfrm>
            <a:off x="442913" y="2560835"/>
            <a:ext cx="5486400" cy="646821"/>
          </a:xfrm>
          <a:prstGeom prst="rect">
            <a:avLst/>
          </a:prstGeom>
          <a:solidFill>
            <a:schemeClr val="accent1"/>
          </a:solidFill>
          <a:ln w="6350">
            <a:solidFill>
              <a:schemeClr val="accent1"/>
            </a:solidFill>
          </a:ln>
        </p:spPr>
        <p:txBody>
          <a:bodyPr wrap="square" numCol="1" anchor="ctr">
            <a:noAutofit/>
          </a:bodyPr>
          <a:lstStyle/>
          <a:p>
            <a:pPr lvl="0" algn="ctr" defTabSz="932472" fontAlgn="base">
              <a:lnSpc>
                <a:spcPct val="90000"/>
              </a:lnSpc>
              <a:spcBef>
                <a:spcPts val="600"/>
              </a:spcBef>
              <a:spcAft>
                <a:spcPts val="600"/>
              </a:spcAft>
              <a:defRPr/>
            </a:pPr>
            <a:r>
              <a:rPr lang="en-US" sz="2400" dirty="0">
                <a:solidFill>
                  <a:schemeClr val="bg1"/>
                </a:solidFill>
                <a:ea typeface="Segoe UI" pitchFamily="34" charset="0"/>
                <a:cs typeface="Segoe UI" pitchFamily="34" charset="0"/>
              </a:rPr>
              <a:t>Full desktop </a:t>
            </a:r>
          </a:p>
        </p:txBody>
      </p:sp>
      <p:sp>
        <p:nvSpPr>
          <p:cNvPr id="16" name="Rectangle 15">
            <a:extLst>
              <a:ext uri="{FF2B5EF4-FFF2-40B4-BE49-F238E27FC236}">
                <a16:creationId xmlns:a16="http://schemas.microsoft.com/office/drawing/2014/main" id="{6720EB9D-2D25-49AF-9788-C2A17A90818D}"/>
              </a:ext>
            </a:extLst>
          </p:cNvPr>
          <p:cNvSpPr/>
          <p:nvPr/>
        </p:nvSpPr>
        <p:spPr>
          <a:xfrm>
            <a:off x="6459538" y="2560835"/>
            <a:ext cx="5486400" cy="646821"/>
          </a:xfrm>
          <a:prstGeom prst="rect">
            <a:avLst/>
          </a:prstGeom>
          <a:solidFill>
            <a:schemeClr val="accent1"/>
          </a:solidFill>
          <a:ln w="6350">
            <a:solidFill>
              <a:schemeClr val="accent1"/>
            </a:solidFill>
          </a:ln>
        </p:spPr>
        <p:txBody>
          <a:bodyPr wrap="square" numCol="1" anchor="ctr">
            <a:noAutofit/>
          </a:bodyPr>
          <a:lstStyle/>
          <a:p>
            <a:pPr lvl="0" algn="ctr" defTabSz="932472" fontAlgn="base">
              <a:lnSpc>
                <a:spcPct val="90000"/>
              </a:lnSpc>
              <a:spcBef>
                <a:spcPts val="600"/>
              </a:spcBef>
              <a:spcAft>
                <a:spcPts val="600"/>
              </a:spcAft>
              <a:defRPr/>
            </a:pPr>
            <a:r>
              <a:rPr lang="en-US" sz="2400" dirty="0">
                <a:solidFill>
                  <a:schemeClr val="bg1"/>
                </a:solidFill>
                <a:ea typeface="Segoe UI" pitchFamily="34" charset="0"/>
                <a:cs typeface="Segoe UI" pitchFamily="34" charset="0"/>
              </a:rPr>
              <a:t>Use RemoteApp</a:t>
            </a:r>
          </a:p>
        </p:txBody>
      </p:sp>
    </p:spTree>
    <p:extLst>
      <p:ext uri="{BB962C8B-B14F-4D97-AF65-F5344CB8AC3E}">
        <p14:creationId xmlns:p14="http://schemas.microsoft.com/office/powerpoint/2010/main" val="2872508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WVD Deployment and management options</a:t>
            </a:r>
          </a:p>
        </p:txBody>
      </p:sp>
      <p:sp>
        <p:nvSpPr>
          <p:cNvPr id="11" name="Rectangle 10">
            <a:extLst>
              <a:ext uri="{FF2B5EF4-FFF2-40B4-BE49-F238E27FC236}">
                <a16:creationId xmlns:a16="http://schemas.microsoft.com/office/drawing/2014/main" id="{E954A46B-D210-4718-894C-0CC37A3104CB}"/>
              </a:ext>
            </a:extLst>
          </p:cNvPr>
          <p:cNvSpPr/>
          <p:nvPr/>
        </p:nvSpPr>
        <p:spPr>
          <a:xfrm>
            <a:off x="3347618" y="2090056"/>
            <a:ext cx="6019888" cy="435951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r>
              <a:rPr lang="en-US" sz="2400" dirty="0">
                <a:solidFill>
                  <a:schemeClr val="accent1"/>
                </a:solidFill>
                <a:cs typeface="Segoe UI" pitchFamily="34" charset="0"/>
              </a:rPr>
              <a:t>Management</a:t>
            </a:r>
          </a:p>
          <a:p>
            <a:pPr defTabSz="932472" fontAlgn="base">
              <a:spcBef>
                <a:spcPts val="600"/>
              </a:spcBef>
              <a:spcAft>
                <a:spcPts val="600"/>
              </a:spcAft>
            </a:pPr>
            <a:r>
              <a:rPr lang="en-US" sz="2000" dirty="0">
                <a:cs typeface="Segoe UI" pitchFamily="34" charset="0"/>
              </a:rPr>
              <a:t>Azure Portal will enable native integration post GA for deployment and management alongside other Azure services</a:t>
            </a:r>
          </a:p>
          <a:p>
            <a:pPr defTabSz="932472" fontAlgn="base">
              <a:spcBef>
                <a:spcPts val="600"/>
              </a:spcBef>
              <a:spcAft>
                <a:spcPts val="600"/>
              </a:spcAft>
            </a:pPr>
            <a:r>
              <a:rPr lang="en-US" sz="2000" dirty="0">
                <a:cs typeface="Segoe UI" pitchFamily="34" charset="0"/>
              </a:rPr>
              <a:t>Use REST API’s to set and manage WVD directly, build complex workflows – sample UI and outlines for customers will be provided </a:t>
            </a:r>
          </a:p>
          <a:p>
            <a:pPr defTabSz="932472" fontAlgn="base">
              <a:spcBef>
                <a:spcPts val="600"/>
              </a:spcBef>
              <a:spcAft>
                <a:spcPts val="600"/>
              </a:spcAft>
            </a:pPr>
            <a:r>
              <a:rPr lang="en-US" sz="2000" dirty="0">
                <a:cs typeface="Segoe UI" pitchFamily="34" charset="0"/>
              </a:rPr>
              <a:t>PowerShell is the best option for repeatable deployment, Azure integration, and DSC</a:t>
            </a:r>
          </a:p>
          <a:p>
            <a:pPr defTabSz="932472" fontAlgn="base">
              <a:spcBef>
                <a:spcPts val="600"/>
              </a:spcBef>
              <a:spcAft>
                <a:spcPts val="600"/>
              </a:spcAft>
            </a:pPr>
            <a:r>
              <a:rPr lang="en-US" sz="2000" dirty="0">
                <a:cs typeface="Segoe UI" pitchFamily="34" charset="0"/>
              </a:rPr>
              <a:t>Other options include Terraform or partner management solutions</a:t>
            </a:r>
          </a:p>
        </p:txBody>
      </p:sp>
      <p:sp>
        <p:nvSpPr>
          <p:cNvPr id="12" name="Rectangle 11">
            <a:extLst>
              <a:ext uri="{FF2B5EF4-FFF2-40B4-BE49-F238E27FC236}">
                <a16:creationId xmlns:a16="http://schemas.microsoft.com/office/drawing/2014/main" id="{13A252B2-E4D4-4FFE-808D-A6116A9B73BA}"/>
              </a:ext>
            </a:extLst>
          </p:cNvPr>
          <p:cNvSpPr/>
          <p:nvPr/>
        </p:nvSpPr>
        <p:spPr>
          <a:xfrm>
            <a:off x="442808" y="2090056"/>
            <a:ext cx="2633015" cy="4359511"/>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600"/>
              </a:spcAft>
            </a:pPr>
            <a:r>
              <a:rPr lang="en-US" sz="2400" dirty="0">
                <a:solidFill>
                  <a:schemeClr val="accent1"/>
                </a:solidFill>
                <a:cs typeface="Segoe UI" pitchFamily="34" charset="0"/>
              </a:rPr>
              <a:t>Deployment</a:t>
            </a:r>
          </a:p>
          <a:p>
            <a:pPr>
              <a:spcBef>
                <a:spcPts val="600"/>
              </a:spcBef>
              <a:spcAft>
                <a:spcPts val="600"/>
              </a:spcAft>
            </a:pPr>
            <a:r>
              <a:rPr lang="en-US" sz="2000" dirty="0">
                <a:cs typeface="Segoe UI" pitchFamily="34" charset="0"/>
              </a:rPr>
              <a:t>Onboarding will be through Azure Marketplace or through GitHub using ARM templates to deploy new or update existing host pool</a:t>
            </a:r>
          </a:p>
        </p:txBody>
      </p:sp>
      <p:sp>
        <p:nvSpPr>
          <p:cNvPr id="13" name="Rectangle 12">
            <a:extLst>
              <a:ext uri="{FF2B5EF4-FFF2-40B4-BE49-F238E27FC236}">
                <a16:creationId xmlns:a16="http://schemas.microsoft.com/office/drawing/2014/main" id="{F50F6271-C23B-4D4A-9D7B-162D769B6BE0}"/>
              </a:ext>
            </a:extLst>
          </p:cNvPr>
          <p:cNvSpPr/>
          <p:nvPr/>
        </p:nvSpPr>
        <p:spPr>
          <a:xfrm>
            <a:off x="9639300" y="2090056"/>
            <a:ext cx="2359025" cy="4359511"/>
          </a:xfrm>
          <a:prstGeom prst="rect">
            <a:avLst/>
          </a:prstGeom>
          <a:ln w="6350">
            <a:solidFill>
              <a:schemeClr val="bg1">
                <a:lumMod val="85000"/>
              </a:schemeClr>
            </a:solidFill>
          </a:ln>
        </p:spPr>
        <p:txBody>
          <a:bodyPr wrap="square" lIns="137160" tIns="91440" rIns="137160" bIns="91440">
            <a:noAutofit/>
          </a:bodyPr>
          <a:lstStyle/>
          <a:p>
            <a:pPr>
              <a:spcBef>
                <a:spcPts val="600"/>
              </a:spcBef>
              <a:spcAft>
                <a:spcPts val="600"/>
              </a:spcAft>
            </a:pPr>
            <a:r>
              <a:rPr lang="en-US" sz="2400" dirty="0">
                <a:solidFill>
                  <a:schemeClr val="accent1"/>
                </a:solidFill>
                <a:cs typeface="Segoe UI" pitchFamily="34" charset="0"/>
              </a:rPr>
              <a:t>Hosting partners</a:t>
            </a:r>
          </a:p>
          <a:p>
            <a:pPr>
              <a:spcBef>
                <a:spcPts val="600"/>
              </a:spcBef>
              <a:spcAft>
                <a:spcPts val="600"/>
              </a:spcAft>
            </a:pPr>
            <a:r>
              <a:rPr lang="en-US" sz="2000" dirty="0">
                <a:cs typeface="Segoe UI" pitchFamily="34" charset="0"/>
              </a:rPr>
              <a:t>Leverage multitenancy support to scale the number of customers</a:t>
            </a:r>
          </a:p>
        </p:txBody>
      </p:sp>
      <p:cxnSp>
        <p:nvCxnSpPr>
          <p:cNvPr id="14" name="Straight Connector 13">
            <a:extLst>
              <a:ext uri="{FF2B5EF4-FFF2-40B4-BE49-F238E27FC236}">
                <a16:creationId xmlns:a16="http://schemas.microsoft.com/office/drawing/2014/main" id="{10737019-2BDE-42D7-AC28-8FEAB8EB82F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D3FCAC-4501-4581-813C-020CACB8D585}"/>
              </a:ext>
            </a:extLst>
          </p:cNvPr>
          <p:cNvCxnSpPr/>
          <p:nvPr/>
        </p:nvCxnSpPr>
        <p:spPr>
          <a:xfrm>
            <a:off x="3359810"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F16B1E-2037-4DBE-9AA1-5978927C2345}"/>
              </a:ext>
            </a:extLst>
          </p:cNvPr>
          <p:cNvCxnSpPr/>
          <p:nvPr/>
        </p:nvCxnSpPr>
        <p:spPr>
          <a:xfrm>
            <a:off x="9651492"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070E13C-AD56-4449-920D-9599F2AC4DA4}"/>
              </a:ext>
            </a:extLst>
          </p:cNvPr>
          <p:cNvGrpSpPr/>
          <p:nvPr/>
        </p:nvGrpSpPr>
        <p:grpSpPr>
          <a:xfrm>
            <a:off x="3319625" y="1560576"/>
            <a:ext cx="581711" cy="395076"/>
            <a:chOff x="2100851" y="4960202"/>
            <a:chExt cx="431482" cy="293047"/>
          </a:xfrm>
        </p:grpSpPr>
        <p:sp>
          <p:nvSpPr>
            <p:cNvPr id="28" name="Freeform: Shape 27">
              <a:extLst>
                <a:ext uri="{FF2B5EF4-FFF2-40B4-BE49-F238E27FC236}">
                  <a16:creationId xmlns:a16="http://schemas.microsoft.com/office/drawing/2014/main" id="{D3C7A668-8AA7-4598-971A-CB3F7E3F1E95}"/>
                </a:ext>
              </a:extLst>
            </p:cNvPr>
            <p:cNvSpPr/>
            <p:nvPr/>
          </p:nvSpPr>
          <p:spPr>
            <a:xfrm>
              <a:off x="2163764" y="5205624"/>
              <a:ext cx="142875" cy="47625"/>
            </a:xfrm>
            <a:custGeom>
              <a:avLst/>
              <a:gdLst>
                <a:gd name="connsiteX0" fmla="*/ 136888 w 142875"/>
                <a:gd name="connsiteY0" fmla="*/ 7348 h 47625"/>
                <a:gd name="connsiteX1" fmla="*/ 136888 w 142875"/>
                <a:gd name="connsiteY1" fmla="*/ 45448 h 47625"/>
                <a:gd name="connsiteX2" fmla="*/ 7348 w 142875"/>
                <a:gd name="connsiteY2" fmla="*/ 45448 h 47625"/>
                <a:gd name="connsiteX3" fmla="*/ 7348 w 142875"/>
                <a:gd name="connsiteY3" fmla="*/ 7348 h 47625"/>
              </a:gdLst>
              <a:ahLst/>
              <a:cxnLst>
                <a:cxn ang="0">
                  <a:pos x="connsiteX0" y="connsiteY0"/>
                </a:cxn>
                <a:cxn ang="0">
                  <a:pos x="connsiteX1" y="connsiteY1"/>
                </a:cxn>
                <a:cxn ang="0">
                  <a:pos x="connsiteX2" y="connsiteY2"/>
                </a:cxn>
                <a:cxn ang="0">
                  <a:pos x="connsiteX3" y="connsiteY3"/>
                </a:cxn>
              </a:cxnLst>
              <a:rect l="l" t="t" r="r" b="b"/>
              <a:pathLst>
                <a:path w="142875" h="47625">
                  <a:moveTo>
                    <a:pt x="136888" y="7348"/>
                  </a:moveTo>
                  <a:lnTo>
                    <a:pt x="136888" y="45448"/>
                  </a:lnTo>
                  <a:lnTo>
                    <a:pt x="7348" y="45448"/>
                  </a:lnTo>
                  <a:lnTo>
                    <a:pt x="7348" y="734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29" name="Freeform: Shape 28">
              <a:extLst>
                <a:ext uri="{FF2B5EF4-FFF2-40B4-BE49-F238E27FC236}">
                  <a16:creationId xmlns:a16="http://schemas.microsoft.com/office/drawing/2014/main" id="{D5AD1F2E-0A74-4E0A-A5FF-B70BCB5C3E4F}"/>
                </a:ext>
              </a:extLst>
            </p:cNvPr>
            <p:cNvSpPr/>
            <p:nvPr/>
          </p:nvSpPr>
          <p:spPr>
            <a:xfrm>
              <a:off x="2100851" y="4960202"/>
              <a:ext cx="190500" cy="257175"/>
            </a:xfrm>
            <a:custGeom>
              <a:avLst/>
              <a:gdLst>
                <a:gd name="connsiteX0" fmla="*/ 184513 w 190500"/>
                <a:gd name="connsiteY0" fmla="*/ 249703 h 257175"/>
                <a:gd name="connsiteX1" fmla="*/ 184513 w 190500"/>
                <a:gd name="connsiteY1" fmla="*/ 189696 h 257175"/>
                <a:gd name="connsiteX2" fmla="*/ 169273 w 190500"/>
                <a:gd name="connsiteY2" fmla="*/ 149691 h 257175"/>
                <a:gd name="connsiteX3" fmla="*/ 99741 w 190500"/>
                <a:gd name="connsiteY3" fmla="*/ 79206 h 257175"/>
                <a:gd name="connsiteX4" fmla="*/ 77833 w 190500"/>
                <a:gd name="connsiteY4" fmla="*/ 76348 h 257175"/>
                <a:gd name="connsiteX5" fmla="*/ 74023 w 190500"/>
                <a:gd name="connsiteY5" fmla="*/ 109686 h 257175"/>
                <a:gd name="connsiteX6" fmla="*/ 115933 w 190500"/>
                <a:gd name="connsiteY6" fmla="*/ 152548 h 257175"/>
                <a:gd name="connsiteX7" fmla="*/ 116886 w 190500"/>
                <a:gd name="connsiteY7" fmla="*/ 169693 h 257175"/>
                <a:gd name="connsiteX8" fmla="*/ 99741 w 190500"/>
                <a:gd name="connsiteY8" fmla="*/ 170646 h 257175"/>
                <a:gd name="connsiteX9" fmla="*/ 52116 w 190500"/>
                <a:gd name="connsiteY9" fmla="*/ 123021 h 257175"/>
                <a:gd name="connsiteX10" fmla="*/ 51163 w 190500"/>
                <a:gd name="connsiteY10" fmla="*/ 121116 h 257175"/>
                <a:gd name="connsiteX11" fmla="*/ 42591 w 190500"/>
                <a:gd name="connsiteY11" fmla="*/ 92541 h 257175"/>
                <a:gd name="connsiteX12" fmla="*/ 39733 w 190500"/>
                <a:gd name="connsiteY12" fmla="*/ 40153 h 257175"/>
                <a:gd name="connsiteX13" fmla="*/ 37828 w 190500"/>
                <a:gd name="connsiteY13" fmla="*/ 18246 h 257175"/>
                <a:gd name="connsiteX14" fmla="*/ 18778 w 190500"/>
                <a:gd name="connsiteY14" fmla="*/ 7768 h 257175"/>
                <a:gd name="connsiteX15" fmla="*/ 7348 w 190500"/>
                <a:gd name="connsiteY15" fmla="*/ 23961 h 257175"/>
                <a:gd name="connsiteX16" fmla="*/ 7348 w 190500"/>
                <a:gd name="connsiteY16" fmla="*/ 78253 h 257175"/>
                <a:gd name="connsiteX17" fmla="*/ 7348 w 190500"/>
                <a:gd name="connsiteY17" fmla="*/ 78253 h 257175"/>
                <a:gd name="connsiteX18" fmla="*/ 7348 w 190500"/>
                <a:gd name="connsiteY18" fmla="*/ 126831 h 257175"/>
                <a:gd name="connsiteX19" fmla="*/ 17826 w 190500"/>
                <a:gd name="connsiteY19" fmla="*/ 160168 h 257175"/>
                <a:gd name="connsiteX20" fmla="*/ 87358 w 190500"/>
                <a:gd name="connsiteY20" fmla="*/ 250656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0" h="257175">
                  <a:moveTo>
                    <a:pt x="184513" y="249703"/>
                  </a:moveTo>
                  <a:cubicBezTo>
                    <a:pt x="184513" y="249703"/>
                    <a:pt x="184513" y="207793"/>
                    <a:pt x="184513" y="189696"/>
                  </a:cubicBezTo>
                  <a:cubicBezTo>
                    <a:pt x="184513" y="173503"/>
                    <a:pt x="178798" y="160168"/>
                    <a:pt x="169273" y="149691"/>
                  </a:cubicBezTo>
                  <a:cubicBezTo>
                    <a:pt x="146413" y="125878"/>
                    <a:pt x="123553" y="102066"/>
                    <a:pt x="99741" y="79206"/>
                  </a:cubicBezTo>
                  <a:cubicBezTo>
                    <a:pt x="94026" y="73491"/>
                    <a:pt x="83548" y="72538"/>
                    <a:pt x="77833" y="76348"/>
                  </a:cubicBezTo>
                  <a:cubicBezTo>
                    <a:pt x="64498" y="84921"/>
                    <a:pt x="65451" y="100161"/>
                    <a:pt x="74023" y="109686"/>
                  </a:cubicBezTo>
                  <a:cubicBezTo>
                    <a:pt x="88311" y="123973"/>
                    <a:pt x="102598" y="138261"/>
                    <a:pt x="115933" y="152548"/>
                  </a:cubicBezTo>
                  <a:cubicBezTo>
                    <a:pt x="121648" y="158263"/>
                    <a:pt x="121648" y="164931"/>
                    <a:pt x="116886" y="169693"/>
                  </a:cubicBezTo>
                  <a:cubicBezTo>
                    <a:pt x="113076" y="173503"/>
                    <a:pt x="103551" y="174456"/>
                    <a:pt x="99741" y="170646"/>
                  </a:cubicBezTo>
                  <a:cubicBezTo>
                    <a:pt x="83548" y="154453"/>
                    <a:pt x="68308" y="138261"/>
                    <a:pt x="52116" y="123021"/>
                  </a:cubicBezTo>
                  <a:cubicBezTo>
                    <a:pt x="51163" y="122068"/>
                    <a:pt x="51163" y="122068"/>
                    <a:pt x="51163" y="121116"/>
                  </a:cubicBezTo>
                  <a:cubicBezTo>
                    <a:pt x="45448" y="112543"/>
                    <a:pt x="42591" y="103018"/>
                    <a:pt x="42591" y="92541"/>
                  </a:cubicBezTo>
                  <a:cubicBezTo>
                    <a:pt x="42591" y="75396"/>
                    <a:pt x="40686" y="57298"/>
                    <a:pt x="39733" y="40153"/>
                  </a:cubicBezTo>
                  <a:cubicBezTo>
                    <a:pt x="38781" y="32533"/>
                    <a:pt x="39733" y="24913"/>
                    <a:pt x="37828" y="18246"/>
                  </a:cubicBezTo>
                  <a:cubicBezTo>
                    <a:pt x="35923" y="10626"/>
                    <a:pt x="26398" y="5863"/>
                    <a:pt x="18778" y="7768"/>
                  </a:cubicBezTo>
                  <a:cubicBezTo>
                    <a:pt x="12111" y="7768"/>
                    <a:pt x="7348" y="15388"/>
                    <a:pt x="7348" y="23961"/>
                  </a:cubicBezTo>
                  <a:cubicBezTo>
                    <a:pt x="7348" y="42058"/>
                    <a:pt x="7348" y="60156"/>
                    <a:pt x="7348" y="78253"/>
                  </a:cubicBezTo>
                  <a:lnTo>
                    <a:pt x="7348" y="78253"/>
                  </a:lnTo>
                  <a:cubicBezTo>
                    <a:pt x="7348" y="94446"/>
                    <a:pt x="7348" y="110638"/>
                    <a:pt x="7348" y="126831"/>
                  </a:cubicBezTo>
                  <a:cubicBezTo>
                    <a:pt x="7348" y="139213"/>
                    <a:pt x="10206" y="149691"/>
                    <a:pt x="17826" y="160168"/>
                  </a:cubicBezTo>
                  <a:cubicBezTo>
                    <a:pt x="34971" y="181123"/>
                    <a:pt x="87358" y="250656"/>
                    <a:pt x="87358" y="25065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0" name="Freeform: Shape 29">
              <a:extLst>
                <a:ext uri="{FF2B5EF4-FFF2-40B4-BE49-F238E27FC236}">
                  <a16:creationId xmlns:a16="http://schemas.microsoft.com/office/drawing/2014/main" id="{9CE36886-3AC8-42EF-963F-7FE5A26A3D55}"/>
                </a:ext>
              </a:extLst>
            </p:cNvPr>
            <p:cNvSpPr/>
            <p:nvPr/>
          </p:nvSpPr>
          <p:spPr>
            <a:xfrm>
              <a:off x="2326284" y="5205029"/>
              <a:ext cx="142875" cy="47625"/>
            </a:xfrm>
            <a:custGeom>
              <a:avLst/>
              <a:gdLst>
                <a:gd name="connsiteX0" fmla="*/ 136888 w 142875"/>
                <a:gd name="connsiteY0" fmla="*/ 7348 h 47625"/>
                <a:gd name="connsiteX1" fmla="*/ 136888 w 142875"/>
                <a:gd name="connsiteY1" fmla="*/ 45448 h 47625"/>
                <a:gd name="connsiteX2" fmla="*/ 7348 w 142875"/>
                <a:gd name="connsiteY2" fmla="*/ 45448 h 47625"/>
                <a:gd name="connsiteX3" fmla="*/ 7348 w 142875"/>
                <a:gd name="connsiteY3" fmla="*/ 7348 h 47625"/>
              </a:gdLst>
              <a:ahLst/>
              <a:cxnLst>
                <a:cxn ang="0">
                  <a:pos x="connsiteX0" y="connsiteY0"/>
                </a:cxn>
                <a:cxn ang="0">
                  <a:pos x="connsiteX1" y="connsiteY1"/>
                </a:cxn>
                <a:cxn ang="0">
                  <a:pos x="connsiteX2" y="connsiteY2"/>
                </a:cxn>
                <a:cxn ang="0">
                  <a:pos x="connsiteX3" y="connsiteY3"/>
                </a:cxn>
              </a:cxnLst>
              <a:rect l="l" t="t" r="r" b="b"/>
              <a:pathLst>
                <a:path w="142875" h="47625">
                  <a:moveTo>
                    <a:pt x="136888" y="7348"/>
                  </a:moveTo>
                  <a:lnTo>
                    <a:pt x="136888" y="45448"/>
                  </a:lnTo>
                  <a:lnTo>
                    <a:pt x="7348" y="45448"/>
                  </a:lnTo>
                  <a:lnTo>
                    <a:pt x="7348" y="734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1" name="Freeform: Shape 30">
              <a:extLst>
                <a:ext uri="{FF2B5EF4-FFF2-40B4-BE49-F238E27FC236}">
                  <a16:creationId xmlns:a16="http://schemas.microsoft.com/office/drawing/2014/main" id="{69D42A2F-0828-425E-956F-FA78EA3BD922}"/>
                </a:ext>
              </a:extLst>
            </p:cNvPr>
            <p:cNvSpPr/>
            <p:nvPr/>
          </p:nvSpPr>
          <p:spPr>
            <a:xfrm>
              <a:off x="2341833" y="4960202"/>
              <a:ext cx="190500" cy="257175"/>
            </a:xfrm>
            <a:custGeom>
              <a:avLst/>
              <a:gdLst>
                <a:gd name="connsiteX0" fmla="*/ 7348 w 190500"/>
                <a:gd name="connsiteY0" fmla="*/ 249703 h 257175"/>
                <a:gd name="connsiteX1" fmla="*/ 7348 w 190500"/>
                <a:gd name="connsiteY1" fmla="*/ 189696 h 257175"/>
                <a:gd name="connsiteX2" fmla="*/ 22588 w 190500"/>
                <a:gd name="connsiteY2" fmla="*/ 149691 h 257175"/>
                <a:gd name="connsiteX3" fmla="*/ 92121 w 190500"/>
                <a:gd name="connsiteY3" fmla="*/ 79206 h 257175"/>
                <a:gd name="connsiteX4" fmla="*/ 114028 w 190500"/>
                <a:gd name="connsiteY4" fmla="*/ 76348 h 257175"/>
                <a:gd name="connsiteX5" fmla="*/ 116886 w 190500"/>
                <a:gd name="connsiteY5" fmla="*/ 109686 h 257175"/>
                <a:gd name="connsiteX6" fmla="*/ 74976 w 190500"/>
                <a:gd name="connsiteY6" fmla="*/ 152548 h 257175"/>
                <a:gd name="connsiteX7" fmla="*/ 74023 w 190500"/>
                <a:gd name="connsiteY7" fmla="*/ 169693 h 257175"/>
                <a:gd name="connsiteX8" fmla="*/ 91168 w 190500"/>
                <a:gd name="connsiteY8" fmla="*/ 170646 h 257175"/>
                <a:gd name="connsiteX9" fmla="*/ 138793 w 190500"/>
                <a:gd name="connsiteY9" fmla="*/ 123021 h 257175"/>
                <a:gd name="connsiteX10" fmla="*/ 139746 w 190500"/>
                <a:gd name="connsiteY10" fmla="*/ 121116 h 257175"/>
                <a:gd name="connsiteX11" fmla="*/ 148318 w 190500"/>
                <a:gd name="connsiteY11" fmla="*/ 92541 h 257175"/>
                <a:gd name="connsiteX12" fmla="*/ 151176 w 190500"/>
                <a:gd name="connsiteY12" fmla="*/ 40153 h 257175"/>
                <a:gd name="connsiteX13" fmla="*/ 153081 w 190500"/>
                <a:gd name="connsiteY13" fmla="*/ 18246 h 257175"/>
                <a:gd name="connsiteX14" fmla="*/ 172131 w 190500"/>
                <a:gd name="connsiteY14" fmla="*/ 7768 h 257175"/>
                <a:gd name="connsiteX15" fmla="*/ 183561 w 190500"/>
                <a:gd name="connsiteY15" fmla="*/ 24913 h 257175"/>
                <a:gd name="connsiteX16" fmla="*/ 183561 w 190500"/>
                <a:gd name="connsiteY16" fmla="*/ 79206 h 257175"/>
                <a:gd name="connsiteX17" fmla="*/ 183561 w 190500"/>
                <a:gd name="connsiteY17" fmla="*/ 79206 h 257175"/>
                <a:gd name="connsiteX18" fmla="*/ 183561 w 190500"/>
                <a:gd name="connsiteY18" fmla="*/ 127783 h 257175"/>
                <a:gd name="connsiteX19" fmla="*/ 173083 w 190500"/>
                <a:gd name="connsiteY19" fmla="*/ 161121 h 257175"/>
                <a:gd name="connsiteX20" fmla="*/ 103551 w 190500"/>
                <a:gd name="connsiteY20" fmla="*/ 251608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0" h="257175">
                  <a:moveTo>
                    <a:pt x="7348" y="249703"/>
                  </a:moveTo>
                  <a:cubicBezTo>
                    <a:pt x="7348" y="249703"/>
                    <a:pt x="7348" y="207793"/>
                    <a:pt x="7348" y="189696"/>
                  </a:cubicBezTo>
                  <a:cubicBezTo>
                    <a:pt x="7348" y="173503"/>
                    <a:pt x="13063" y="160168"/>
                    <a:pt x="22588" y="149691"/>
                  </a:cubicBezTo>
                  <a:cubicBezTo>
                    <a:pt x="45448" y="125878"/>
                    <a:pt x="68308" y="102066"/>
                    <a:pt x="92121" y="79206"/>
                  </a:cubicBezTo>
                  <a:cubicBezTo>
                    <a:pt x="97836" y="73491"/>
                    <a:pt x="108313" y="72538"/>
                    <a:pt x="114028" y="76348"/>
                  </a:cubicBezTo>
                  <a:cubicBezTo>
                    <a:pt x="126411" y="84921"/>
                    <a:pt x="125458" y="100161"/>
                    <a:pt x="116886" y="109686"/>
                  </a:cubicBezTo>
                  <a:cubicBezTo>
                    <a:pt x="102598" y="123973"/>
                    <a:pt x="88311" y="138261"/>
                    <a:pt x="74976" y="152548"/>
                  </a:cubicBezTo>
                  <a:cubicBezTo>
                    <a:pt x="69261" y="158263"/>
                    <a:pt x="69261" y="164931"/>
                    <a:pt x="74023" y="169693"/>
                  </a:cubicBezTo>
                  <a:cubicBezTo>
                    <a:pt x="77833" y="173503"/>
                    <a:pt x="87358" y="174456"/>
                    <a:pt x="91168" y="170646"/>
                  </a:cubicBezTo>
                  <a:cubicBezTo>
                    <a:pt x="107361" y="154453"/>
                    <a:pt x="122601" y="138261"/>
                    <a:pt x="138793" y="123021"/>
                  </a:cubicBezTo>
                  <a:cubicBezTo>
                    <a:pt x="139746" y="122068"/>
                    <a:pt x="139746" y="122068"/>
                    <a:pt x="139746" y="121116"/>
                  </a:cubicBezTo>
                  <a:cubicBezTo>
                    <a:pt x="145461" y="112543"/>
                    <a:pt x="148318" y="103018"/>
                    <a:pt x="148318" y="92541"/>
                  </a:cubicBezTo>
                  <a:cubicBezTo>
                    <a:pt x="148318" y="75396"/>
                    <a:pt x="150223" y="57298"/>
                    <a:pt x="151176" y="40153"/>
                  </a:cubicBezTo>
                  <a:cubicBezTo>
                    <a:pt x="152128" y="32533"/>
                    <a:pt x="151176" y="24913"/>
                    <a:pt x="153081" y="18246"/>
                  </a:cubicBezTo>
                  <a:cubicBezTo>
                    <a:pt x="154986" y="10626"/>
                    <a:pt x="164511" y="5863"/>
                    <a:pt x="172131" y="7768"/>
                  </a:cubicBezTo>
                  <a:cubicBezTo>
                    <a:pt x="178798" y="8721"/>
                    <a:pt x="183561" y="16341"/>
                    <a:pt x="183561" y="24913"/>
                  </a:cubicBezTo>
                  <a:cubicBezTo>
                    <a:pt x="183561" y="43011"/>
                    <a:pt x="183561" y="61108"/>
                    <a:pt x="183561" y="79206"/>
                  </a:cubicBezTo>
                  <a:lnTo>
                    <a:pt x="183561" y="79206"/>
                  </a:lnTo>
                  <a:cubicBezTo>
                    <a:pt x="183561" y="95398"/>
                    <a:pt x="183561" y="111591"/>
                    <a:pt x="183561" y="127783"/>
                  </a:cubicBezTo>
                  <a:cubicBezTo>
                    <a:pt x="183561" y="140166"/>
                    <a:pt x="180703" y="150643"/>
                    <a:pt x="173083" y="161121"/>
                  </a:cubicBezTo>
                  <a:cubicBezTo>
                    <a:pt x="155938" y="182076"/>
                    <a:pt x="103551" y="251608"/>
                    <a:pt x="103551" y="25160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6" name="Group 22">
            <a:extLst>
              <a:ext uri="{FF2B5EF4-FFF2-40B4-BE49-F238E27FC236}">
                <a16:creationId xmlns:a16="http://schemas.microsoft.com/office/drawing/2014/main" id="{2BD18A0A-6110-4B07-9DEF-4931E1C0FEF9}"/>
              </a:ext>
            </a:extLst>
          </p:cNvPr>
          <p:cNvGrpSpPr>
            <a:grpSpLocks noChangeAspect="1"/>
          </p:cNvGrpSpPr>
          <p:nvPr/>
        </p:nvGrpSpPr>
        <p:grpSpPr bwMode="auto">
          <a:xfrm>
            <a:off x="448714" y="1513468"/>
            <a:ext cx="403762" cy="441465"/>
            <a:chOff x="2903" y="1095"/>
            <a:chExt cx="2024" cy="2213"/>
          </a:xfrm>
        </p:grpSpPr>
        <p:sp>
          <p:nvSpPr>
            <p:cNvPr id="37" name="Freeform 23">
              <a:extLst>
                <a:ext uri="{FF2B5EF4-FFF2-40B4-BE49-F238E27FC236}">
                  <a16:creationId xmlns:a16="http://schemas.microsoft.com/office/drawing/2014/main" id="{55A6D4ED-DFF7-49EE-A31C-61AE75C5A4CE}"/>
                </a:ext>
              </a:extLst>
            </p:cNvPr>
            <p:cNvSpPr>
              <a:spLocks noEditPoints="1"/>
            </p:cNvSpPr>
            <p:nvPr/>
          </p:nvSpPr>
          <p:spPr bwMode="auto">
            <a:xfrm>
              <a:off x="2903" y="1095"/>
              <a:ext cx="1691" cy="2213"/>
            </a:xfrm>
            <a:custGeom>
              <a:avLst/>
              <a:gdLst>
                <a:gd name="T0" fmla="*/ 260 w 716"/>
                <a:gd name="T1" fmla="*/ 94 h 938"/>
                <a:gd name="T2" fmla="*/ 358 w 716"/>
                <a:gd name="T3" fmla="*/ 0 h 938"/>
                <a:gd name="T4" fmla="*/ 456 w 716"/>
                <a:gd name="T5" fmla="*/ 94 h 938"/>
                <a:gd name="T6" fmla="*/ 456 w 716"/>
                <a:gd name="T7" fmla="*/ 125 h 938"/>
                <a:gd name="T8" fmla="*/ 586 w 716"/>
                <a:gd name="T9" fmla="*/ 125 h 938"/>
                <a:gd name="T10" fmla="*/ 586 w 716"/>
                <a:gd name="T11" fmla="*/ 250 h 938"/>
                <a:gd name="T12" fmla="*/ 130 w 716"/>
                <a:gd name="T13" fmla="*/ 250 h 938"/>
                <a:gd name="T14" fmla="*/ 130 w 716"/>
                <a:gd name="T15" fmla="*/ 125 h 938"/>
                <a:gd name="T16" fmla="*/ 260 w 716"/>
                <a:gd name="T17" fmla="*/ 125 h 938"/>
                <a:gd name="T18" fmla="*/ 260 w 716"/>
                <a:gd name="T19" fmla="*/ 94 h 938"/>
                <a:gd name="T20" fmla="*/ 260 w 716"/>
                <a:gd name="T21" fmla="*/ 94 h 938"/>
                <a:gd name="T22" fmla="*/ 716 w 716"/>
                <a:gd name="T23" fmla="*/ 693 h 938"/>
                <a:gd name="T24" fmla="*/ 716 w 716"/>
                <a:gd name="T25" fmla="*/ 125 h 938"/>
                <a:gd name="T26" fmla="*/ 586 w 716"/>
                <a:gd name="T27" fmla="*/ 125 h 938"/>
                <a:gd name="T28" fmla="*/ 130 w 716"/>
                <a:gd name="T29" fmla="*/ 125 h 938"/>
                <a:gd name="T30" fmla="*/ 0 w 716"/>
                <a:gd name="T31" fmla="*/ 125 h 938"/>
                <a:gd name="T32" fmla="*/ 0 w 716"/>
                <a:gd name="T33" fmla="*/ 938 h 938"/>
                <a:gd name="T34" fmla="*/ 399 w 716"/>
                <a:gd name="T35" fmla="*/ 938 h 938"/>
                <a:gd name="T36" fmla="*/ 130 w 716"/>
                <a:gd name="T37" fmla="*/ 438 h 938"/>
                <a:gd name="T38" fmla="*/ 586 w 716"/>
                <a:gd name="T39" fmla="*/ 438 h 938"/>
                <a:gd name="T40" fmla="*/ 586 w 716"/>
                <a:gd name="T41" fmla="*/ 625 h 938"/>
                <a:gd name="T42" fmla="*/ 130 w 716"/>
                <a:gd name="T43" fmla="*/ 62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6" h="938">
                  <a:moveTo>
                    <a:pt x="260" y="94"/>
                  </a:moveTo>
                  <a:cubicBezTo>
                    <a:pt x="260" y="42"/>
                    <a:pt x="304" y="0"/>
                    <a:pt x="358" y="0"/>
                  </a:cubicBezTo>
                  <a:cubicBezTo>
                    <a:pt x="412" y="0"/>
                    <a:pt x="456" y="42"/>
                    <a:pt x="456" y="94"/>
                  </a:cubicBezTo>
                  <a:cubicBezTo>
                    <a:pt x="456" y="125"/>
                    <a:pt x="456" y="125"/>
                    <a:pt x="456" y="125"/>
                  </a:cubicBezTo>
                  <a:cubicBezTo>
                    <a:pt x="586" y="125"/>
                    <a:pt x="586" y="125"/>
                    <a:pt x="586" y="125"/>
                  </a:cubicBezTo>
                  <a:cubicBezTo>
                    <a:pt x="586" y="250"/>
                    <a:pt x="586" y="250"/>
                    <a:pt x="586" y="250"/>
                  </a:cubicBezTo>
                  <a:cubicBezTo>
                    <a:pt x="130" y="250"/>
                    <a:pt x="130" y="250"/>
                    <a:pt x="130" y="250"/>
                  </a:cubicBezTo>
                  <a:cubicBezTo>
                    <a:pt x="130" y="125"/>
                    <a:pt x="130" y="125"/>
                    <a:pt x="130" y="125"/>
                  </a:cubicBezTo>
                  <a:cubicBezTo>
                    <a:pt x="260" y="125"/>
                    <a:pt x="260" y="125"/>
                    <a:pt x="260" y="125"/>
                  </a:cubicBezTo>
                  <a:cubicBezTo>
                    <a:pt x="260" y="94"/>
                    <a:pt x="260" y="94"/>
                    <a:pt x="260" y="94"/>
                  </a:cubicBezTo>
                  <a:cubicBezTo>
                    <a:pt x="260" y="94"/>
                    <a:pt x="260" y="94"/>
                    <a:pt x="260" y="94"/>
                  </a:cubicBezTo>
                  <a:close/>
                  <a:moveTo>
                    <a:pt x="716" y="693"/>
                  </a:moveTo>
                  <a:cubicBezTo>
                    <a:pt x="716" y="677"/>
                    <a:pt x="716" y="125"/>
                    <a:pt x="716" y="125"/>
                  </a:cubicBezTo>
                  <a:cubicBezTo>
                    <a:pt x="586" y="125"/>
                    <a:pt x="586" y="125"/>
                    <a:pt x="586" y="125"/>
                  </a:cubicBezTo>
                  <a:moveTo>
                    <a:pt x="130" y="125"/>
                  </a:moveTo>
                  <a:cubicBezTo>
                    <a:pt x="0" y="125"/>
                    <a:pt x="0" y="125"/>
                    <a:pt x="0" y="125"/>
                  </a:cubicBezTo>
                  <a:cubicBezTo>
                    <a:pt x="0" y="938"/>
                    <a:pt x="0" y="938"/>
                    <a:pt x="0" y="938"/>
                  </a:cubicBezTo>
                  <a:cubicBezTo>
                    <a:pt x="16" y="938"/>
                    <a:pt x="399" y="938"/>
                    <a:pt x="399" y="938"/>
                  </a:cubicBezTo>
                  <a:moveTo>
                    <a:pt x="130" y="438"/>
                  </a:moveTo>
                  <a:cubicBezTo>
                    <a:pt x="391" y="438"/>
                    <a:pt x="586" y="438"/>
                    <a:pt x="586" y="438"/>
                  </a:cubicBezTo>
                  <a:moveTo>
                    <a:pt x="586" y="625"/>
                  </a:moveTo>
                  <a:cubicBezTo>
                    <a:pt x="326" y="625"/>
                    <a:pt x="130" y="625"/>
                    <a:pt x="130" y="62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4">
              <a:extLst>
                <a:ext uri="{FF2B5EF4-FFF2-40B4-BE49-F238E27FC236}">
                  <a16:creationId xmlns:a16="http://schemas.microsoft.com/office/drawing/2014/main" id="{E33F37FE-6B5F-410D-993D-402663E2C254}"/>
                </a:ext>
              </a:extLst>
            </p:cNvPr>
            <p:cNvSpPr>
              <a:spLocks/>
            </p:cNvSpPr>
            <p:nvPr/>
          </p:nvSpPr>
          <p:spPr bwMode="auto">
            <a:xfrm>
              <a:off x="3923" y="2730"/>
              <a:ext cx="1004" cy="578"/>
            </a:xfrm>
            <a:custGeom>
              <a:avLst/>
              <a:gdLst>
                <a:gd name="T0" fmla="*/ 0 w 425"/>
                <a:gd name="T1" fmla="*/ 82 h 245"/>
                <a:gd name="T2" fmla="*/ 170 w 425"/>
                <a:gd name="T3" fmla="*/ 245 h 245"/>
                <a:gd name="T4" fmla="*/ 425 w 425"/>
                <a:gd name="T5" fmla="*/ 0 h 245"/>
              </a:gdLst>
              <a:ahLst/>
              <a:cxnLst>
                <a:cxn ang="0">
                  <a:pos x="T0" y="T1"/>
                </a:cxn>
                <a:cxn ang="0">
                  <a:pos x="T2" y="T3"/>
                </a:cxn>
                <a:cxn ang="0">
                  <a:pos x="T4" y="T5"/>
                </a:cxn>
              </a:cxnLst>
              <a:rect l="0" t="0" r="r" b="b"/>
              <a:pathLst>
                <a:path w="425" h="245">
                  <a:moveTo>
                    <a:pt x="0" y="82"/>
                  </a:moveTo>
                  <a:cubicBezTo>
                    <a:pt x="170" y="245"/>
                    <a:pt x="170" y="245"/>
                    <a:pt x="170" y="245"/>
                  </a:cubicBezTo>
                  <a:cubicBezTo>
                    <a:pt x="425" y="0"/>
                    <a:pt x="425" y="0"/>
                    <a:pt x="425"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Processing_E9F5" title="Icon of two interlocked gears">
            <a:extLst>
              <a:ext uri="{FF2B5EF4-FFF2-40B4-BE49-F238E27FC236}">
                <a16:creationId xmlns:a16="http://schemas.microsoft.com/office/drawing/2014/main" id="{D3A06A1A-F66A-4E9B-A067-978AFF00FFA0}"/>
              </a:ext>
            </a:extLst>
          </p:cNvPr>
          <p:cNvSpPr>
            <a:spLocks noChangeAspect="1" noEditPoints="1"/>
          </p:cNvSpPr>
          <p:nvPr/>
        </p:nvSpPr>
        <p:spPr bwMode="auto">
          <a:xfrm>
            <a:off x="9639300" y="1513468"/>
            <a:ext cx="536949" cy="46764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982576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Performance guidance</a:t>
            </a:r>
          </a:p>
        </p:txBody>
      </p:sp>
      <p:sp>
        <p:nvSpPr>
          <p:cNvPr id="15" name="Rectangle 14">
            <a:extLst>
              <a:ext uri="{FF2B5EF4-FFF2-40B4-BE49-F238E27FC236}">
                <a16:creationId xmlns:a16="http://schemas.microsoft.com/office/drawing/2014/main" id="{7B312099-40F9-434F-8FC0-5FE62D9FD058}"/>
              </a:ext>
            </a:extLst>
          </p:cNvPr>
          <p:cNvSpPr/>
          <p:nvPr/>
        </p:nvSpPr>
        <p:spPr>
          <a:xfrm>
            <a:off x="442807"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Leverage multisession </a:t>
            </a:r>
            <a:br>
              <a:rPr lang="en-US" sz="2400" dirty="0">
                <a:solidFill>
                  <a:schemeClr val="accent1"/>
                </a:solidFill>
                <a:cs typeface="Segoe UI" pitchFamily="34" charset="0"/>
              </a:rPr>
            </a:br>
            <a:r>
              <a:rPr lang="en-US" sz="2400" dirty="0">
                <a:solidFill>
                  <a:schemeClr val="accent1"/>
                </a:solidFill>
                <a:cs typeface="Segoe UI" pitchFamily="34" charset="0"/>
              </a:rPr>
              <a:t>user density for the most cost-effective option</a:t>
            </a:r>
          </a:p>
        </p:txBody>
      </p:sp>
      <p:sp>
        <p:nvSpPr>
          <p:cNvPr id="17" name="Rectangle 16">
            <a:extLst>
              <a:ext uri="{FF2B5EF4-FFF2-40B4-BE49-F238E27FC236}">
                <a16:creationId xmlns:a16="http://schemas.microsoft.com/office/drawing/2014/main" id="{A3693A13-6F62-4DC9-BDD1-3171D7423F9B}"/>
              </a:ext>
            </a:extLst>
          </p:cNvPr>
          <p:cNvSpPr/>
          <p:nvPr/>
        </p:nvSpPr>
        <p:spPr>
          <a:xfrm>
            <a:off x="442807"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VM should be deployed to Azure regions with WVD clusters</a:t>
            </a:r>
          </a:p>
        </p:txBody>
      </p:sp>
      <p:cxnSp>
        <p:nvCxnSpPr>
          <p:cNvPr id="18" name="Straight Connector 17">
            <a:extLst>
              <a:ext uri="{FF2B5EF4-FFF2-40B4-BE49-F238E27FC236}">
                <a16:creationId xmlns:a16="http://schemas.microsoft.com/office/drawing/2014/main" id="{ABAAAE03-8421-40BE-A907-6563D2622EC6}"/>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B37BC0-59FD-4471-9F87-4A01594F264D}"/>
              </a:ext>
            </a:extLst>
          </p:cNvPr>
          <p:cNvSpPr/>
          <p:nvPr/>
        </p:nvSpPr>
        <p:spPr>
          <a:xfrm>
            <a:off x="8813497" y="2090057"/>
            <a:ext cx="3195941" cy="4432655"/>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Recommend a mix </a:t>
            </a:r>
            <a:br>
              <a:rPr lang="en-US" sz="2400" dirty="0">
                <a:solidFill>
                  <a:schemeClr val="accent1"/>
                </a:solidFill>
                <a:cs typeface="Segoe UI" pitchFamily="34" charset="0"/>
              </a:rPr>
            </a:br>
            <a:r>
              <a:rPr lang="en-US" sz="2400" dirty="0">
                <a:solidFill>
                  <a:schemeClr val="accent1"/>
                </a:solidFill>
                <a:cs typeface="Segoe UI" pitchFamily="34" charset="0"/>
              </a:rPr>
              <a:t>of breadth and</a:t>
            </a:r>
            <a:br>
              <a:rPr lang="en-US" sz="2400" dirty="0">
                <a:solidFill>
                  <a:schemeClr val="accent1"/>
                </a:solidFill>
                <a:cs typeface="Segoe UI" pitchFamily="34" charset="0"/>
              </a:rPr>
            </a:br>
            <a:r>
              <a:rPr lang="en-US" sz="2400" dirty="0">
                <a:solidFill>
                  <a:schemeClr val="accent1"/>
                </a:solidFill>
                <a:cs typeface="Segoe UI" pitchFamily="34" charset="0"/>
              </a:rPr>
              <a:t>depth scaling to accommodate peak and nonpeak timing</a:t>
            </a:r>
          </a:p>
        </p:txBody>
      </p:sp>
      <p:cxnSp>
        <p:nvCxnSpPr>
          <p:cNvPr id="20" name="Straight Connector 19">
            <a:extLst>
              <a:ext uri="{FF2B5EF4-FFF2-40B4-BE49-F238E27FC236}">
                <a16:creationId xmlns:a16="http://schemas.microsoft.com/office/drawing/2014/main" id="{6C8C39D2-7E27-47F8-AB02-34B2EE743824}"/>
              </a:ext>
            </a:extLst>
          </p:cNvPr>
          <p:cNvCxnSpPr/>
          <p:nvPr/>
        </p:nvCxnSpPr>
        <p:spPr>
          <a:xfrm>
            <a:off x="883254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2BB946-7FAF-41A3-94E3-0456A692ADF8}"/>
              </a:ext>
            </a:extLst>
          </p:cNvPr>
          <p:cNvSpPr/>
          <p:nvPr/>
        </p:nvSpPr>
        <p:spPr>
          <a:xfrm>
            <a:off x="4628152"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Active Directory datacenters should be in each region where session host pools are located </a:t>
            </a:r>
          </a:p>
        </p:txBody>
      </p:sp>
      <p:sp>
        <p:nvSpPr>
          <p:cNvPr id="22" name="Rectangle 21">
            <a:extLst>
              <a:ext uri="{FF2B5EF4-FFF2-40B4-BE49-F238E27FC236}">
                <a16:creationId xmlns:a16="http://schemas.microsoft.com/office/drawing/2014/main" id="{36CE111B-5C89-4076-A5B0-F09A4781CD8D}"/>
              </a:ext>
            </a:extLst>
          </p:cNvPr>
          <p:cNvSpPr/>
          <p:nvPr/>
        </p:nvSpPr>
        <p:spPr>
          <a:xfrm>
            <a:off x="4628152"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VM configurations should match use case and host pool needs</a:t>
            </a:r>
          </a:p>
        </p:txBody>
      </p:sp>
      <p:cxnSp>
        <p:nvCxnSpPr>
          <p:cNvPr id="24" name="Straight Connector 23">
            <a:extLst>
              <a:ext uri="{FF2B5EF4-FFF2-40B4-BE49-F238E27FC236}">
                <a16:creationId xmlns:a16="http://schemas.microsoft.com/office/drawing/2014/main" id="{07199750-9013-4DFE-B3A5-92F328800BD5}"/>
              </a:ext>
            </a:extLst>
          </p:cNvPr>
          <p:cNvCxnSpPr/>
          <p:nvPr/>
        </p:nvCxnSpPr>
        <p:spPr>
          <a:xfrm>
            <a:off x="4651904"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POI_ECAF" title="Icon of a map location marker">
            <a:extLst>
              <a:ext uri="{FF2B5EF4-FFF2-40B4-BE49-F238E27FC236}">
                <a16:creationId xmlns:a16="http://schemas.microsoft.com/office/drawing/2014/main" id="{34F4DE4B-7B34-43BF-AD56-632CBBBB6704}"/>
              </a:ext>
            </a:extLst>
          </p:cNvPr>
          <p:cNvSpPr>
            <a:spLocks noChangeAspect="1" noEditPoints="1"/>
          </p:cNvSpPr>
          <p:nvPr/>
        </p:nvSpPr>
        <p:spPr bwMode="auto">
          <a:xfrm>
            <a:off x="449946" y="1526269"/>
            <a:ext cx="293004" cy="46885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3" name="book_2" title="Icon of a book and a pencil">
            <a:extLst>
              <a:ext uri="{FF2B5EF4-FFF2-40B4-BE49-F238E27FC236}">
                <a16:creationId xmlns:a16="http://schemas.microsoft.com/office/drawing/2014/main" id="{B1D4B289-923B-42F5-A2CE-5F9CDFE91650}"/>
              </a:ext>
            </a:extLst>
          </p:cNvPr>
          <p:cNvSpPr>
            <a:spLocks noChangeAspect="1" noEditPoints="1"/>
          </p:cNvSpPr>
          <p:nvPr/>
        </p:nvSpPr>
        <p:spPr bwMode="auto">
          <a:xfrm>
            <a:off x="4636279" y="1494971"/>
            <a:ext cx="533129" cy="486652"/>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34" name="Group 33">
            <a:extLst>
              <a:ext uri="{FF2B5EF4-FFF2-40B4-BE49-F238E27FC236}">
                <a16:creationId xmlns:a16="http://schemas.microsoft.com/office/drawing/2014/main" id="{A608E678-0E47-4DB4-9ED3-A986D59A23BA}"/>
              </a:ext>
            </a:extLst>
          </p:cNvPr>
          <p:cNvGrpSpPr/>
          <p:nvPr/>
        </p:nvGrpSpPr>
        <p:grpSpPr>
          <a:xfrm>
            <a:off x="8813497" y="1463040"/>
            <a:ext cx="546848" cy="537307"/>
            <a:chOff x="6079444" y="4958717"/>
            <a:chExt cx="327659" cy="321945"/>
          </a:xfrm>
        </p:grpSpPr>
        <p:sp>
          <p:nvSpPr>
            <p:cNvPr id="35" name="Freeform: Shape 34">
              <a:extLst>
                <a:ext uri="{FF2B5EF4-FFF2-40B4-BE49-F238E27FC236}">
                  <a16:creationId xmlns:a16="http://schemas.microsoft.com/office/drawing/2014/main" id="{33F58383-535A-4BC9-8178-6B79CCC718AD}"/>
                </a:ext>
              </a:extLst>
            </p:cNvPr>
            <p:cNvSpPr/>
            <p:nvPr/>
          </p:nvSpPr>
          <p:spPr>
            <a:xfrm>
              <a:off x="6079444" y="4958717"/>
              <a:ext cx="276225" cy="247650"/>
            </a:xfrm>
            <a:custGeom>
              <a:avLst/>
              <a:gdLst>
                <a:gd name="connsiteX0" fmla="*/ 271190 w 276225"/>
                <a:gd name="connsiteY0" fmla="*/ 240711 h 247650"/>
                <a:gd name="connsiteX1" fmla="*/ 27350 w 276225"/>
                <a:gd name="connsiteY1" fmla="*/ 240711 h 247650"/>
                <a:gd name="connsiteX2" fmla="*/ 7348 w 276225"/>
                <a:gd name="connsiteY2" fmla="*/ 220708 h 247650"/>
                <a:gd name="connsiteX3" fmla="*/ 7348 w 276225"/>
                <a:gd name="connsiteY3" fmla="*/ 27351 h 247650"/>
                <a:gd name="connsiteX4" fmla="*/ 27350 w 276225"/>
                <a:gd name="connsiteY4" fmla="*/ 7348 h 247650"/>
                <a:gd name="connsiteX5" fmla="*/ 27350 w 276225"/>
                <a:gd name="connsiteY5" fmla="*/ 7348 h 247650"/>
                <a:gd name="connsiteX6" fmla="*/ 47353 w 276225"/>
                <a:gd name="connsiteY6" fmla="*/ 27351 h 247650"/>
                <a:gd name="connsiteX7" fmla="*/ 47353 w 276225"/>
                <a:gd name="connsiteY7"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247650">
                  <a:moveTo>
                    <a:pt x="271190" y="240711"/>
                  </a:moveTo>
                  <a:lnTo>
                    <a:pt x="27350" y="240711"/>
                  </a:lnTo>
                  <a:cubicBezTo>
                    <a:pt x="15921" y="240711"/>
                    <a:pt x="7348" y="231186"/>
                    <a:pt x="7348" y="220708"/>
                  </a:cubicBezTo>
                  <a:lnTo>
                    <a:pt x="7348" y="27351"/>
                  </a:lnTo>
                  <a:cubicBezTo>
                    <a:pt x="7348" y="15921"/>
                    <a:pt x="16873" y="7348"/>
                    <a:pt x="27350" y="7348"/>
                  </a:cubicBezTo>
                  <a:lnTo>
                    <a:pt x="27350" y="7348"/>
                  </a:lnTo>
                  <a:cubicBezTo>
                    <a:pt x="38780" y="7348"/>
                    <a:pt x="47353" y="16873"/>
                    <a:pt x="47353" y="27351"/>
                  </a:cubicBezTo>
                  <a:lnTo>
                    <a:pt x="47353"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6" name="Freeform: Shape 35">
              <a:extLst>
                <a:ext uri="{FF2B5EF4-FFF2-40B4-BE49-F238E27FC236}">
                  <a16:creationId xmlns:a16="http://schemas.microsoft.com/office/drawing/2014/main" id="{F7EECEC9-E9F6-447D-91ED-766D1A1A7B75}"/>
                </a:ext>
              </a:extLst>
            </p:cNvPr>
            <p:cNvSpPr/>
            <p:nvPr/>
          </p:nvSpPr>
          <p:spPr>
            <a:xfrm>
              <a:off x="6124211" y="4985387"/>
              <a:ext cx="238125" cy="9525"/>
            </a:xfrm>
            <a:custGeom>
              <a:avLst/>
              <a:gdLst>
                <a:gd name="connsiteX0" fmla="*/ 7348 w 238125"/>
                <a:gd name="connsiteY0" fmla="*/ 7348 h 9525"/>
                <a:gd name="connsiteX1" fmla="*/ 238806 w 238125"/>
                <a:gd name="connsiteY1" fmla="*/ 7348 h 9525"/>
              </a:gdLst>
              <a:ahLst/>
              <a:cxnLst>
                <a:cxn ang="0">
                  <a:pos x="connsiteX0" y="connsiteY0"/>
                </a:cxn>
                <a:cxn ang="0">
                  <a:pos x="connsiteX1" y="connsiteY1"/>
                </a:cxn>
              </a:cxnLst>
              <a:rect l="l" t="t" r="r" b="b"/>
              <a:pathLst>
                <a:path w="238125" h="9525">
                  <a:moveTo>
                    <a:pt x="7348" y="7348"/>
                  </a:moveTo>
                  <a:lnTo>
                    <a:pt x="238806"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7" name="Freeform: Shape 36">
              <a:extLst>
                <a:ext uri="{FF2B5EF4-FFF2-40B4-BE49-F238E27FC236}">
                  <a16:creationId xmlns:a16="http://schemas.microsoft.com/office/drawing/2014/main" id="{898E9DBB-05A0-4733-ACCB-7E78B6A16CF6}"/>
                </a:ext>
              </a:extLst>
            </p:cNvPr>
            <p:cNvSpPr/>
            <p:nvPr/>
          </p:nvSpPr>
          <p:spPr>
            <a:xfrm>
              <a:off x="6114686" y="5004437"/>
              <a:ext cx="266700" cy="276225"/>
            </a:xfrm>
            <a:custGeom>
              <a:avLst/>
              <a:gdLst>
                <a:gd name="connsiteX0" fmla="*/ 248331 w 266700"/>
                <a:gd name="connsiteY0" fmla="*/ 7348 h 276225"/>
                <a:gd name="connsiteX1" fmla="*/ 219756 w 266700"/>
                <a:gd name="connsiteY1" fmla="*/ 7348 h 276225"/>
                <a:gd name="connsiteX2" fmla="*/ 219756 w 266700"/>
                <a:gd name="connsiteY2" fmla="*/ 226423 h 276225"/>
                <a:gd name="connsiteX3" fmla="*/ 7348 w 266700"/>
                <a:gd name="connsiteY3" fmla="*/ 226423 h 276225"/>
                <a:gd name="connsiteX4" fmla="*/ 7348 w 266700"/>
                <a:gd name="connsiteY4" fmla="*/ 270238 h 276225"/>
                <a:gd name="connsiteX5" fmla="*/ 263571 w 266700"/>
                <a:gd name="connsiteY5" fmla="*/ 270238 h 276225"/>
                <a:gd name="connsiteX6" fmla="*/ 263571 w 266700"/>
                <a:gd name="connsiteY6" fmla="*/ 15784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76225">
                  <a:moveTo>
                    <a:pt x="248331" y="7348"/>
                  </a:moveTo>
                  <a:lnTo>
                    <a:pt x="219756" y="7348"/>
                  </a:lnTo>
                  <a:lnTo>
                    <a:pt x="219756" y="226423"/>
                  </a:lnTo>
                  <a:lnTo>
                    <a:pt x="7348" y="226423"/>
                  </a:lnTo>
                  <a:lnTo>
                    <a:pt x="7348" y="270238"/>
                  </a:lnTo>
                  <a:lnTo>
                    <a:pt x="263571" y="270238"/>
                  </a:lnTo>
                  <a:lnTo>
                    <a:pt x="263571" y="15784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8" name="Freeform: Shape 37">
              <a:extLst>
                <a:ext uri="{FF2B5EF4-FFF2-40B4-BE49-F238E27FC236}">
                  <a16:creationId xmlns:a16="http://schemas.microsoft.com/office/drawing/2014/main" id="{F515A1E8-2F27-4BBC-91CD-D21C1193C948}"/>
                </a:ext>
              </a:extLst>
            </p:cNvPr>
            <p:cNvSpPr/>
            <p:nvPr/>
          </p:nvSpPr>
          <p:spPr>
            <a:xfrm>
              <a:off x="6328046" y="50396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9" name="Freeform: Shape 38">
              <a:extLst>
                <a:ext uri="{FF2B5EF4-FFF2-40B4-BE49-F238E27FC236}">
                  <a16:creationId xmlns:a16="http://schemas.microsoft.com/office/drawing/2014/main" id="{BD3855F6-0EAC-43DF-ACA0-D3DB1C78DBD5}"/>
                </a:ext>
              </a:extLst>
            </p:cNvPr>
            <p:cNvSpPr/>
            <p:nvPr/>
          </p:nvSpPr>
          <p:spPr>
            <a:xfrm>
              <a:off x="6328046" y="50777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0" name="Freeform: Shape 39">
              <a:extLst>
                <a:ext uri="{FF2B5EF4-FFF2-40B4-BE49-F238E27FC236}">
                  <a16:creationId xmlns:a16="http://schemas.microsoft.com/office/drawing/2014/main" id="{3B9CF17A-41B5-4BCE-BF35-E69483236B20}"/>
                </a:ext>
              </a:extLst>
            </p:cNvPr>
            <p:cNvSpPr/>
            <p:nvPr/>
          </p:nvSpPr>
          <p:spPr>
            <a:xfrm>
              <a:off x="6328046" y="51158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1" name="Freeform: Shape 40">
              <a:extLst>
                <a:ext uri="{FF2B5EF4-FFF2-40B4-BE49-F238E27FC236}">
                  <a16:creationId xmlns:a16="http://schemas.microsoft.com/office/drawing/2014/main" id="{3C9DECBE-D9C0-408F-8742-0C63685B89E6}"/>
                </a:ext>
              </a:extLst>
            </p:cNvPr>
            <p:cNvSpPr/>
            <p:nvPr/>
          </p:nvSpPr>
          <p:spPr>
            <a:xfrm>
              <a:off x="6328046" y="51539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3741DD77-37A9-4296-A175-4211A3021594}"/>
                </a:ext>
              </a:extLst>
            </p:cNvPr>
            <p:cNvSpPr/>
            <p:nvPr/>
          </p:nvSpPr>
          <p:spPr>
            <a:xfrm>
              <a:off x="628613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DD4904F6-D90F-420C-A415-FE6EBE3CF56C}"/>
                </a:ext>
              </a:extLst>
            </p:cNvPr>
            <p:cNvSpPr/>
            <p:nvPr/>
          </p:nvSpPr>
          <p:spPr>
            <a:xfrm>
              <a:off x="632042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21E79C9C-9DE0-4D2B-A84C-4F2A9DFA0CA5}"/>
                </a:ext>
              </a:extLst>
            </p:cNvPr>
            <p:cNvSpPr/>
            <p:nvPr/>
          </p:nvSpPr>
          <p:spPr>
            <a:xfrm>
              <a:off x="62470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015827C0-CADD-4A24-B510-D06E3CD189CF}"/>
                </a:ext>
              </a:extLst>
            </p:cNvPr>
            <p:cNvSpPr/>
            <p:nvPr/>
          </p:nvSpPr>
          <p:spPr>
            <a:xfrm>
              <a:off x="62089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CD1D8B36-DC87-48E0-8341-AE177CF0FA9E}"/>
                </a:ext>
              </a:extLst>
            </p:cNvPr>
            <p:cNvSpPr/>
            <p:nvPr/>
          </p:nvSpPr>
          <p:spPr>
            <a:xfrm>
              <a:off x="61708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C04A6F03-9FA9-40B7-B390-BCAC1F3BEBD2}"/>
                </a:ext>
              </a:extLst>
            </p:cNvPr>
            <p:cNvSpPr/>
            <p:nvPr/>
          </p:nvSpPr>
          <p:spPr>
            <a:xfrm>
              <a:off x="6131831"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8" name="Freeform: Shape 47">
              <a:extLst>
                <a:ext uri="{FF2B5EF4-FFF2-40B4-BE49-F238E27FC236}">
                  <a16:creationId xmlns:a16="http://schemas.microsoft.com/office/drawing/2014/main" id="{15840820-6F57-48A3-ABA4-BBC68910B881}"/>
                </a:ext>
              </a:extLst>
            </p:cNvPr>
            <p:cNvSpPr/>
            <p:nvPr/>
          </p:nvSpPr>
          <p:spPr>
            <a:xfrm>
              <a:off x="6079444" y="5152075"/>
              <a:ext cx="47625" cy="47625"/>
            </a:xfrm>
            <a:custGeom>
              <a:avLst/>
              <a:gdLst>
                <a:gd name="connsiteX0" fmla="*/ 47353 w 47625"/>
                <a:gd name="connsiteY0" fmla="*/ 27351 h 47625"/>
                <a:gd name="connsiteX1" fmla="*/ 27350 w 47625"/>
                <a:gd name="connsiteY1" fmla="*/ 7348 h 47625"/>
                <a:gd name="connsiteX2" fmla="*/ 7348 w 47625"/>
                <a:gd name="connsiteY2" fmla="*/ 27351 h 47625"/>
                <a:gd name="connsiteX3" fmla="*/ 27350 w 47625"/>
                <a:gd name="connsiteY3" fmla="*/ 47353 h 47625"/>
              </a:gdLst>
              <a:ahLst/>
              <a:cxnLst>
                <a:cxn ang="0">
                  <a:pos x="connsiteX0" y="connsiteY0"/>
                </a:cxn>
                <a:cxn ang="0">
                  <a:pos x="connsiteX1" y="connsiteY1"/>
                </a:cxn>
                <a:cxn ang="0">
                  <a:pos x="connsiteX2" y="connsiteY2"/>
                </a:cxn>
                <a:cxn ang="0">
                  <a:pos x="connsiteX3" y="connsiteY3"/>
                </a:cxn>
              </a:cxnLst>
              <a:rect l="l" t="t" r="r" b="b"/>
              <a:pathLst>
                <a:path w="47625" h="47625">
                  <a:moveTo>
                    <a:pt x="47353" y="27351"/>
                  </a:moveTo>
                  <a:cubicBezTo>
                    <a:pt x="47353" y="15921"/>
                    <a:pt x="37828" y="7348"/>
                    <a:pt x="27350" y="7348"/>
                  </a:cubicBezTo>
                  <a:cubicBezTo>
                    <a:pt x="16873" y="7348"/>
                    <a:pt x="7348" y="16873"/>
                    <a:pt x="7348" y="27351"/>
                  </a:cubicBezTo>
                  <a:cubicBezTo>
                    <a:pt x="7348" y="37828"/>
                    <a:pt x="16873" y="47353"/>
                    <a:pt x="27350" y="4735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9" name="Freeform: Shape 48">
              <a:extLst>
                <a:ext uri="{FF2B5EF4-FFF2-40B4-BE49-F238E27FC236}">
                  <a16:creationId xmlns:a16="http://schemas.microsoft.com/office/drawing/2014/main" id="{EC3B416E-5ED7-4FCC-B680-F159D1F41F24}"/>
                </a:ext>
              </a:extLst>
            </p:cNvPr>
            <p:cNvSpPr/>
            <p:nvPr/>
          </p:nvSpPr>
          <p:spPr>
            <a:xfrm>
              <a:off x="6359478" y="4958717"/>
              <a:ext cx="47625" cy="247650"/>
            </a:xfrm>
            <a:custGeom>
              <a:avLst/>
              <a:gdLst>
                <a:gd name="connsiteX0" fmla="*/ 27351 w 47625"/>
                <a:gd name="connsiteY0" fmla="*/ 240711 h 247650"/>
                <a:gd name="connsiteX1" fmla="*/ 47353 w 47625"/>
                <a:gd name="connsiteY1" fmla="*/ 220708 h 247650"/>
                <a:gd name="connsiteX2" fmla="*/ 47353 w 47625"/>
                <a:gd name="connsiteY2" fmla="*/ 27351 h 247650"/>
                <a:gd name="connsiteX3" fmla="*/ 27351 w 47625"/>
                <a:gd name="connsiteY3" fmla="*/ 7348 h 247650"/>
                <a:gd name="connsiteX4" fmla="*/ 27351 w 47625"/>
                <a:gd name="connsiteY4" fmla="*/ 7348 h 247650"/>
                <a:gd name="connsiteX5" fmla="*/ 7348 w 47625"/>
                <a:gd name="connsiteY5" fmla="*/ 27351 h 247650"/>
                <a:gd name="connsiteX6" fmla="*/ 7348 w 47625"/>
                <a:gd name="connsiteY6"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47650">
                  <a:moveTo>
                    <a:pt x="27351" y="240711"/>
                  </a:moveTo>
                  <a:cubicBezTo>
                    <a:pt x="38780" y="240711"/>
                    <a:pt x="47353" y="231186"/>
                    <a:pt x="47353" y="220708"/>
                  </a:cubicBezTo>
                  <a:lnTo>
                    <a:pt x="47353" y="27351"/>
                  </a:lnTo>
                  <a:cubicBezTo>
                    <a:pt x="47353" y="15921"/>
                    <a:pt x="37828" y="7348"/>
                    <a:pt x="27351" y="7348"/>
                  </a:cubicBezTo>
                  <a:lnTo>
                    <a:pt x="27351" y="7348"/>
                  </a:lnTo>
                  <a:cubicBezTo>
                    <a:pt x="15921" y="7348"/>
                    <a:pt x="7348" y="16873"/>
                    <a:pt x="7348" y="27351"/>
                  </a:cubicBezTo>
                  <a:lnTo>
                    <a:pt x="7348"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0" name="Freeform: Shape 49">
              <a:extLst>
                <a:ext uri="{FF2B5EF4-FFF2-40B4-BE49-F238E27FC236}">
                  <a16:creationId xmlns:a16="http://schemas.microsoft.com/office/drawing/2014/main" id="{313B17C2-E3C1-4000-8E48-FF401679F078}"/>
                </a:ext>
              </a:extLst>
            </p:cNvPr>
            <p:cNvSpPr/>
            <p:nvPr/>
          </p:nvSpPr>
          <p:spPr>
            <a:xfrm>
              <a:off x="6359478" y="5152075"/>
              <a:ext cx="47625" cy="47625"/>
            </a:xfrm>
            <a:custGeom>
              <a:avLst/>
              <a:gdLst>
                <a:gd name="connsiteX0" fmla="*/ 20683 w 47625"/>
                <a:gd name="connsiteY0" fmla="*/ 47353 h 47625"/>
                <a:gd name="connsiteX1" fmla="*/ 27351 w 47625"/>
                <a:gd name="connsiteY1" fmla="*/ 47353 h 47625"/>
                <a:gd name="connsiteX2" fmla="*/ 47353 w 47625"/>
                <a:gd name="connsiteY2" fmla="*/ 27351 h 47625"/>
                <a:gd name="connsiteX3" fmla="*/ 27351 w 47625"/>
                <a:gd name="connsiteY3" fmla="*/ 7348 h 47625"/>
                <a:gd name="connsiteX4" fmla="*/ 7348 w 47625"/>
                <a:gd name="connsiteY4" fmla="*/ 2735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0683" y="47353"/>
                  </a:moveTo>
                  <a:lnTo>
                    <a:pt x="27351" y="47353"/>
                  </a:lnTo>
                  <a:cubicBezTo>
                    <a:pt x="38780" y="47353"/>
                    <a:pt x="47353" y="37828"/>
                    <a:pt x="47353" y="27351"/>
                  </a:cubicBezTo>
                  <a:cubicBezTo>
                    <a:pt x="47353" y="16873"/>
                    <a:pt x="37828" y="7348"/>
                    <a:pt x="27351" y="7348"/>
                  </a:cubicBezTo>
                  <a:cubicBezTo>
                    <a:pt x="16873" y="7348"/>
                    <a:pt x="7348" y="16873"/>
                    <a:pt x="7348" y="273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1" name="Freeform: Shape 50">
              <a:extLst>
                <a:ext uri="{FF2B5EF4-FFF2-40B4-BE49-F238E27FC236}">
                  <a16:creationId xmlns:a16="http://schemas.microsoft.com/office/drawing/2014/main" id="{928B2AC9-E633-46EE-AEFD-657C45F51FD0}"/>
                </a:ext>
              </a:extLst>
            </p:cNvPr>
            <p:cNvSpPr/>
            <p:nvPr/>
          </p:nvSpPr>
          <p:spPr>
            <a:xfrm>
              <a:off x="6175646" y="5010152"/>
              <a:ext cx="95250" cy="152400"/>
            </a:xfrm>
            <a:custGeom>
              <a:avLst/>
              <a:gdLst>
                <a:gd name="connsiteX0" fmla="*/ 8301 w 95250"/>
                <a:gd name="connsiteY0" fmla="*/ 75928 h 152400"/>
                <a:gd name="connsiteX1" fmla="*/ 51163 w 95250"/>
                <a:gd name="connsiteY1" fmla="*/ 51163 h 152400"/>
                <a:gd name="connsiteX2" fmla="*/ 93073 w 95250"/>
                <a:gd name="connsiteY2" fmla="*/ 75928 h 152400"/>
                <a:gd name="connsiteX3" fmla="*/ 50211 w 95250"/>
                <a:gd name="connsiteY3" fmla="*/ 100693 h 152400"/>
                <a:gd name="connsiteX4" fmla="*/ 8301 w 95250"/>
                <a:gd name="connsiteY4" fmla="*/ 75928 h 152400"/>
                <a:gd name="connsiteX5" fmla="*/ 8301 w 95250"/>
                <a:gd name="connsiteY5" fmla="*/ 75928 h 152400"/>
                <a:gd name="connsiteX6" fmla="*/ 8301 w 95250"/>
                <a:gd name="connsiteY6" fmla="*/ 125458 h 152400"/>
                <a:gd name="connsiteX7" fmla="*/ 51163 w 95250"/>
                <a:gd name="connsiteY7" fmla="*/ 150223 h 152400"/>
                <a:gd name="connsiteX8" fmla="*/ 94026 w 95250"/>
                <a:gd name="connsiteY8" fmla="*/ 125458 h 152400"/>
                <a:gd name="connsiteX9" fmla="*/ 94026 w 95250"/>
                <a:gd name="connsiteY9" fmla="*/ 75928 h 152400"/>
                <a:gd name="connsiteX10" fmla="*/ 50211 w 95250"/>
                <a:gd name="connsiteY10" fmla="*/ 100693 h 152400"/>
                <a:gd name="connsiteX11" fmla="*/ 50211 w 95250"/>
                <a:gd name="connsiteY11" fmla="*/ 150223 h 152400"/>
                <a:gd name="connsiteX12" fmla="*/ 8301 w 95250"/>
                <a:gd name="connsiteY12" fmla="*/ 16873 h 152400"/>
                <a:gd name="connsiteX13" fmla="*/ 93073 w 95250"/>
                <a:gd name="connsiteY13" fmla="*/ 16873 h 152400"/>
                <a:gd name="connsiteX14" fmla="*/ 93073 w 95250"/>
                <a:gd name="connsiteY14" fmla="*/ 7348 h 152400"/>
                <a:gd name="connsiteX15" fmla="*/ 93073 w 95250"/>
                <a:gd name="connsiteY15" fmla="*/ 26398 h 152400"/>
                <a:gd name="connsiteX16" fmla="*/ 7348 w 95250"/>
                <a:gd name="connsiteY16" fmla="*/ 7348 h 152400"/>
                <a:gd name="connsiteX17" fmla="*/ 7348 w 95250"/>
                <a:gd name="connsiteY17" fmla="*/ 2639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50" h="152400">
                  <a:moveTo>
                    <a:pt x="8301" y="75928"/>
                  </a:moveTo>
                  <a:lnTo>
                    <a:pt x="51163" y="51163"/>
                  </a:lnTo>
                  <a:lnTo>
                    <a:pt x="93073" y="75928"/>
                  </a:lnTo>
                  <a:lnTo>
                    <a:pt x="50211" y="100693"/>
                  </a:lnTo>
                  <a:lnTo>
                    <a:pt x="8301" y="75928"/>
                  </a:lnTo>
                  <a:close/>
                  <a:moveTo>
                    <a:pt x="8301" y="75928"/>
                  </a:moveTo>
                  <a:lnTo>
                    <a:pt x="8301" y="125458"/>
                  </a:lnTo>
                  <a:lnTo>
                    <a:pt x="51163" y="150223"/>
                  </a:lnTo>
                  <a:lnTo>
                    <a:pt x="94026" y="125458"/>
                  </a:lnTo>
                  <a:lnTo>
                    <a:pt x="94026" y="75928"/>
                  </a:lnTo>
                  <a:moveTo>
                    <a:pt x="50211" y="100693"/>
                  </a:moveTo>
                  <a:lnTo>
                    <a:pt x="50211" y="150223"/>
                  </a:lnTo>
                  <a:moveTo>
                    <a:pt x="8301" y="16873"/>
                  </a:moveTo>
                  <a:lnTo>
                    <a:pt x="93073" y="16873"/>
                  </a:lnTo>
                  <a:moveTo>
                    <a:pt x="93073" y="7348"/>
                  </a:moveTo>
                  <a:lnTo>
                    <a:pt x="93073" y="26398"/>
                  </a:lnTo>
                  <a:moveTo>
                    <a:pt x="7348" y="7348"/>
                  </a:moveTo>
                  <a:lnTo>
                    <a:pt x="7348" y="2639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cxnSp>
        <p:nvCxnSpPr>
          <p:cNvPr id="16" name="Straight Connector 15">
            <a:extLst>
              <a:ext uri="{FF2B5EF4-FFF2-40B4-BE49-F238E27FC236}">
                <a16:creationId xmlns:a16="http://schemas.microsoft.com/office/drawing/2014/main" id="{936A9A6B-5982-44E6-9D99-6DD7142F23F7}"/>
              </a:ext>
            </a:extLst>
          </p:cNvPr>
          <p:cNvCxnSpPr/>
          <p:nvPr/>
        </p:nvCxnSpPr>
        <p:spPr>
          <a:xfrm>
            <a:off x="466559"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FC4E81-342D-4D02-B821-AFD596D48C5D}"/>
              </a:ext>
            </a:extLst>
          </p:cNvPr>
          <p:cNvCxnSpPr/>
          <p:nvPr/>
        </p:nvCxnSpPr>
        <p:spPr>
          <a:xfrm>
            <a:off x="4651904"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BFE1DB4-8EE3-4E96-B101-DE8E06F82BCA}"/>
              </a:ext>
            </a:extLst>
          </p:cNvPr>
          <p:cNvGrpSpPr/>
          <p:nvPr/>
        </p:nvGrpSpPr>
        <p:grpSpPr>
          <a:xfrm>
            <a:off x="439568" y="4133994"/>
            <a:ext cx="374574" cy="519786"/>
            <a:chOff x="7722506" y="3616596"/>
            <a:chExt cx="228600" cy="317222"/>
          </a:xfrm>
        </p:grpSpPr>
        <p:sp>
          <p:nvSpPr>
            <p:cNvPr id="53" name="Freeform: Shape 52">
              <a:extLst>
                <a:ext uri="{FF2B5EF4-FFF2-40B4-BE49-F238E27FC236}">
                  <a16:creationId xmlns:a16="http://schemas.microsoft.com/office/drawing/2014/main" id="{B9770A7A-3426-4164-A821-1408C7F1D643}"/>
                </a:ext>
              </a:extLst>
            </p:cNvPr>
            <p:cNvSpPr/>
            <p:nvPr/>
          </p:nvSpPr>
          <p:spPr>
            <a:xfrm>
              <a:off x="7722506" y="3724268"/>
              <a:ext cx="228600" cy="209550"/>
            </a:xfrm>
            <a:custGeom>
              <a:avLst/>
              <a:gdLst>
                <a:gd name="connsiteX0" fmla="*/ 8300 w 228600"/>
                <a:gd name="connsiteY0" fmla="*/ 144469 h 209550"/>
                <a:gd name="connsiteX1" fmla="*/ 8300 w 228600"/>
                <a:gd name="connsiteY1" fmla="*/ 187331 h 209550"/>
                <a:gd name="connsiteX2" fmla="*/ 50211 w 228600"/>
                <a:gd name="connsiteY2" fmla="*/ 187331 h 209550"/>
                <a:gd name="connsiteX3" fmla="*/ 74023 w 228600"/>
                <a:gd name="connsiteY3" fmla="*/ 190189 h 209550"/>
                <a:gd name="connsiteX4" fmla="*/ 110218 w 228600"/>
                <a:gd name="connsiteY4" fmla="*/ 202571 h 209550"/>
                <a:gd name="connsiteX5" fmla="*/ 180703 w 228600"/>
                <a:gd name="connsiteY5" fmla="*/ 202571 h 209550"/>
                <a:gd name="connsiteX6" fmla="*/ 191180 w 228600"/>
                <a:gd name="connsiteY6" fmla="*/ 201619 h 209550"/>
                <a:gd name="connsiteX7" fmla="*/ 197848 w 228600"/>
                <a:gd name="connsiteY7" fmla="*/ 194951 h 209550"/>
                <a:gd name="connsiteX8" fmla="*/ 229280 w 228600"/>
                <a:gd name="connsiteY8" fmla="*/ 103511 h 209550"/>
                <a:gd name="connsiteX9" fmla="*/ 226423 w 228600"/>
                <a:gd name="connsiteY9" fmla="*/ 86366 h 209550"/>
                <a:gd name="connsiteX10" fmla="*/ 216898 w 228600"/>
                <a:gd name="connsiteY10" fmla="*/ 81604 h 209550"/>
                <a:gd name="connsiteX11" fmla="*/ 155938 w 228600"/>
                <a:gd name="connsiteY11" fmla="*/ 81604 h 209550"/>
                <a:gd name="connsiteX12" fmla="*/ 157843 w 228600"/>
                <a:gd name="connsiteY12" fmla="*/ 59696 h 209550"/>
                <a:gd name="connsiteX13" fmla="*/ 169273 w 228600"/>
                <a:gd name="connsiteY13" fmla="*/ 33026 h 209550"/>
                <a:gd name="connsiteX14" fmla="*/ 165463 w 228600"/>
                <a:gd name="connsiteY14" fmla="*/ 8261 h 209550"/>
                <a:gd name="connsiteX15" fmla="*/ 151175 w 228600"/>
                <a:gd name="connsiteY15" fmla="*/ 10166 h 209550"/>
                <a:gd name="connsiteX16" fmla="*/ 76880 w 228600"/>
                <a:gd name="connsiteY16" fmla="*/ 84461 h 209550"/>
                <a:gd name="connsiteX17" fmla="*/ 60688 w 228600"/>
                <a:gd name="connsiteY17" fmla="*/ 93986 h 209550"/>
                <a:gd name="connsiteX18" fmla="*/ 7348 w 228600"/>
                <a:gd name="connsiteY18" fmla="*/ 94939 h 209550"/>
                <a:gd name="connsiteX19" fmla="*/ 7348 w 228600"/>
                <a:gd name="connsiteY19" fmla="*/ 144469 h 209550"/>
                <a:gd name="connsiteX20" fmla="*/ 8300 w 228600"/>
                <a:gd name="connsiteY20" fmla="*/ 144469 h 209550"/>
                <a:gd name="connsiteX21" fmla="*/ 8300 w 228600"/>
                <a:gd name="connsiteY21" fmla="*/ 14446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209550">
                  <a:moveTo>
                    <a:pt x="8300" y="144469"/>
                  </a:moveTo>
                  <a:cubicBezTo>
                    <a:pt x="8300" y="187331"/>
                    <a:pt x="8300" y="187331"/>
                    <a:pt x="8300" y="187331"/>
                  </a:cubicBezTo>
                  <a:cubicBezTo>
                    <a:pt x="50211" y="187331"/>
                    <a:pt x="50211" y="187331"/>
                    <a:pt x="50211" y="187331"/>
                  </a:cubicBezTo>
                  <a:cubicBezTo>
                    <a:pt x="50211" y="187331"/>
                    <a:pt x="66403" y="188284"/>
                    <a:pt x="74023" y="190189"/>
                  </a:cubicBezTo>
                  <a:cubicBezTo>
                    <a:pt x="81643" y="192094"/>
                    <a:pt x="97836" y="202571"/>
                    <a:pt x="110218" y="202571"/>
                  </a:cubicBezTo>
                  <a:cubicBezTo>
                    <a:pt x="122600" y="202571"/>
                    <a:pt x="180703" y="202571"/>
                    <a:pt x="180703" y="202571"/>
                  </a:cubicBezTo>
                  <a:cubicBezTo>
                    <a:pt x="180703" y="202571"/>
                    <a:pt x="187370" y="203524"/>
                    <a:pt x="191180" y="201619"/>
                  </a:cubicBezTo>
                  <a:cubicBezTo>
                    <a:pt x="195943" y="200666"/>
                    <a:pt x="197848" y="194951"/>
                    <a:pt x="197848" y="194951"/>
                  </a:cubicBezTo>
                  <a:cubicBezTo>
                    <a:pt x="229280" y="103511"/>
                    <a:pt x="229280" y="103511"/>
                    <a:pt x="229280" y="103511"/>
                  </a:cubicBezTo>
                  <a:cubicBezTo>
                    <a:pt x="229280" y="103511"/>
                    <a:pt x="231186" y="92081"/>
                    <a:pt x="226423" y="86366"/>
                  </a:cubicBezTo>
                  <a:cubicBezTo>
                    <a:pt x="222613" y="82556"/>
                    <a:pt x="216898" y="81604"/>
                    <a:pt x="216898" y="81604"/>
                  </a:cubicBezTo>
                  <a:cubicBezTo>
                    <a:pt x="155938" y="81604"/>
                    <a:pt x="155938" y="81604"/>
                    <a:pt x="155938" y="81604"/>
                  </a:cubicBezTo>
                  <a:cubicBezTo>
                    <a:pt x="155938" y="81604"/>
                    <a:pt x="154986" y="67316"/>
                    <a:pt x="157843" y="59696"/>
                  </a:cubicBezTo>
                  <a:cubicBezTo>
                    <a:pt x="161653" y="53029"/>
                    <a:pt x="168320" y="39694"/>
                    <a:pt x="169273" y="33026"/>
                  </a:cubicBezTo>
                  <a:cubicBezTo>
                    <a:pt x="170225" y="26359"/>
                    <a:pt x="173083" y="11119"/>
                    <a:pt x="165463" y="8261"/>
                  </a:cubicBezTo>
                  <a:cubicBezTo>
                    <a:pt x="157843" y="5404"/>
                    <a:pt x="151175" y="10166"/>
                    <a:pt x="151175" y="10166"/>
                  </a:cubicBezTo>
                  <a:cubicBezTo>
                    <a:pt x="76880" y="84461"/>
                    <a:pt x="76880" y="84461"/>
                    <a:pt x="76880" y="84461"/>
                  </a:cubicBezTo>
                  <a:cubicBezTo>
                    <a:pt x="76880" y="84461"/>
                    <a:pt x="70213" y="92081"/>
                    <a:pt x="60688" y="93986"/>
                  </a:cubicBezTo>
                  <a:cubicBezTo>
                    <a:pt x="52116" y="95891"/>
                    <a:pt x="7348" y="94939"/>
                    <a:pt x="7348" y="94939"/>
                  </a:cubicBezTo>
                  <a:lnTo>
                    <a:pt x="7348" y="144469"/>
                  </a:lnTo>
                  <a:lnTo>
                    <a:pt x="8300" y="144469"/>
                  </a:lnTo>
                  <a:lnTo>
                    <a:pt x="8300" y="14446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4" name="Freeform: Shape 53">
              <a:extLst>
                <a:ext uri="{FF2B5EF4-FFF2-40B4-BE49-F238E27FC236}">
                  <a16:creationId xmlns:a16="http://schemas.microsoft.com/office/drawing/2014/main" id="{16C1A845-3FBC-4D6C-9BAF-26B978113991}"/>
                </a:ext>
              </a:extLst>
            </p:cNvPr>
            <p:cNvSpPr/>
            <p:nvPr/>
          </p:nvSpPr>
          <p:spPr>
            <a:xfrm>
              <a:off x="7731078" y="3616596"/>
              <a:ext cx="85725" cy="152400"/>
            </a:xfrm>
            <a:custGeom>
              <a:avLst/>
              <a:gdLst>
                <a:gd name="connsiteX0" fmla="*/ 7348 w 85725"/>
                <a:gd name="connsiteY0" fmla="*/ 116886 h 152400"/>
                <a:gd name="connsiteX1" fmla="*/ 65451 w 85725"/>
                <a:gd name="connsiteY1" fmla="*/ 116886 h 152400"/>
                <a:gd name="connsiteX2" fmla="*/ 87358 w 85725"/>
                <a:gd name="connsiteY2" fmla="*/ 96883 h 152400"/>
                <a:gd name="connsiteX3" fmla="*/ 65451 w 85725"/>
                <a:gd name="connsiteY3" fmla="*/ 76881 h 152400"/>
                <a:gd name="connsiteX4" fmla="*/ 29256 w 85725"/>
                <a:gd name="connsiteY4" fmla="*/ 75928 h 152400"/>
                <a:gd name="connsiteX5" fmla="*/ 8301 w 85725"/>
                <a:gd name="connsiteY5" fmla="*/ 55926 h 152400"/>
                <a:gd name="connsiteX6" fmla="*/ 29256 w 85725"/>
                <a:gd name="connsiteY6" fmla="*/ 34971 h 152400"/>
                <a:gd name="connsiteX7" fmla="*/ 86406 w 85725"/>
                <a:gd name="connsiteY7" fmla="*/ 34971 h 152400"/>
                <a:gd name="connsiteX8" fmla="*/ 47353 w 85725"/>
                <a:gd name="connsiteY8" fmla="*/ 7348 h 152400"/>
                <a:gd name="connsiteX9" fmla="*/ 47353 w 85725"/>
                <a:gd name="connsiteY9" fmla="*/ 14546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152400">
                  <a:moveTo>
                    <a:pt x="7348" y="116886"/>
                  </a:moveTo>
                  <a:cubicBezTo>
                    <a:pt x="65451" y="116886"/>
                    <a:pt x="65451" y="116886"/>
                    <a:pt x="65451" y="116886"/>
                  </a:cubicBezTo>
                  <a:cubicBezTo>
                    <a:pt x="77833" y="116886"/>
                    <a:pt x="87358" y="108313"/>
                    <a:pt x="87358" y="96883"/>
                  </a:cubicBezTo>
                  <a:cubicBezTo>
                    <a:pt x="87358" y="85453"/>
                    <a:pt x="77833" y="76881"/>
                    <a:pt x="65451" y="76881"/>
                  </a:cubicBezTo>
                  <a:cubicBezTo>
                    <a:pt x="29256" y="75928"/>
                    <a:pt x="29256" y="75928"/>
                    <a:pt x="29256" y="75928"/>
                  </a:cubicBezTo>
                  <a:cubicBezTo>
                    <a:pt x="17826" y="75928"/>
                    <a:pt x="8301" y="66403"/>
                    <a:pt x="8301" y="55926"/>
                  </a:cubicBezTo>
                  <a:cubicBezTo>
                    <a:pt x="8301" y="44496"/>
                    <a:pt x="17826" y="34971"/>
                    <a:pt x="29256" y="34971"/>
                  </a:cubicBezTo>
                  <a:cubicBezTo>
                    <a:pt x="86406" y="34971"/>
                    <a:pt x="86406" y="34971"/>
                    <a:pt x="86406" y="34971"/>
                  </a:cubicBezTo>
                  <a:moveTo>
                    <a:pt x="47353" y="7348"/>
                  </a:moveTo>
                  <a:cubicBezTo>
                    <a:pt x="47353" y="145461"/>
                    <a:pt x="47353" y="145461"/>
                    <a:pt x="47353" y="14546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
        <p:nvSpPr>
          <p:cNvPr id="55" name="list_4_bidi" title="Icon of a checklist">
            <a:extLst>
              <a:ext uri="{FF2B5EF4-FFF2-40B4-BE49-F238E27FC236}">
                <a16:creationId xmlns:a16="http://schemas.microsoft.com/office/drawing/2014/main" id="{6A6AD5C2-C7CC-4123-BB28-9800E200045D}"/>
              </a:ext>
            </a:extLst>
          </p:cNvPr>
          <p:cNvSpPr>
            <a:spLocks noChangeAspect="1" noEditPoints="1"/>
          </p:cNvSpPr>
          <p:nvPr/>
        </p:nvSpPr>
        <p:spPr bwMode="auto">
          <a:xfrm>
            <a:off x="4631780" y="4279900"/>
            <a:ext cx="562544" cy="373879"/>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760907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34674B-E8CC-4F8C-BACD-6B10C87A3699}"/>
              </a:ext>
            </a:extLst>
          </p:cNvPr>
          <p:cNvSpPr/>
          <p:nvPr/>
        </p:nvSpPr>
        <p:spPr bwMode="auto">
          <a:xfrm>
            <a:off x="3535740" y="295729"/>
            <a:ext cx="8899854" cy="1137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353535"/>
              </a:solidFill>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0E02E7CB-FF5E-44AD-A4CF-D11B405F795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3" y="497"/>
            <a:ext cx="3534857" cy="6993533"/>
          </a:xfrm>
          <a:prstGeom prst="rect">
            <a:avLst/>
          </a:prstGeom>
        </p:spPr>
      </p:pic>
      <p:sp>
        <p:nvSpPr>
          <p:cNvPr id="5" name="Rectangle 4">
            <a:extLst>
              <a:ext uri="{FF2B5EF4-FFF2-40B4-BE49-F238E27FC236}">
                <a16:creationId xmlns:a16="http://schemas.microsoft.com/office/drawing/2014/main" id="{3F6E9DF4-B1D4-4600-808D-1922C00B6426}"/>
              </a:ext>
            </a:extLst>
          </p:cNvPr>
          <p:cNvSpPr/>
          <p:nvPr/>
        </p:nvSpPr>
        <p:spPr bwMode="auto">
          <a:xfrm>
            <a:off x="881" y="497"/>
            <a:ext cx="3535179" cy="69935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5">
            <a:extLst>
              <a:ext uri="{FF2B5EF4-FFF2-40B4-BE49-F238E27FC236}">
                <a16:creationId xmlns:a16="http://schemas.microsoft.com/office/drawing/2014/main" id="{E2D3B3C2-3F91-4F63-BD60-3EA1E81E93A4}"/>
              </a:ext>
            </a:extLst>
          </p:cNvPr>
          <p:cNvSpPr>
            <a:spLocks noGrp="1"/>
          </p:cNvSpPr>
          <p:nvPr>
            <p:ph type="title"/>
          </p:nvPr>
        </p:nvSpPr>
        <p:spPr>
          <a:xfrm>
            <a:off x="275482" y="295730"/>
            <a:ext cx="3260579" cy="917444"/>
          </a:xfrm>
        </p:spPr>
        <p:txBody>
          <a:bodyPr/>
          <a:lstStyle/>
          <a:p>
            <a:r>
              <a:rPr lang="en-US" dirty="0">
                <a:solidFill>
                  <a:schemeClr val="bg1"/>
                </a:solidFill>
              </a:rPr>
              <a:t>FSLogix Technologies</a:t>
            </a:r>
          </a:p>
        </p:txBody>
      </p:sp>
      <p:sp>
        <p:nvSpPr>
          <p:cNvPr id="21" name="Text Placeholder 2">
            <a:extLst>
              <a:ext uri="{FF2B5EF4-FFF2-40B4-BE49-F238E27FC236}">
                <a16:creationId xmlns:a16="http://schemas.microsoft.com/office/drawing/2014/main" id="{212D97F8-F53B-45D6-AEDD-056A3C847654}"/>
              </a:ext>
            </a:extLst>
          </p:cNvPr>
          <p:cNvSpPr txBox="1">
            <a:spLocks/>
          </p:cNvSpPr>
          <p:nvPr/>
        </p:nvSpPr>
        <p:spPr>
          <a:xfrm>
            <a:off x="3734154" y="550389"/>
            <a:ext cx="8244304" cy="627807"/>
          </a:xfrm>
          <a:prstGeom prst="rect">
            <a:avLst/>
          </a:prstGeom>
        </p:spPr>
        <p:txBody>
          <a:bodyPr vert="horz" wrap="square" lIns="0" tIns="0" rIns="0" bIns="0" rtlCol="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100000"/>
              </a:lnSpc>
              <a:defRPr/>
            </a:pPr>
            <a:r>
              <a:rPr lang="en-US" sz="2000" dirty="0">
                <a:solidFill>
                  <a:srgbClr val="353535"/>
                </a:solidFill>
                <a:latin typeface="Segoe UI"/>
              </a:rPr>
              <a:t>With the acquisition of FSLogix, eligible customers will get access to three core pieces of technology</a:t>
            </a:r>
          </a:p>
        </p:txBody>
      </p:sp>
      <p:sp>
        <p:nvSpPr>
          <p:cNvPr id="152" name="Arrow: Bent 151">
            <a:extLst>
              <a:ext uri="{FF2B5EF4-FFF2-40B4-BE49-F238E27FC236}">
                <a16:creationId xmlns:a16="http://schemas.microsoft.com/office/drawing/2014/main" id="{3E3E4C4E-AEAF-4403-A258-B842AB46B227}"/>
              </a:ext>
            </a:extLst>
          </p:cNvPr>
          <p:cNvSpPr/>
          <p:nvPr/>
        </p:nvSpPr>
        <p:spPr bwMode="auto">
          <a:xfrm>
            <a:off x="4282715" y="1767450"/>
            <a:ext cx="7451302" cy="5226580"/>
          </a:xfrm>
          <a:prstGeom prst="bentArrow">
            <a:avLst>
              <a:gd name="adj1" fmla="val 0"/>
              <a:gd name="adj2" fmla="val 0"/>
              <a:gd name="adj3" fmla="val 0"/>
              <a:gd name="adj4" fmla="val 6426"/>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Arrow: Bent 159">
            <a:extLst>
              <a:ext uri="{FF2B5EF4-FFF2-40B4-BE49-F238E27FC236}">
                <a16:creationId xmlns:a16="http://schemas.microsoft.com/office/drawing/2014/main" id="{15352F27-AE55-4603-BC3F-12635AF12525}"/>
              </a:ext>
            </a:extLst>
          </p:cNvPr>
          <p:cNvSpPr/>
          <p:nvPr/>
        </p:nvSpPr>
        <p:spPr bwMode="auto">
          <a:xfrm flipH="1" flipV="1">
            <a:off x="4861753" y="496"/>
            <a:ext cx="7314797" cy="1766953"/>
          </a:xfrm>
          <a:prstGeom prst="bentArrow">
            <a:avLst>
              <a:gd name="adj1" fmla="val 0"/>
              <a:gd name="adj2" fmla="val 0"/>
              <a:gd name="adj3" fmla="val 0"/>
              <a:gd name="adj4" fmla="val 15912"/>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1D591659-68F9-4C51-9EA6-322CF0F93C08}"/>
              </a:ext>
            </a:extLst>
          </p:cNvPr>
          <p:cNvSpPr/>
          <p:nvPr/>
        </p:nvSpPr>
        <p:spPr bwMode="auto">
          <a:xfrm>
            <a:off x="3925976" y="2222362"/>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126028CC-B68E-4909-91E3-C600A9FB62DD}"/>
              </a:ext>
            </a:extLst>
          </p:cNvPr>
          <p:cNvSpPr/>
          <p:nvPr/>
        </p:nvSpPr>
        <p:spPr bwMode="auto">
          <a:xfrm>
            <a:off x="3925976" y="4207447"/>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01A81351-5ABD-4CA9-91F6-0CED509DDA87}"/>
              </a:ext>
            </a:extLst>
          </p:cNvPr>
          <p:cNvSpPr/>
          <p:nvPr/>
        </p:nvSpPr>
        <p:spPr bwMode="auto">
          <a:xfrm>
            <a:off x="3925976" y="5657434"/>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50437C4D-6163-48CF-9F0B-77960E220A7A}"/>
              </a:ext>
            </a:extLst>
          </p:cNvPr>
          <p:cNvSpPr/>
          <p:nvPr/>
        </p:nvSpPr>
        <p:spPr>
          <a:xfrm>
            <a:off x="4861751" y="2222362"/>
            <a:ext cx="7116708" cy="1694425"/>
          </a:xfrm>
          <a:prstGeom prst="rect">
            <a:avLst/>
          </a:prstGeom>
        </p:spPr>
        <p:txBody>
          <a:bodyPr wrap="square" lIns="0" tIns="0" rIns="0" bIns="0">
            <a:spAutoFit/>
          </a:bodyPr>
          <a:lstStyle/>
          <a:p>
            <a:pPr defTabSz="914191"/>
            <a:r>
              <a:rPr lang="en-US" sz="2400" dirty="0">
                <a:solidFill>
                  <a:srgbClr val="0078D7"/>
                </a:solidFill>
                <a:latin typeface="Segoe UI Semilight"/>
                <a:ea typeface="Calibri" panose="020F0502020204030204" pitchFamily="34" charset="0"/>
                <a:cs typeface="Times New Roman" panose="02020603050405020304" pitchFamily="18" charset="0"/>
              </a:rPr>
              <a:t>Profile Container</a:t>
            </a:r>
            <a:br>
              <a:rPr lang="en-US" sz="2400" dirty="0">
                <a:solidFill>
                  <a:srgbClr val="0078D7"/>
                </a:solidFill>
                <a:latin typeface="Segoe UI Semilight"/>
                <a:ea typeface="Calibri" panose="020F0502020204030204" pitchFamily="34" charset="0"/>
                <a:cs typeface="Times New Roman" panose="02020603050405020304" pitchFamily="18" charset="0"/>
              </a:rPr>
            </a:br>
            <a:r>
              <a:rPr lang="en-US" sz="1599" dirty="0">
                <a:solidFill>
                  <a:srgbClr val="353535"/>
                </a:solidFill>
                <a:latin typeface="Segoe UI Semilight"/>
                <a:ea typeface="Calibri" panose="020F0502020204030204" pitchFamily="34" charset="0"/>
                <a:cs typeface="Times New Roman" panose="02020603050405020304" pitchFamily="18" charset="0"/>
              </a:rPr>
              <a:t>Replacement for roaming profiles and folder redirection. Dramatically speeds up logon and application launch times.</a:t>
            </a:r>
          </a:p>
          <a:p>
            <a:pPr marL="163482" lvl="1" indent="-163482" defTabSz="914191">
              <a:spcBef>
                <a:spcPts val="1199"/>
              </a:spcBef>
              <a:buFont typeface="Arial" panose="020B0604020202020204" pitchFamily="34" charset="0"/>
              <a:buChar char="•"/>
            </a:pPr>
            <a:r>
              <a:rPr lang="en-US" sz="1399" dirty="0">
                <a:solidFill>
                  <a:srgbClr val="353535"/>
                </a:solidFill>
                <a:latin typeface="Segoe UI Semilight"/>
                <a:cs typeface="Segoe UI"/>
              </a:rPr>
              <a:t>Includes Office 365 Container, which roams Office cache data (Outlook OST, OneDrive cache, Skype for Business GAL, etc.) and Windows Search DB with user in virtual desktop environments.</a:t>
            </a:r>
          </a:p>
        </p:txBody>
      </p:sp>
      <p:sp>
        <p:nvSpPr>
          <p:cNvPr id="165" name="Rectangle 164">
            <a:extLst>
              <a:ext uri="{FF2B5EF4-FFF2-40B4-BE49-F238E27FC236}">
                <a16:creationId xmlns:a16="http://schemas.microsoft.com/office/drawing/2014/main" id="{D1BD92B5-B4D6-4012-88C4-6FCD778D9CBC}"/>
              </a:ext>
            </a:extLst>
          </p:cNvPr>
          <p:cNvSpPr/>
          <p:nvPr/>
        </p:nvSpPr>
        <p:spPr>
          <a:xfrm>
            <a:off x="4861751" y="4207447"/>
            <a:ext cx="7116708" cy="1129661"/>
          </a:xfrm>
          <a:prstGeom prst="rect">
            <a:avLst/>
          </a:prstGeom>
        </p:spPr>
        <p:txBody>
          <a:bodyPr wrap="square" lIns="0" tIns="0" rIns="0" bIns="0">
            <a:spAutoFit/>
          </a:bodyPr>
          <a:lstStyle/>
          <a:p>
            <a:pPr defTabSz="914191">
              <a:spcAft>
                <a:spcPts val="784"/>
              </a:spcAft>
            </a:pPr>
            <a:r>
              <a:rPr lang="en-US" sz="2400" dirty="0">
                <a:solidFill>
                  <a:srgbClr val="0078D7"/>
                </a:solidFill>
                <a:latin typeface="Segoe UI Semilight"/>
                <a:cs typeface="Times New Roman" panose="02020603050405020304" pitchFamily="18" charset="0"/>
              </a:rPr>
              <a:t>App Masking</a:t>
            </a:r>
            <a:br>
              <a:rPr lang="en-US" sz="1599" b="1" dirty="0">
                <a:solidFill>
                  <a:prstClr val="black"/>
                </a:solidFill>
                <a:latin typeface="Segoe UI Semilight"/>
                <a:cs typeface="Times New Roman" panose="02020603050405020304" pitchFamily="18" charset="0"/>
              </a:rPr>
            </a:br>
            <a:r>
              <a:rPr lang="en-US" sz="1599" dirty="0">
                <a:solidFill>
                  <a:srgbClr val="353535"/>
                </a:solidFill>
                <a:latin typeface="Segoe UI Semilight"/>
                <a:cs typeface="Times New Roman" panose="02020603050405020304" pitchFamily="18" charset="0"/>
              </a:rPr>
              <a:t>Minimize number of gold images by creating a single image with all applications. Excellent app compatibility with no packaging, sequencing, backend infrastructure, or virtualization. </a:t>
            </a:r>
            <a:endParaRPr lang="en-US" sz="1599" dirty="0">
              <a:solidFill>
                <a:srgbClr val="353535"/>
              </a:solidFill>
              <a:latin typeface="Segoe UI Semilight"/>
              <a:cs typeface="Times New Roman"/>
            </a:endParaRPr>
          </a:p>
        </p:txBody>
      </p:sp>
      <p:sp>
        <p:nvSpPr>
          <p:cNvPr id="166" name="Rectangle 165">
            <a:extLst>
              <a:ext uri="{FF2B5EF4-FFF2-40B4-BE49-F238E27FC236}">
                <a16:creationId xmlns:a16="http://schemas.microsoft.com/office/drawing/2014/main" id="{CF622C9A-12A2-412C-A08E-BEBE63D118E7}"/>
              </a:ext>
            </a:extLst>
          </p:cNvPr>
          <p:cNvSpPr/>
          <p:nvPr/>
        </p:nvSpPr>
        <p:spPr>
          <a:xfrm>
            <a:off x="4861749" y="5657434"/>
            <a:ext cx="7116709" cy="878669"/>
          </a:xfrm>
          <a:prstGeom prst="rect">
            <a:avLst/>
          </a:prstGeom>
        </p:spPr>
        <p:txBody>
          <a:bodyPr wrap="square" lIns="0" tIns="0" rIns="0" bIns="0">
            <a:spAutoFit/>
          </a:bodyPr>
          <a:lstStyle/>
          <a:p>
            <a:pPr defTabSz="914191">
              <a:spcAft>
                <a:spcPts val="784"/>
              </a:spcAft>
            </a:pPr>
            <a:r>
              <a:rPr lang="en-US" sz="2400" dirty="0">
                <a:solidFill>
                  <a:srgbClr val="0078D7"/>
                </a:solidFill>
                <a:latin typeface="Segoe UI Semilight"/>
                <a:cs typeface="Segoe UI"/>
              </a:rPr>
              <a:t>Java Redirection</a:t>
            </a:r>
            <a:br>
              <a:rPr lang="en-US" sz="1599" b="1" dirty="0">
                <a:solidFill>
                  <a:srgbClr val="505050"/>
                </a:solidFill>
                <a:latin typeface="Segoe UI Semilight"/>
                <a:cs typeface="Segoe UI"/>
              </a:rPr>
            </a:br>
            <a:r>
              <a:rPr lang="en-US" sz="1599" dirty="0">
                <a:solidFill>
                  <a:srgbClr val="353535"/>
                </a:solidFill>
                <a:latin typeface="Segoe UI Semilight"/>
                <a:cs typeface="Segoe UI"/>
              </a:rPr>
              <a:t>Helps protect the enterprise from vulnerabilities of multiple installed versions of Java by mapping specific versions to individual apps or websites.</a:t>
            </a:r>
            <a:endParaRPr lang="en-US" sz="1599" dirty="0">
              <a:solidFill>
                <a:srgbClr val="353535"/>
              </a:solidFill>
              <a:latin typeface="Segoe UI Semilight"/>
              <a:cs typeface="Times New Roman"/>
            </a:endParaRPr>
          </a:p>
        </p:txBody>
      </p:sp>
      <p:sp>
        <p:nvSpPr>
          <p:cNvPr id="167" name="globe_6" title="Icon of a monitor in front of a sphere made of lines">
            <a:extLst>
              <a:ext uri="{FF2B5EF4-FFF2-40B4-BE49-F238E27FC236}">
                <a16:creationId xmlns:a16="http://schemas.microsoft.com/office/drawing/2014/main" id="{83EE7146-01AB-45E2-AC09-DCBF62ABEBD8}"/>
              </a:ext>
            </a:extLst>
          </p:cNvPr>
          <p:cNvSpPr>
            <a:spLocks noChangeAspect="1" noEditPoints="1"/>
          </p:cNvSpPr>
          <p:nvPr/>
        </p:nvSpPr>
        <p:spPr bwMode="auto">
          <a:xfrm>
            <a:off x="4079713" y="2351381"/>
            <a:ext cx="432240" cy="46303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800" dirty="0">
              <a:solidFill>
                <a:srgbClr val="353535"/>
              </a:solidFill>
              <a:latin typeface="Segoe UI Semilight"/>
            </a:endParaRPr>
          </a:p>
        </p:txBody>
      </p:sp>
      <p:sp>
        <p:nvSpPr>
          <p:cNvPr id="168" name="Browser" title="Icon of a browser window">
            <a:extLst>
              <a:ext uri="{FF2B5EF4-FFF2-40B4-BE49-F238E27FC236}">
                <a16:creationId xmlns:a16="http://schemas.microsoft.com/office/drawing/2014/main" id="{5930744D-BBC4-450A-9B0F-F383C9FCE119}"/>
              </a:ext>
            </a:extLst>
          </p:cNvPr>
          <p:cNvSpPr>
            <a:spLocks noChangeAspect="1" noEditPoints="1"/>
          </p:cNvSpPr>
          <p:nvPr/>
        </p:nvSpPr>
        <p:spPr bwMode="auto">
          <a:xfrm>
            <a:off x="4074463" y="5844305"/>
            <a:ext cx="424979" cy="34011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800" dirty="0">
              <a:solidFill>
                <a:srgbClr val="353535"/>
              </a:solidFill>
              <a:latin typeface="Segoe UI Semilight"/>
            </a:endParaRPr>
          </a:p>
        </p:txBody>
      </p:sp>
      <p:grpSp>
        <p:nvGrpSpPr>
          <p:cNvPr id="169" name="Group 168">
            <a:extLst>
              <a:ext uri="{FF2B5EF4-FFF2-40B4-BE49-F238E27FC236}">
                <a16:creationId xmlns:a16="http://schemas.microsoft.com/office/drawing/2014/main" id="{A49B2BB8-2DFA-4B06-AB42-34C31785D033}"/>
              </a:ext>
            </a:extLst>
          </p:cNvPr>
          <p:cNvGrpSpPr/>
          <p:nvPr/>
        </p:nvGrpSpPr>
        <p:grpSpPr>
          <a:xfrm>
            <a:off x="4088290" y="4359606"/>
            <a:ext cx="384262" cy="384938"/>
            <a:chOff x="4565921" y="3369898"/>
            <a:chExt cx="242888" cy="243314"/>
          </a:xfrm>
        </p:grpSpPr>
        <p:sp>
          <p:nvSpPr>
            <p:cNvPr id="170" name="Freeform: Shape 169">
              <a:extLst>
                <a:ext uri="{FF2B5EF4-FFF2-40B4-BE49-F238E27FC236}">
                  <a16:creationId xmlns:a16="http://schemas.microsoft.com/office/drawing/2014/main" id="{107A8A01-0E45-4C4C-B637-90392EDAC976}"/>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dirty="0">
                <a:gradFill>
                  <a:gsLst>
                    <a:gs pos="0">
                      <a:srgbClr val="505050"/>
                    </a:gs>
                    <a:gs pos="100000">
                      <a:srgbClr val="505050"/>
                    </a:gs>
                  </a:gsLst>
                  <a:lin ang="5400000" scaled="1"/>
                </a:gradFill>
                <a:latin typeface="Segoe UI Semilight"/>
              </a:endParaRPr>
            </a:p>
          </p:txBody>
        </p:sp>
        <p:sp>
          <p:nvSpPr>
            <p:cNvPr id="171" name="Freeform: Shape 170">
              <a:extLst>
                <a:ext uri="{FF2B5EF4-FFF2-40B4-BE49-F238E27FC236}">
                  <a16:creationId xmlns:a16="http://schemas.microsoft.com/office/drawing/2014/main" id="{57D09498-8184-4096-92E2-EB6346432EF1}"/>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dirty="0">
                <a:gradFill>
                  <a:gsLst>
                    <a:gs pos="0">
                      <a:srgbClr val="505050"/>
                    </a:gs>
                    <a:gs pos="100000">
                      <a:srgbClr val="505050"/>
                    </a:gs>
                  </a:gsLst>
                  <a:lin ang="5400000" scaled="1"/>
                </a:gradFill>
                <a:latin typeface="Segoe UI Semilight"/>
              </a:endParaRPr>
            </a:p>
          </p:txBody>
        </p:sp>
        <p:sp>
          <p:nvSpPr>
            <p:cNvPr id="172" name="Freeform: Shape 171">
              <a:extLst>
                <a:ext uri="{FF2B5EF4-FFF2-40B4-BE49-F238E27FC236}">
                  <a16:creationId xmlns:a16="http://schemas.microsoft.com/office/drawing/2014/main" id="{35DEFBA5-876A-49BB-824B-389EA9BCB945}"/>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dirty="0">
                <a:gradFill>
                  <a:gsLst>
                    <a:gs pos="0">
                      <a:srgbClr val="505050"/>
                    </a:gs>
                    <a:gs pos="100000">
                      <a:srgbClr val="505050"/>
                    </a:gs>
                  </a:gsLst>
                  <a:lin ang="5400000" scaled="1"/>
                </a:gradFill>
                <a:latin typeface="Segoe UI Semilight"/>
              </a:endParaRPr>
            </a:p>
          </p:txBody>
        </p:sp>
        <p:sp>
          <p:nvSpPr>
            <p:cNvPr id="173" name="Freeform: Shape 172">
              <a:extLst>
                <a:ext uri="{FF2B5EF4-FFF2-40B4-BE49-F238E27FC236}">
                  <a16:creationId xmlns:a16="http://schemas.microsoft.com/office/drawing/2014/main" id="{005B1C7A-2025-4AE6-BD2E-B204268A2D1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dirty="0">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5685675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751664" y="783516"/>
            <a:ext cx="3901470" cy="542749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dirty="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7095" y="4996700"/>
            <a:ext cx="240268" cy="240690"/>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3430" y="1778245"/>
            <a:ext cx="3252237" cy="834459"/>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0078D7"/>
                  </a:solidFill>
                  <a:latin typeface="Segoe UI Semilight"/>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Uses native Windows VHD capabilities–no hypervisor.</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Very easy to deploy and manage.</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Completely seamless end-user experience.</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Works with other application management platforms.</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Easy to test, implement,</a:t>
            </a:r>
            <a:br>
              <a:rPr lang="en-US" sz="2000" dirty="0">
                <a:solidFill>
                  <a:srgbClr val="353535"/>
                </a:solidFill>
                <a:latin typeface="Segoe UI Semilight"/>
                <a:cs typeface="Segoe UI Semilight" panose="020B0402040204020203" pitchFamily="34" charset="0"/>
              </a:rPr>
            </a:br>
            <a:r>
              <a:rPr lang="en-US" sz="2000" dirty="0">
                <a:solidFill>
                  <a:srgbClr val="353535"/>
                </a:solidFill>
                <a:latin typeface="Segoe UI Semilight"/>
                <a:cs typeface="Segoe UI Semilight" panose="020B0402040204020203" pitchFamily="34" charset="0"/>
              </a:rPr>
              <a:t>and manage.</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Reduces network and </a:t>
            </a:r>
            <a:br>
              <a:rPr lang="en-US" sz="2000" dirty="0">
                <a:solidFill>
                  <a:srgbClr val="353535"/>
                </a:solidFill>
                <a:latin typeface="Segoe UI Semilight"/>
                <a:cs typeface="Segoe UI Semilight" panose="020B0402040204020203" pitchFamily="34" charset="0"/>
              </a:rPr>
            </a:br>
            <a:r>
              <a:rPr lang="en-US" sz="2000" dirty="0">
                <a:solidFill>
                  <a:srgbClr val="353535"/>
                </a:solidFill>
                <a:latin typeface="Segoe UI Semilight"/>
                <a:cs typeface="Segoe UI Semilight" panose="020B0402040204020203" pitchFamily="34" charset="0"/>
              </a:rPr>
              <a:t>filesystem load.</a:t>
            </a:r>
          </a:p>
        </p:txBody>
      </p:sp>
    </p:spTree>
    <p:extLst>
      <p:ext uri="{BB962C8B-B14F-4D97-AF65-F5344CB8AC3E}">
        <p14:creationId xmlns:p14="http://schemas.microsoft.com/office/powerpoint/2010/main" val="3561199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751664" y="783516"/>
            <a:ext cx="3901470" cy="542749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dirty="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Places entire user profile in network-based container.</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Extremely fast logon times.</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Virtually eliminates profile corruption.</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3430" y="2753489"/>
            <a:ext cx="3252237" cy="834459"/>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pPr>
              <a:r>
                <a:rPr lang="en-US" sz="2000" kern="0" dirty="0">
                  <a:solidFill>
                    <a:srgbClr val="0078D7"/>
                  </a:solidFill>
                  <a:latin typeface="Segoe UI Semilight"/>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36305" y="5107418"/>
            <a:ext cx="1021621" cy="429465"/>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150867" y="3433832"/>
            <a:ext cx="567549" cy="260564"/>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912300" y="1096564"/>
            <a:ext cx="1053573" cy="387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Tree>
    <p:extLst>
      <p:ext uri="{BB962C8B-B14F-4D97-AF65-F5344CB8AC3E}">
        <p14:creationId xmlns:p14="http://schemas.microsoft.com/office/powerpoint/2010/main" val="271827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9">
                                            <p:txEl>
                                              <p:pRg st="0" end="0"/>
                                            </p:txEl>
                                          </p:spTgt>
                                        </p:tgtEl>
                                        <p:attrNameLst>
                                          <p:attrName>style.visibility</p:attrName>
                                        </p:attrNameLst>
                                      </p:cBhvr>
                                      <p:to>
                                        <p:strVal val="visible"/>
                                      </p:to>
                                    </p:set>
                                    <p:animEffect transition="in" filter="fade">
                                      <p:cBhvr>
                                        <p:cTn id="16" dur="500"/>
                                        <p:tgtEl>
                                          <p:spTgt spid="7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dissolve">
                                      <p:cBhvr>
                                        <p:cTn id="21" dur="500"/>
                                        <p:tgtEl>
                                          <p:spTgt spid="144"/>
                                        </p:tgtEl>
                                      </p:cBhvr>
                                    </p:animEffect>
                                  </p:childTnLst>
                                </p:cTn>
                              </p:par>
                              <p:par>
                                <p:cTn id="22" presetID="9" presetClass="entr" presetSubtype="0" fill="hold"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dissolve">
                                      <p:cBhvr>
                                        <p:cTn id="24" dur="500"/>
                                        <p:tgtEl>
                                          <p:spTgt spid="14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500"/>
                                        <p:tgtEl>
                                          <p:spTgt spid="143"/>
                                        </p:tgtEl>
                                      </p:cBhvr>
                                    </p:animEffect>
                                  </p:childTnLst>
                                </p:cTn>
                              </p:par>
                            </p:childTnLst>
                          </p:cTn>
                        </p:par>
                        <p:par>
                          <p:cTn id="29" fill="hold">
                            <p:stCondLst>
                              <p:cond delay="1000"/>
                            </p:stCondLst>
                            <p:childTnLst>
                              <p:par>
                                <p:cTn id="30" presetID="9" presetClass="exit" presetSubtype="0" fill="hold" grpId="1" nodeType="afterEffect">
                                  <p:stCondLst>
                                    <p:cond delay="0"/>
                                  </p:stCondLst>
                                  <p:childTnLst>
                                    <p:animEffect transition="out" filter="dissolve">
                                      <p:cBhvr>
                                        <p:cTn id="31" dur="500"/>
                                        <p:tgtEl>
                                          <p:spTgt spid="144"/>
                                        </p:tgtEl>
                                      </p:cBhvr>
                                    </p:animEffect>
                                    <p:set>
                                      <p:cBhvr>
                                        <p:cTn id="32" dur="1" fill="hold">
                                          <p:stCondLst>
                                            <p:cond delay="499"/>
                                          </p:stCondLst>
                                        </p:cTn>
                                        <p:tgtEl>
                                          <p:spTgt spid="14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
                                            <p:txEl>
                                              <p:pRg st="1" end="1"/>
                                            </p:txEl>
                                          </p:spTgt>
                                        </p:tgtEl>
                                        <p:attrNameLst>
                                          <p:attrName>style.visibility</p:attrName>
                                        </p:attrNameLst>
                                      </p:cBhvr>
                                      <p:to>
                                        <p:strVal val="visible"/>
                                      </p:to>
                                    </p:set>
                                    <p:animEffect transition="in" filter="fade">
                                      <p:cBhvr>
                                        <p:cTn id="37" dur="500"/>
                                        <p:tgtEl>
                                          <p:spTgt spid="7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xEl>
                                              <p:pRg st="2" end="2"/>
                                            </p:txEl>
                                          </p:spTgt>
                                        </p:tgtEl>
                                        <p:attrNameLst>
                                          <p:attrName>style.visibility</p:attrName>
                                        </p:attrNameLst>
                                      </p:cBhvr>
                                      <p:to>
                                        <p:strVal val="visible"/>
                                      </p:to>
                                    </p:set>
                                    <p:animEffect transition="in" filter="fade">
                                      <p:cBhvr>
                                        <p:cTn id="42" dur="500"/>
                                        <p:tgtEl>
                                          <p:spTgt spid="7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xEl>
                                              <p:pRg st="3" end="3"/>
                                            </p:txEl>
                                          </p:spTgt>
                                        </p:tgtEl>
                                        <p:attrNameLst>
                                          <p:attrName>style.visibility</p:attrName>
                                        </p:attrNameLst>
                                      </p:cBhvr>
                                      <p:to>
                                        <p:strVal val="visible"/>
                                      </p:to>
                                    </p:set>
                                    <p:animEffect transition="in" filter="fade">
                                      <p:cBhvr>
                                        <p:cTn id="47"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Places Office 365 cache data in network-based container. </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Enables roaming of Outlook OST, OneDrive cache, Windows Search, and more…</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Office apps have native performance and behavior.</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751664" y="783516"/>
            <a:ext cx="3901470" cy="5427495"/>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dirty="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150714" y="3433822"/>
              <a:ext cx="567629" cy="260601"/>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grpSp>
        <p:nvGrpSpPr>
          <p:cNvPr id="3" name="Group 2">
            <a:extLst>
              <a:ext uri="{FF2B5EF4-FFF2-40B4-BE49-F238E27FC236}">
                <a16:creationId xmlns:a16="http://schemas.microsoft.com/office/drawing/2014/main" id="{D08D534D-9FE6-4781-BFC5-34A96BC818BE}"/>
              </a:ext>
            </a:extLst>
          </p:cNvPr>
          <p:cNvGrpSpPr/>
          <p:nvPr/>
        </p:nvGrpSpPr>
        <p:grpSpPr>
          <a:xfrm>
            <a:off x="-3430" y="3728733"/>
            <a:ext cx="3252237" cy="834459"/>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0078D7"/>
                  </a:solidFill>
                  <a:latin typeface="Segoe UI Semilight"/>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550440" y="5025079"/>
            <a:ext cx="1026822" cy="561766"/>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708839" y="3449001"/>
            <a:ext cx="567549" cy="260564"/>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920147" y="1745503"/>
            <a:ext cx="1033316" cy="369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Tree>
    <p:extLst>
      <p:ext uri="{BB962C8B-B14F-4D97-AF65-F5344CB8AC3E}">
        <p14:creationId xmlns:p14="http://schemas.microsoft.com/office/powerpoint/2010/main" val="1023760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par>
                                <p:cTn id="18" presetID="9" presetClass="entr" presetSubtype="0"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dissolve">
                                      <p:cBhvr>
                                        <p:cTn id="20" dur="500"/>
                                        <p:tgtEl>
                                          <p:spTgt spid="6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9" presetClass="exit" presetSubtype="0" fill="hold" grpId="1" nodeType="afterEffect">
                                  <p:stCondLst>
                                    <p:cond delay="0"/>
                                  </p:stCondLst>
                                  <p:childTnLst>
                                    <p:animEffect transition="out" filter="dissolve">
                                      <p:cBhvr>
                                        <p:cTn id="27" dur="500"/>
                                        <p:tgtEl>
                                          <p:spTgt spid="73"/>
                                        </p:tgtEl>
                                      </p:cBhvr>
                                    </p:animEffect>
                                    <p:set>
                                      <p:cBhvr>
                                        <p:cTn id="28" dur="1" fill="hold">
                                          <p:stCondLst>
                                            <p:cond delay="499"/>
                                          </p:stCondLst>
                                        </p:cTn>
                                        <p:tgtEl>
                                          <p:spTgt spid="7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9">
                                            <p:txEl>
                                              <p:pRg st="2" end="2"/>
                                            </p:txEl>
                                          </p:spTgt>
                                        </p:tgtEl>
                                        <p:attrNameLst>
                                          <p:attrName>style.visibility</p:attrName>
                                        </p:attrNameLst>
                                      </p:cBhvr>
                                      <p:to>
                                        <p:strVal val="visible"/>
                                      </p:to>
                                    </p:set>
                                    <p:animEffect transition="in" filter="fade">
                                      <p:cBhvr>
                                        <p:cTn id="38" dur="500"/>
                                        <p:tgtEl>
                                          <p:spTgt spid="7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xEl>
                                              <p:pRg st="3" end="3"/>
                                            </p:txEl>
                                          </p:spTgt>
                                        </p:tgtEl>
                                        <p:attrNameLst>
                                          <p:attrName>style.visibility</p:attrName>
                                        </p:attrNameLst>
                                      </p:cBhvr>
                                      <p:to>
                                        <p:strVal val="visible"/>
                                      </p:to>
                                    </p:set>
                                    <p:animEffect transition="in" filter="fade">
                                      <p:cBhvr>
                                        <p:cTn id="43"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800"/>
              </a:spcBef>
              <a:buSzPct val="100000"/>
              <a:buNone/>
            </a:pPr>
            <a:r>
              <a:rPr lang="en-US" sz="2000" dirty="0">
                <a:solidFill>
                  <a:srgbClr val="353535"/>
                </a:solidFill>
                <a:latin typeface="Segoe UI Semilight"/>
                <a:cs typeface="Segoe UI Semilight" panose="020B0402040204020203" pitchFamily="34" charset="0"/>
              </a:rPr>
              <a:t>Application Management without sequencing, snapshotting, packaging, or virtualization.</a:t>
            </a:r>
          </a:p>
          <a:p>
            <a:pPr marL="0" indent="0" defTabSz="932563">
              <a:lnSpc>
                <a:spcPct val="100000"/>
              </a:lnSpc>
              <a:spcBef>
                <a:spcPts val="1800"/>
              </a:spcBef>
              <a:buSzPct val="100000"/>
              <a:buNone/>
            </a:pPr>
            <a:r>
              <a:rPr lang="en-US" sz="2000" dirty="0">
                <a:solidFill>
                  <a:srgbClr val="353535"/>
                </a:solidFill>
                <a:latin typeface="Segoe UI Semilight"/>
                <a:cs typeface="Segoe UI Semilight" panose="020B0402040204020203" pitchFamily="34" charset="0"/>
              </a:rPr>
              <a:t>All apps installed in base image. </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rgbClr val="353535"/>
                </a:solidFill>
                <a:latin typeface="Segoe UI Semilight"/>
                <a:cs typeface="Segoe UI Semilight" panose="020B0402040204020203" pitchFamily="34" charset="0"/>
              </a:rPr>
              <a:t>Only apps a user is entitled to are revealed.</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rgbClr val="353535"/>
                </a:solidFill>
                <a:latin typeface="Segoe UI Semilight"/>
                <a:cs typeface="Segoe UI Semilight" panose="020B0402040204020203" pitchFamily="34" charset="0"/>
              </a:rPr>
              <a:t>App entitlements can be changed in real time.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rgbClr val="353535"/>
                </a:solidFill>
                <a:latin typeface="Segoe UI Semilight"/>
                <a:cs typeface="Segoe UI Semilight" panose="020B0402040204020203" pitchFamily="34" charset="0"/>
              </a:rPr>
              <a:t>Works with fonts, plugins, and more…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rgbClr val="353535"/>
                </a:solidFill>
                <a:latin typeface="Segoe UI Semilight"/>
                <a:cs typeface="Segoe UI Semilight" panose="020B0402040204020203" pitchFamily="34" charset="0"/>
              </a:rPr>
              <a:t>Excellent app compatibility</a:t>
            </a:r>
          </a:p>
          <a:p>
            <a:pPr marL="0" indent="0" defTabSz="932563">
              <a:lnSpc>
                <a:spcPct val="100000"/>
              </a:lnSpc>
              <a:spcBef>
                <a:spcPts val="1800"/>
              </a:spcBef>
              <a:buSzPct val="100000"/>
              <a:buNone/>
            </a:pPr>
            <a:r>
              <a:rPr lang="en-US" sz="2000" dirty="0">
                <a:solidFill>
                  <a:srgbClr val="353535"/>
                </a:solidFill>
                <a:latin typeface="Segoe UI Semilight"/>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3430" y="4703976"/>
            <a:ext cx="3252237" cy="834459"/>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0078D7"/>
                  </a:solidFill>
                  <a:latin typeface="Segoe UI Semilight"/>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97428" y="2214275"/>
            <a:ext cx="3741656" cy="2989468"/>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668253" y="2708578"/>
            <a:ext cx="1417951" cy="972298"/>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print">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378314" y="2221891"/>
            <a:ext cx="1980498" cy="1878651"/>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378314" y="2221891"/>
            <a:ext cx="1980498" cy="1878651"/>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903062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xEl>
                                              <p:pRg st="1" end="1"/>
                                            </p:txEl>
                                          </p:spTgt>
                                        </p:tgtEl>
                                        <p:attrNameLst>
                                          <p:attrName>style.visibility</p:attrName>
                                        </p:attrNameLst>
                                      </p:cBhvr>
                                      <p:to>
                                        <p:strVal val="visible"/>
                                      </p:to>
                                    </p:set>
                                    <p:animEffect transition="in" filter="fade">
                                      <p:cBhvr>
                                        <p:cTn id="17" dur="500"/>
                                        <p:tgtEl>
                                          <p:spTgt spid="79">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9">
                                            <p:txEl>
                                              <p:pRg st="2" end="2"/>
                                            </p:txEl>
                                          </p:spTgt>
                                        </p:tgtEl>
                                        <p:attrNameLst>
                                          <p:attrName>style.visibility</p:attrName>
                                        </p:attrNameLst>
                                      </p:cBhvr>
                                      <p:to>
                                        <p:strVal val="visible"/>
                                      </p:to>
                                    </p:set>
                                    <p:animEffect transition="in" filter="fade">
                                      <p:cBhvr>
                                        <p:cTn id="21" dur="500"/>
                                        <p:tgtEl>
                                          <p:spTgt spid="79">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21"/>
                                        </p:tgtEl>
                                      </p:cBhvr>
                                    </p:animEffect>
                                    <p:set>
                                      <p:cBhvr>
                                        <p:cTn id="29" dur="1" fill="hold">
                                          <p:stCondLst>
                                            <p:cond delay="499"/>
                                          </p:stCondLst>
                                        </p:cTn>
                                        <p:tgtEl>
                                          <p:spTgt spid="121"/>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500"/>
                                        <p:tgtEl>
                                          <p:spTgt spid="130"/>
                                        </p:tgtEl>
                                      </p:cBhvr>
                                    </p:animEffect>
                                  </p:childTnLst>
                                </p:cTn>
                              </p:par>
                              <p:par>
                                <p:cTn id="33" presetID="10" presetClass="entr" presetSubtype="0" fill="hold" nodeType="withEffect">
                                  <p:stCondLst>
                                    <p:cond delay="0"/>
                                  </p:stCondLst>
                                  <p:childTnLst>
                                    <p:set>
                                      <p:cBhvr>
                                        <p:cTn id="34" dur="1" fill="hold">
                                          <p:stCondLst>
                                            <p:cond delay="0"/>
                                          </p:stCondLst>
                                        </p:cTn>
                                        <p:tgtEl>
                                          <p:spTgt spid="79">
                                            <p:txEl>
                                              <p:pRg st="3" end="3"/>
                                            </p:txEl>
                                          </p:spTgt>
                                        </p:tgtEl>
                                        <p:attrNameLst>
                                          <p:attrName>style.visibility</p:attrName>
                                        </p:attrNameLst>
                                      </p:cBhvr>
                                      <p:to>
                                        <p:strVal val="visible"/>
                                      </p:to>
                                    </p:set>
                                    <p:animEffect transition="in" filter="fade">
                                      <p:cBhvr>
                                        <p:cTn id="35" dur="500"/>
                                        <p:tgtEl>
                                          <p:spTgt spid="7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9">
                                            <p:txEl>
                                              <p:pRg st="4" end="4"/>
                                            </p:txEl>
                                          </p:spTgt>
                                        </p:tgtEl>
                                        <p:attrNameLst>
                                          <p:attrName>style.visibility</p:attrName>
                                        </p:attrNameLst>
                                      </p:cBhvr>
                                      <p:to>
                                        <p:strVal val="visible"/>
                                      </p:to>
                                    </p:set>
                                    <p:animEffect transition="in" filter="fade">
                                      <p:cBhvr>
                                        <p:cTn id="40" dur="500"/>
                                        <p:tgtEl>
                                          <p:spTgt spid="79">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9">
                                            <p:txEl>
                                              <p:pRg st="5" end="5"/>
                                            </p:txEl>
                                          </p:spTgt>
                                        </p:tgtEl>
                                        <p:attrNameLst>
                                          <p:attrName>style.visibility</p:attrName>
                                        </p:attrNameLst>
                                      </p:cBhvr>
                                      <p:to>
                                        <p:strVal val="visible"/>
                                      </p:to>
                                    </p:set>
                                    <p:animEffect transition="in" filter="fade">
                                      <p:cBhvr>
                                        <p:cTn id="43" dur="500"/>
                                        <p:tgtEl>
                                          <p:spTgt spid="7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9">
                                            <p:txEl>
                                              <p:pRg st="6" end="6"/>
                                            </p:txEl>
                                          </p:spTgt>
                                        </p:tgtEl>
                                        <p:attrNameLst>
                                          <p:attrName>style.visibility</p:attrName>
                                        </p:attrNameLst>
                                      </p:cBhvr>
                                      <p:to>
                                        <p:strVal val="visible"/>
                                      </p:to>
                                    </p:set>
                                    <p:animEffect transition="in" filter="fade">
                                      <p:cBhvr>
                                        <p:cTn id="48"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199"/>
              </a:spcBef>
              <a:spcAft>
                <a:spcPts val="600"/>
              </a:spcAft>
              <a:buNone/>
            </a:pPr>
            <a:r>
              <a:rPr lang="en-US" sz="2000" dirty="0">
                <a:solidFill>
                  <a:srgbClr val="353535"/>
                </a:solidFill>
                <a:latin typeface="+mn-lt"/>
                <a:cs typeface="Segoe UI Semilight" panose="020B0402040204020203" pitchFamily="34" charset="0"/>
              </a:rPr>
              <a:t>Securely collocate multiple version</a:t>
            </a:r>
            <a:br>
              <a:rPr lang="en-US" sz="2000" dirty="0">
                <a:solidFill>
                  <a:srgbClr val="353535"/>
                </a:solidFill>
                <a:latin typeface="+mn-lt"/>
                <a:cs typeface="Segoe UI Semilight" panose="020B0402040204020203" pitchFamily="34" charset="0"/>
              </a:rPr>
            </a:br>
            <a:r>
              <a:rPr lang="en-US" sz="2000" dirty="0">
                <a:solidFill>
                  <a:srgbClr val="353535"/>
                </a:solidFill>
                <a:latin typeface="+mn-lt"/>
                <a:cs typeface="Segoe UI Semilight" panose="020B0402040204020203" pitchFamily="34" charset="0"/>
              </a:rPr>
              <a:t>of Java on same base image</a:t>
            </a:r>
          </a:p>
          <a:p>
            <a:pPr marL="0" indent="0" defTabSz="932563">
              <a:lnSpc>
                <a:spcPct val="100000"/>
              </a:lnSpc>
              <a:spcBef>
                <a:spcPts val="1199"/>
              </a:spcBef>
              <a:spcAft>
                <a:spcPts val="600"/>
              </a:spcAft>
              <a:buNone/>
            </a:pPr>
            <a:r>
              <a:rPr lang="en-US" sz="2000" dirty="0">
                <a:solidFill>
                  <a:srgbClr val="353535"/>
                </a:solidFill>
                <a:latin typeface="+mn-lt"/>
                <a:cs typeface="Segoe UI Semilight" panose="020B0402040204020203" pitchFamily="34" charset="0"/>
              </a:rPr>
              <a:t>Run each app or website with specific version of Java required for full functionality</a:t>
            </a:r>
          </a:p>
          <a:p>
            <a:pPr marL="0" indent="0" defTabSz="932563">
              <a:lnSpc>
                <a:spcPct val="100000"/>
              </a:lnSpc>
              <a:spcBef>
                <a:spcPts val="1199"/>
              </a:spcBef>
              <a:spcAft>
                <a:spcPts val="600"/>
              </a:spcAft>
              <a:buNone/>
            </a:pPr>
            <a:r>
              <a:rPr lang="en-US" sz="2000" dirty="0">
                <a:solidFill>
                  <a:srgbClr val="353535"/>
                </a:solidFill>
                <a:latin typeface="+mn-lt"/>
                <a:cs typeface="Segoe UI Semilight" panose="020B0402040204020203" pitchFamily="34" charset="0"/>
              </a:rPr>
              <a:t>Uses FSLogix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3430" y="5679219"/>
            <a:ext cx="3252237" cy="834459"/>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0078D7"/>
                  </a:solidFill>
                  <a:latin typeface="Segoe UI Semilight"/>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601166" y="2032208"/>
            <a:ext cx="4086730" cy="2930106"/>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3"/>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4"/>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3324964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AFE8-61A0-447E-8BDD-E814E12D0559}"/>
              </a:ext>
            </a:extLst>
          </p:cNvPr>
          <p:cNvSpPr>
            <a:spLocks noGrp="1"/>
          </p:cNvSpPr>
          <p:nvPr>
            <p:ph type="title"/>
          </p:nvPr>
        </p:nvSpPr>
        <p:spPr>
          <a:xfrm>
            <a:off x="600856" y="2930617"/>
            <a:ext cx="3247015" cy="1130053"/>
          </a:xfrm>
        </p:spPr>
        <p:txBody>
          <a:bodyPr/>
          <a:lstStyle/>
          <a:p>
            <a:r>
              <a:rPr lang="en-US" dirty="0"/>
              <a:t>FSLogix entitlements  </a:t>
            </a:r>
          </a:p>
        </p:txBody>
      </p:sp>
      <p:sp>
        <p:nvSpPr>
          <p:cNvPr id="4" name="Rectangle 3">
            <a:extLst>
              <a:ext uri="{FF2B5EF4-FFF2-40B4-BE49-F238E27FC236}">
                <a16:creationId xmlns:a16="http://schemas.microsoft.com/office/drawing/2014/main" id="{2D9B33D5-9A70-4816-A52D-925E679D2EB1}"/>
              </a:ext>
            </a:extLst>
          </p:cNvPr>
          <p:cNvSpPr/>
          <p:nvPr/>
        </p:nvSpPr>
        <p:spPr>
          <a:xfrm>
            <a:off x="4819290" y="2550875"/>
            <a:ext cx="6215769" cy="3484330"/>
          </a:xfrm>
          <a:prstGeom prst="rect">
            <a:avLst/>
          </a:prstGeom>
        </p:spPr>
        <p:txBody>
          <a:bodyPr>
            <a:spAutoFit/>
          </a:bodyPr>
          <a:lstStyle/>
          <a:p>
            <a:pPr defTabSz="913926" fontAlgn="base">
              <a:spcBef>
                <a:spcPts val="1176"/>
              </a:spcBef>
              <a:spcAft>
                <a:spcPts val="587"/>
              </a:spcAft>
              <a:defRPr/>
            </a:pPr>
            <a:r>
              <a:rPr lang="en-US" sz="1800" dirty="0">
                <a:solidFill>
                  <a:srgbClr val="353535"/>
                </a:solidFill>
                <a:latin typeface="Segoe UI" panose="020B0502040204020203" pitchFamily="34" charset="0"/>
              </a:rPr>
              <a:t>Microsoft 365 E3/E5/F1/Business</a:t>
            </a:r>
          </a:p>
          <a:p>
            <a:pPr defTabSz="913926" fontAlgn="base">
              <a:spcBef>
                <a:spcPts val="1176"/>
              </a:spcBef>
              <a:spcAft>
                <a:spcPts val="587"/>
              </a:spcAft>
              <a:defRPr/>
            </a:pPr>
            <a:r>
              <a:rPr lang="en-US" sz="1800" dirty="0">
                <a:solidFill>
                  <a:srgbClr val="353535"/>
                </a:solidFill>
                <a:latin typeface="Segoe UI" panose="020B0502040204020203" pitchFamily="34" charset="0"/>
              </a:rPr>
              <a:t>Microsoft 365 A3/A5/Student Use Benefits</a:t>
            </a:r>
          </a:p>
          <a:p>
            <a:pPr defTabSz="913926" fontAlgn="base">
              <a:spcBef>
                <a:spcPts val="1176"/>
              </a:spcBef>
              <a:spcAft>
                <a:spcPts val="587"/>
              </a:spcAft>
              <a:defRPr/>
            </a:pPr>
            <a:r>
              <a:rPr lang="en-US" sz="1800" dirty="0">
                <a:solidFill>
                  <a:srgbClr val="353535"/>
                </a:solidFill>
                <a:latin typeface="Segoe UI" panose="020B0502040204020203" pitchFamily="34" charset="0"/>
              </a:rPr>
              <a:t>Windows 10 Enterprise E3/E5</a:t>
            </a:r>
          </a:p>
          <a:p>
            <a:pPr defTabSz="913926" fontAlgn="base">
              <a:spcBef>
                <a:spcPts val="1176"/>
              </a:spcBef>
              <a:spcAft>
                <a:spcPts val="587"/>
              </a:spcAft>
              <a:defRPr/>
            </a:pPr>
            <a:r>
              <a:rPr lang="en-US" sz="1800" dirty="0">
                <a:solidFill>
                  <a:srgbClr val="353535"/>
                </a:solidFill>
                <a:latin typeface="Segoe UI" panose="020B0502040204020203" pitchFamily="34" charset="0"/>
              </a:rPr>
              <a:t>Windows 10 Education A3/A5</a:t>
            </a:r>
          </a:p>
          <a:p>
            <a:pPr defTabSz="913926" fontAlgn="base">
              <a:spcBef>
                <a:spcPts val="1176"/>
              </a:spcBef>
              <a:spcAft>
                <a:spcPts val="587"/>
              </a:spcAft>
              <a:defRPr/>
            </a:pPr>
            <a:r>
              <a:rPr lang="en-US" sz="1800" dirty="0">
                <a:solidFill>
                  <a:srgbClr val="353535"/>
                </a:solidFill>
                <a:latin typeface="Segoe UI" panose="020B0502040204020203" pitchFamily="34" charset="0"/>
              </a:rPr>
              <a:t>Windows 10 VDA per user </a:t>
            </a:r>
          </a:p>
          <a:p>
            <a:pPr defTabSz="913926" fontAlgn="base">
              <a:spcBef>
                <a:spcPts val="1176"/>
              </a:spcBef>
              <a:spcAft>
                <a:spcPts val="587"/>
              </a:spcAft>
              <a:defRPr/>
            </a:pPr>
            <a:r>
              <a:rPr lang="en-US" sz="1800" dirty="0">
                <a:solidFill>
                  <a:srgbClr val="353535"/>
                </a:solidFill>
                <a:latin typeface="Segoe UI" panose="020B0502040204020203" pitchFamily="34" charset="0"/>
              </a:rPr>
              <a:t>Remote Desktop Services (RDS) CAL  </a:t>
            </a:r>
          </a:p>
          <a:p>
            <a:pPr defTabSz="913926" fontAlgn="base">
              <a:spcBef>
                <a:spcPts val="1176"/>
              </a:spcBef>
              <a:spcAft>
                <a:spcPts val="587"/>
              </a:spcAft>
              <a:defRPr/>
            </a:pPr>
            <a:r>
              <a:rPr lang="en-US" sz="1800" dirty="0">
                <a:solidFill>
                  <a:srgbClr val="353535"/>
                </a:solidFill>
                <a:latin typeface="Segoe UI" panose="020B0502040204020203" pitchFamily="34" charset="0"/>
              </a:rPr>
              <a:t>Remote Desktop Services (RDS) SAL</a:t>
            </a:r>
          </a:p>
        </p:txBody>
      </p:sp>
      <p:sp>
        <p:nvSpPr>
          <p:cNvPr id="6" name="TextBox 5">
            <a:extLst>
              <a:ext uri="{FF2B5EF4-FFF2-40B4-BE49-F238E27FC236}">
                <a16:creationId xmlns:a16="http://schemas.microsoft.com/office/drawing/2014/main" id="{30E4CA43-CD94-41C3-B377-A965944D7E2D}"/>
              </a:ext>
            </a:extLst>
          </p:cNvPr>
          <p:cNvSpPr txBox="1"/>
          <p:nvPr/>
        </p:nvSpPr>
        <p:spPr>
          <a:xfrm>
            <a:off x="4819290" y="6286904"/>
            <a:ext cx="6207175" cy="155251"/>
          </a:xfrm>
          <a:prstGeom prst="rect">
            <a:avLst/>
          </a:prstGeom>
          <a:noFill/>
        </p:spPr>
        <p:txBody>
          <a:bodyPr wrap="square" lIns="0" tIns="0" rIns="0" bIns="0" rtlCol="0">
            <a:spAutoFit/>
          </a:bodyPr>
          <a:lstStyle/>
          <a:p>
            <a:pPr defTabSz="932597">
              <a:lnSpc>
                <a:spcPct val="90000"/>
              </a:lnSpc>
              <a:spcAft>
                <a:spcPts val="600"/>
              </a:spcAft>
              <a:defRPr/>
            </a:pPr>
            <a:r>
              <a:rPr lang="en-US" sz="1099" dirty="0">
                <a:solidFill>
                  <a:srgbClr val="353535"/>
                </a:solidFill>
                <a:latin typeface="Segoe UI" panose="020B0502040204020203" pitchFamily="34" charset="0"/>
              </a:rPr>
              <a:t>*Including Office 365 Container, Profile Container, App Masking and Java Redirection</a:t>
            </a:r>
            <a:endParaRPr lang="en-US" sz="1099" i="1" dirty="0">
              <a:solidFill>
                <a:srgbClr val="353535"/>
              </a:solidFill>
              <a:latin typeface="Segoe UI Semilight"/>
              <a:cs typeface="Segoe UI" pitchFamily="34" charset="0"/>
            </a:endParaRPr>
          </a:p>
        </p:txBody>
      </p:sp>
      <p:sp>
        <p:nvSpPr>
          <p:cNvPr id="7" name="Text Placeholder 17">
            <a:extLst>
              <a:ext uri="{FF2B5EF4-FFF2-40B4-BE49-F238E27FC236}">
                <a16:creationId xmlns:a16="http://schemas.microsoft.com/office/drawing/2014/main" id="{C43DC744-9D1F-4AA5-A278-6D12F023ACFA}"/>
              </a:ext>
            </a:extLst>
          </p:cNvPr>
          <p:cNvSpPr txBox="1">
            <a:spLocks/>
          </p:cNvSpPr>
          <p:nvPr/>
        </p:nvSpPr>
        <p:spPr>
          <a:xfrm>
            <a:off x="4669343" y="513751"/>
            <a:ext cx="7141747" cy="360048"/>
          </a:xfrm>
          <a:prstGeom prst="rect">
            <a:avLst/>
          </a:prstGeom>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3672" spc="-51" dirty="0">
                <a:ln w="3175">
                  <a:noFill/>
                </a:ln>
                <a:solidFill>
                  <a:srgbClr val="000000"/>
                </a:solidFill>
                <a:latin typeface="Segoe UI Semibold"/>
                <a:cs typeface="Segoe UI" pitchFamily="34" charset="0"/>
              </a:rPr>
              <a:t>Access to FSLogix technology*</a:t>
            </a:r>
          </a:p>
        </p:txBody>
      </p:sp>
      <p:sp>
        <p:nvSpPr>
          <p:cNvPr id="5" name="Rectangle 4">
            <a:extLst>
              <a:ext uri="{FF2B5EF4-FFF2-40B4-BE49-F238E27FC236}">
                <a16:creationId xmlns:a16="http://schemas.microsoft.com/office/drawing/2014/main" id="{61DCD0FD-CF4E-46CF-A184-678C4C5D4513}"/>
              </a:ext>
            </a:extLst>
          </p:cNvPr>
          <p:cNvSpPr/>
          <p:nvPr/>
        </p:nvSpPr>
        <p:spPr>
          <a:xfrm>
            <a:off x="4717963" y="1075588"/>
            <a:ext cx="7201255" cy="941711"/>
          </a:xfrm>
          <a:prstGeom prst="rect">
            <a:avLst/>
          </a:prstGeom>
        </p:spPr>
        <p:txBody>
          <a:bodyPr wrap="square">
            <a:spAutoFit/>
          </a:bodyPr>
          <a:lstStyle/>
          <a:p>
            <a:pPr defTabSz="932563"/>
            <a:r>
              <a:rPr lang="en-US" sz="1800" dirty="0">
                <a:solidFill>
                  <a:srgbClr val="2F2F2F"/>
                </a:solidFill>
                <a:latin typeface="Segoe UI" panose="020B0502040204020203" pitchFamily="34" charset="0"/>
              </a:rPr>
              <a:t>FSLogix technology, which improves the performance of Office 365 ProPlus in multi-user virtual environments, is now available at no additional cost for Microsoft 365 customers</a:t>
            </a:r>
            <a:endParaRPr lang="en-US" sz="1800" dirty="0">
              <a:solidFill>
                <a:srgbClr val="000000"/>
              </a:solidFill>
              <a:latin typeface="Segoe UI"/>
            </a:endParaRPr>
          </a:p>
        </p:txBody>
      </p:sp>
    </p:spTree>
    <p:extLst>
      <p:ext uri="{BB962C8B-B14F-4D97-AF65-F5344CB8AC3E}">
        <p14:creationId xmlns:p14="http://schemas.microsoft.com/office/powerpoint/2010/main" val="1677923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449267"/>
            <a:ext cx="11563350" cy="754061"/>
          </a:xfrm>
        </p:spPr>
        <p:txBody>
          <a:bodyPr/>
          <a:lstStyle/>
          <a:p>
            <a:r>
              <a:rPr lang="en-US" dirty="0"/>
              <a:t>Virtualization hosts of the future</a:t>
            </a:r>
          </a:p>
        </p:txBody>
      </p:sp>
      <p:sp>
        <p:nvSpPr>
          <p:cNvPr id="19" name="Freeform: Shape 18">
            <a:extLst>
              <a:ext uri="{FF2B5EF4-FFF2-40B4-BE49-F238E27FC236}">
                <a16:creationId xmlns:a16="http://schemas.microsoft.com/office/drawing/2014/main" id="{7A79AC50-EBDB-47B6-8F8B-BF84E1404A08}"/>
              </a:ext>
            </a:extLst>
          </p:cNvPr>
          <p:cNvSpPr/>
          <p:nvPr/>
        </p:nvSpPr>
        <p:spPr bwMode="auto">
          <a:xfrm>
            <a:off x="4553305"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2"/>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sp>
        <p:nvSpPr>
          <p:cNvPr id="21" name="Rectangle 20">
            <a:extLst>
              <a:ext uri="{FF2B5EF4-FFF2-40B4-BE49-F238E27FC236}">
                <a16:creationId xmlns:a16="http://schemas.microsoft.com/office/drawing/2014/main" id="{EA2136DA-262C-471C-8F48-9A61E1D4D74A}"/>
              </a:ext>
            </a:extLst>
          </p:cNvPr>
          <p:cNvSpPr/>
          <p:nvPr/>
        </p:nvSpPr>
        <p:spPr bwMode="auto">
          <a:xfrm>
            <a:off x="4237547" y="1955189"/>
            <a:ext cx="3961383" cy="8896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7FDC10D5-BEB7-4A4E-8D93-7AA8A4917C67}"/>
              </a:ext>
            </a:extLst>
          </p:cNvPr>
          <p:cNvSpPr/>
          <p:nvPr/>
        </p:nvSpPr>
        <p:spPr>
          <a:xfrm>
            <a:off x="4676981" y="2092218"/>
            <a:ext cx="3082515" cy="615553"/>
          </a:xfrm>
          <a:prstGeom prst="rect">
            <a:avLst/>
          </a:prstGeom>
        </p:spPr>
        <p:txBody>
          <a:bodyPr wrap="square" lIns="0" tIns="0" rIns="0" bIns="0" anchor="ctr">
            <a:spAutoFit/>
          </a:bodyPr>
          <a:lstStyle/>
          <a:p>
            <a:pPr algn="ctr"/>
            <a:r>
              <a:rPr lang="en-US" sz="2000" dirty="0">
                <a:solidFill>
                  <a:srgbClr val="FFFFFF"/>
                </a:solidFill>
                <a:latin typeface="Segoe Pro Semibold" panose="020B0702040504020203" pitchFamily="34" charset="0"/>
                <a:cs typeface="Segoe UI Light"/>
              </a:rPr>
              <a:t>Windows 10 Enterprise multi-session</a:t>
            </a:r>
            <a:endParaRPr lang="en-US" sz="2000" kern="0" dirty="0">
              <a:ln w="3175">
                <a:noFill/>
              </a:ln>
              <a:solidFill>
                <a:schemeClr val="bg1"/>
              </a:solidFill>
              <a:latin typeface="Segoe UI Semibold" panose="020B0702040204020203"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07C1C8BE-BB40-4114-BC89-56CFC7939E76}"/>
              </a:ext>
            </a:extLst>
          </p:cNvPr>
          <p:cNvSpPr/>
          <p:nvPr/>
        </p:nvSpPr>
        <p:spPr bwMode="auto">
          <a:xfrm>
            <a:off x="4254941"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Scalable multi-session </a:t>
            </a:r>
            <a:r>
              <a:rPr lang="en-US" sz="1800" spc="-51" dirty="0">
                <a:ln w="3175">
                  <a:noFill/>
                </a:ln>
                <a:solidFill>
                  <a:schemeClr val="tx1"/>
                </a:solidFill>
                <a:latin typeface="+mj-lt"/>
                <a:cs typeface="Segoe UI" pitchFamily="34" charset="0"/>
              </a:rPr>
              <a:t>modern </a:t>
            </a:r>
            <a:r>
              <a:rPr lang="en-US" sz="1800" spc="-51" dirty="0">
                <a:ln w="3175">
                  <a:noFill/>
                </a:ln>
                <a:solidFill>
                  <a:schemeClr val="tx1"/>
                </a:solidFill>
                <a:cs typeface="Segoe UI" pitchFamily="34" charset="0"/>
              </a:rPr>
              <a:t>Windows user experience with Windows 10 Enterprise security </a:t>
            </a:r>
          </a:p>
        </p:txBody>
      </p:sp>
      <p:sp>
        <p:nvSpPr>
          <p:cNvPr id="26" name="Rectangle 25">
            <a:extLst>
              <a:ext uri="{FF2B5EF4-FFF2-40B4-BE49-F238E27FC236}">
                <a16:creationId xmlns:a16="http://schemas.microsoft.com/office/drawing/2014/main" id="{FDB40FC6-20B4-4275-9C4D-2E8B987BE82E}"/>
              </a:ext>
            </a:extLst>
          </p:cNvPr>
          <p:cNvSpPr/>
          <p:nvPr/>
        </p:nvSpPr>
        <p:spPr>
          <a:xfrm>
            <a:off x="4404123" y="4290655"/>
            <a:ext cx="3357956"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Multiple sessions</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ProPlus</a:t>
            </a:r>
          </a:p>
          <a:p>
            <a:pPr algn="ctr" defTabSz="878054">
              <a:spcBef>
                <a:spcPts val="816"/>
              </a:spcBef>
              <a:spcAft>
                <a:spcPts val="612"/>
              </a:spcAft>
              <a:defRPr/>
            </a:pPr>
            <a:r>
              <a:rPr lang="en-US" sz="1800" spc="-51" dirty="0">
                <a:ln w="3175">
                  <a:noFill/>
                </a:ln>
                <a:cs typeface="Segoe UI" pitchFamily="34" charset="0"/>
              </a:rPr>
              <a:t>Semi-Annual Channel</a:t>
            </a:r>
          </a:p>
        </p:txBody>
      </p:sp>
      <p:grpSp>
        <p:nvGrpSpPr>
          <p:cNvPr id="41" name="Group 40">
            <a:extLst>
              <a:ext uri="{FF2B5EF4-FFF2-40B4-BE49-F238E27FC236}">
                <a16:creationId xmlns:a16="http://schemas.microsoft.com/office/drawing/2014/main" id="{9EA3B13B-0A69-4949-8CD2-8FF7F8B8452C}"/>
              </a:ext>
            </a:extLst>
          </p:cNvPr>
          <p:cNvGrpSpPr/>
          <p:nvPr/>
        </p:nvGrpSpPr>
        <p:grpSpPr>
          <a:xfrm>
            <a:off x="4102712" y="1789925"/>
            <a:ext cx="586309" cy="586309"/>
            <a:chOff x="5697497" y="1025843"/>
            <a:chExt cx="835378" cy="835378"/>
          </a:xfrm>
        </p:grpSpPr>
        <p:sp>
          <p:nvSpPr>
            <p:cNvPr id="42" name="Oval 41">
              <a:extLst>
                <a:ext uri="{FF2B5EF4-FFF2-40B4-BE49-F238E27FC236}">
                  <a16:creationId xmlns:a16="http://schemas.microsoft.com/office/drawing/2014/main" id="{94BC1645-36A4-4420-A622-A95BE9329B8E}"/>
                </a:ext>
              </a:extLst>
            </p:cNvPr>
            <p:cNvSpPr/>
            <p:nvPr/>
          </p:nvSpPr>
          <p:spPr bwMode="auto">
            <a:xfrm>
              <a:off x="5697497" y="1025843"/>
              <a:ext cx="835378" cy="83537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1428" dirty="0">
                <a:solidFill>
                  <a:srgbClr val="505050"/>
                </a:solidFill>
                <a:latin typeface="Segoe Pro Semibold" panose="020B0702040504020203" pitchFamily="34" charset="0"/>
                <a:cs typeface="Segoe UI Light"/>
              </a:endParaRPr>
            </a:p>
          </p:txBody>
        </p:sp>
        <p:sp>
          <p:nvSpPr>
            <p:cNvPr id="43" name="Ribbon2_F19B" title="Icon of a star shaped ribbon">
              <a:extLst>
                <a:ext uri="{FF2B5EF4-FFF2-40B4-BE49-F238E27FC236}">
                  <a16:creationId xmlns:a16="http://schemas.microsoft.com/office/drawing/2014/main" id="{DA6A156C-3CF7-4871-9F9A-ADB78FAD284C}"/>
                </a:ext>
              </a:extLst>
            </p:cNvPr>
            <p:cNvSpPr>
              <a:spLocks noChangeAspect="1" noEditPoints="1"/>
            </p:cNvSpPr>
            <p:nvPr/>
          </p:nvSpPr>
          <p:spPr bwMode="auto">
            <a:xfrm>
              <a:off x="5935103" y="1191316"/>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dirty="0">
                <a:solidFill>
                  <a:srgbClr val="505050"/>
                </a:solidFill>
                <a:latin typeface="Segoe UI"/>
              </a:endParaRPr>
            </a:p>
          </p:txBody>
        </p:sp>
      </p:grpSp>
      <p:sp>
        <p:nvSpPr>
          <p:cNvPr id="65" name="Freeform: Shape 64">
            <a:extLst>
              <a:ext uri="{FF2B5EF4-FFF2-40B4-BE49-F238E27FC236}">
                <a16:creationId xmlns:a16="http://schemas.microsoft.com/office/drawing/2014/main" id="{3CB547D5-BC05-4A85-91E6-A0E75F9E8BF5}"/>
              </a:ext>
            </a:extLst>
          </p:cNvPr>
          <p:cNvSpPr/>
          <p:nvPr/>
        </p:nvSpPr>
        <p:spPr bwMode="auto">
          <a:xfrm>
            <a:off x="298366"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sp>
        <p:nvSpPr>
          <p:cNvPr id="75" name="Rectangle 74">
            <a:extLst>
              <a:ext uri="{FF2B5EF4-FFF2-40B4-BE49-F238E27FC236}">
                <a16:creationId xmlns:a16="http://schemas.microsoft.com/office/drawing/2014/main" id="{02DAC269-A277-4FBE-9AFB-E951E84EF422}"/>
              </a:ext>
            </a:extLst>
          </p:cNvPr>
          <p:cNvSpPr/>
          <p:nvPr/>
        </p:nvSpPr>
        <p:spPr bwMode="auto">
          <a:xfrm>
            <a:off x="2" y="1955189"/>
            <a:ext cx="3961383"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62288B4B-A630-45B6-8487-126801809EEE}"/>
              </a:ext>
            </a:extLst>
          </p:cNvPr>
          <p:cNvSpPr/>
          <p:nvPr/>
        </p:nvSpPr>
        <p:spPr>
          <a:xfrm>
            <a:off x="409340" y="2092218"/>
            <a:ext cx="3082515"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Server</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RD Session Host</a:t>
            </a:r>
            <a:endParaRPr lang="en-US" sz="2000" dirty="0">
              <a:solidFill>
                <a:schemeClr val="bg1"/>
              </a:solidFill>
              <a:latin typeface="Segoe UI Semibold" panose="020B0702040204020203" pitchFamily="34" charset="0"/>
              <a:cs typeface="Segoe UI Semibold" panose="020B0702040204020203" pitchFamily="34" charset="0"/>
            </a:endParaRPr>
          </a:p>
        </p:txBody>
      </p:sp>
      <p:sp>
        <p:nvSpPr>
          <p:cNvPr id="69" name="Rectangle 68">
            <a:extLst>
              <a:ext uri="{FF2B5EF4-FFF2-40B4-BE49-F238E27FC236}">
                <a16:creationId xmlns:a16="http://schemas.microsoft.com/office/drawing/2014/main" id="{4B8E6978-EF06-4CA7-946D-EA3736F25F9B}"/>
              </a:ext>
            </a:extLst>
          </p:cNvPr>
          <p:cNvSpPr/>
          <p:nvPr/>
        </p:nvSpPr>
        <p:spPr bwMode="auto">
          <a:xfrm>
            <a:off x="2"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Scalable </a:t>
            </a:r>
            <a:r>
              <a:rPr lang="en-US" sz="1800" dirty="0">
                <a:solidFill>
                  <a:schemeClr val="tx1"/>
                </a:solidFill>
              </a:rPr>
              <a:t>multi-session</a:t>
            </a:r>
            <a:r>
              <a:rPr lang="en-US" sz="1800" spc="-51" dirty="0">
                <a:ln w="3175">
                  <a:noFill/>
                </a:ln>
                <a:solidFill>
                  <a:schemeClr val="tx1"/>
                </a:solidFill>
                <a:cs typeface="Segoe UI" pitchFamily="34" charset="0"/>
              </a:rPr>
              <a:t> </a:t>
            </a:r>
            <a:r>
              <a:rPr lang="en-US" sz="1800" spc="-51" dirty="0">
                <a:ln w="3175">
                  <a:noFill/>
                </a:ln>
                <a:solidFill>
                  <a:schemeClr val="tx1"/>
                </a:solidFill>
                <a:latin typeface="+mj-lt"/>
                <a:cs typeface="Segoe UI" pitchFamily="34" charset="0"/>
              </a:rPr>
              <a:t>legacy</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environment</a:t>
            </a:r>
          </a:p>
        </p:txBody>
      </p:sp>
      <p:sp>
        <p:nvSpPr>
          <p:cNvPr id="71" name="Rectangle 70">
            <a:extLst>
              <a:ext uri="{FF2B5EF4-FFF2-40B4-BE49-F238E27FC236}">
                <a16:creationId xmlns:a16="http://schemas.microsoft.com/office/drawing/2014/main" id="{FCCC4423-6CE1-445C-9B66-F25F08800142}"/>
              </a:ext>
            </a:extLst>
          </p:cNvPr>
          <p:cNvSpPr/>
          <p:nvPr/>
        </p:nvSpPr>
        <p:spPr>
          <a:xfrm>
            <a:off x="149184" y="4230267"/>
            <a:ext cx="3357957"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Server</a:t>
            </a:r>
          </a:p>
          <a:p>
            <a:pPr algn="ctr" defTabSz="878054">
              <a:spcBef>
                <a:spcPts val="816"/>
              </a:spcBef>
              <a:spcAft>
                <a:spcPts val="612"/>
              </a:spcAft>
              <a:defRPr/>
            </a:pPr>
            <a:r>
              <a:rPr lang="en-US" sz="1800" spc="-51" dirty="0">
                <a:ln w="3175">
                  <a:noFill/>
                </a:ln>
                <a:cs typeface="Segoe UI" pitchFamily="34" charset="0"/>
              </a:rPr>
              <a:t>Multiple sessions</a:t>
            </a:r>
          </a:p>
          <a:p>
            <a:pPr algn="ctr" defTabSz="878054">
              <a:spcBef>
                <a:spcPts val="816"/>
              </a:spcBef>
              <a:spcAft>
                <a:spcPts val="612"/>
              </a:spcAft>
              <a:defRPr/>
            </a:pPr>
            <a:r>
              <a:rPr lang="en-US" sz="1800" spc="-51" dirty="0">
                <a:ln w="3175">
                  <a:noFill/>
                </a:ln>
                <a:cs typeface="Segoe UI" pitchFamily="34" charset="0"/>
              </a:rPr>
              <a:t>Win32</a:t>
            </a:r>
          </a:p>
          <a:p>
            <a:pPr algn="ctr" defTabSz="878054">
              <a:spcBef>
                <a:spcPts val="816"/>
              </a:spcBef>
              <a:spcAft>
                <a:spcPts val="612"/>
              </a:spcAft>
              <a:defRPr/>
            </a:pPr>
            <a:r>
              <a:rPr lang="en-US" sz="1800" spc="-51" dirty="0">
                <a:ln w="3175">
                  <a:noFill/>
                </a:ln>
                <a:cs typeface="Segoe UI" pitchFamily="34" charset="0"/>
              </a:rPr>
              <a:t>Office 2019 Perpetual</a:t>
            </a:r>
          </a:p>
          <a:p>
            <a:pPr algn="ctr" defTabSz="878054">
              <a:spcBef>
                <a:spcPts val="816"/>
              </a:spcBef>
              <a:spcAft>
                <a:spcPts val="612"/>
              </a:spcAft>
              <a:defRPr/>
            </a:pPr>
            <a:r>
              <a:rPr lang="en-US" sz="1800" spc="-51" dirty="0">
                <a:ln w="3175">
                  <a:noFill/>
                </a:ln>
                <a:cs typeface="Segoe UI" pitchFamily="34" charset="0"/>
              </a:rPr>
              <a:t>Long-Term Servicing Channel</a:t>
            </a:r>
          </a:p>
        </p:txBody>
      </p:sp>
      <p:sp>
        <p:nvSpPr>
          <p:cNvPr id="67" name="Freeform: Shape 66">
            <a:extLst>
              <a:ext uri="{FF2B5EF4-FFF2-40B4-BE49-F238E27FC236}">
                <a16:creationId xmlns:a16="http://schemas.microsoft.com/office/drawing/2014/main" id="{E7EAD25F-E329-4D4F-AF7F-60C9290E9A7D}"/>
              </a:ext>
            </a:extLst>
          </p:cNvPr>
          <p:cNvSpPr/>
          <p:nvPr/>
        </p:nvSpPr>
        <p:spPr bwMode="auto">
          <a:xfrm>
            <a:off x="8790849"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dirty="0">
              <a:solidFill>
                <a:schemeClr val="tx1"/>
              </a:solidFill>
            </a:endParaRPr>
          </a:p>
        </p:txBody>
      </p:sp>
      <p:sp>
        <p:nvSpPr>
          <p:cNvPr id="73" name="Rectangle 72">
            <a:extLst>
              <a:ext uri="{FF2B5EF4-FFF2-40B4-BE49-F238E27FC236}">
                <a16:creationId xmlns:a16="http://schemas.microsoft.com/office/drawing/2014/main" id="{1A8A6438-AE97-4C32-BBAD-07E78427E274}"/>
              </a:ext>
            </a:extLst>
          </p:cNvPr>
          <p:cNvSpPr/>
          <p:nvPr/>
        </p:nvSpPr>
        <p:spPr bwMode="auto">
          <a:xfrm>
            <a:off x="8475092" y="1955189"/>
            <a:ext cx="3961383"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71F984EF-14ED-4BDE-A46B-5A3BE6C9D65B}"/>
              </a:ext>
            </a:extLst>
          </p:cNvPr>
          <p:cNvSpPr/>
          <p:nvPr/>
        </p:nvSpPr>
        <p:spPr>
          <a:xfrm>
            <a:off x="8914526" y="2092218"/>
            <a:ext cx="3082515" cy="615553"/>
          </a:xfrm>
          <a:prstGeom prst="rect">
            <a:avLst/>
          </a:prstGeom>
        </p:spPr>
        <p:txBody>
          <a:bodyPr wrap="square" lIns="0" tIns="0" rIns="0" bIns="0" anchor="ctr">
            <a:spAutoFit/>
          </a:bodyPr>
          <a:lstStyle/>
          <a:p>
            <a:pPr algn="ctr"/>
            <a:r>
              <a:rPr lang="en-US" sz="2000" kern="0" dirty="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dirty="0">
                <a:ln w="3175">
                  <a:noFill/>
                </a:ln>
                <a:solidFill>
                  <a:schemeClr val="bg1"/>
                </a:solidFill>
                <a:latin typeface="Segoe UI Semibold" panose="020B0702040204020203" pitchFamily="34" charset="0"/>
                <a:cs typeface="Segoe UI Semibold" panose="020B0702040204020203" pitchFamily="34" charset="0"/>
              </a:rPr>
            </a:br>
            <a:r>
              <a:rPr lang="en-US" sz="2000" kern="0" dirty="0">
                <a:ln w="3175">
                  <a:noFill/>
                </a:ln>
                <a:solidFill>
                  <a:schemeClr val="bg1"/>
                </a:solidFill>
                <a:latin typeface="Segoe UI Semibold" panose="020B0702040204020203" pitchFamily="34" charset="0"/>
                <a:cs typeface="Segoe UI Semibold" panose="020B0702040204020203" pitchFamily="34" charset="0"/>
              </a:rPr>
              <a:t>Enterprise</a:t>
            </a:r>
          </a:p>
        </p:txBody>
      </p:sp>
      <p:sp>
        <p:nvSpPr>
          <p:cNvPr id="70" name="Rectangle 69">
            <a:extLst>
              <a:ext uri="{FF2B5EF4-FFF2-40B4-BE49-F238E27FC236}">
                <a16:creationId xmlns:a16="http://schemas.microsoft.com/office/drawing/2014/main" id="{4E877014-C161-44AF-B3AF-8453FB23F35C}"/>
              </a:ext>
            </a:extLst>
          </p:cNvPr>
          <p:cNvSpPr/>
          <p:nvPr/>
        </p:nvSpPr>
        <p:spPr bwMode="auto">
          <a:xfrm>
            <a:off x="8492485"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dirty="0">
                <a:ln w="3175">
                  <a:noFill/>
                </a:ln>
                <a:solidFill>
                  <a:schemeClr val="tx1"/>
                </a:solidFill>
                <a:cs typeface="Segoe UI" pitchFamily="34" charset="0"/>
              </a:rPr>
              <a:t>Native single-session </a:t>
            </a:r>
            <a:r>
              <a:rPr lang="en-US" sz="1800" spc="-51" dirty="0">
                <a:ln w="3175">
                  <a:noFill/>
                </a:ln>
                <a:solidFill>
                  <a:schemeClr val="tx1"/>
                </a:solidFill>
                <a:latin typeface="+mj-lt"/>
                <a:cs typeface="Segoe UI" pitchFamily="34" charset="0"/>
              </a:rPr>
              <a:t>modern</a:t>
            </a:r>
            <a:br>
              <a:rPr lang="en-US" sz="1800" b="1" spc="-51" dirty="0">
                <a:ln w="3175">
                  <a:noFill/>
                </a:ln>
                <a:solidFill>
                  <a:schemeClr val="tx1"/>
                </a:solidFill>
                <a:cs typeface="Segoe UI" pitchFamily="34" charset="0"/>
              </a:rPr>
            </a:br>
            <a:r>
              <a:rPr lang="en-US" sz="1800" spc="-51" dirty="0">
                <a:ln w="3175">
                  <a:noFill/>
                </a:ln>
                <a:solidFill>
                  <a:schemeClr val="tx1"/>
                </a:solidFill>
                <a:cs typeface="Segoe UI" pitchFamily="34" charset="0"/>
              </a:rPr>
              <a:t>Windows experience</a:t>
            </a:r>
          </a:p>
        </p:txBody>
      </p:sp>
      <p:sp>
        <p:nvSpPr>
          <p:cNvPr id="72" name="Rectangle 71">
            <a:extLst>
              <a:ext uri="{FF2B5EF4-FFF2-40B4-BE49-F238E27FC236}">
                <a16:creationId xmlns:a16="http://schemas.microsoft.com/office/drawing/2014/main" id="{2793CB8E-323B-4282-86B3-6AA99F3FA9FB}"/>
              </a:ext>
            </a:extLst>
          </p:cNvPr>
          <p:cNvSpPr/>
          <p:nvPr/>
        </p:nvSpPr>
        <p:spPr>
          <a:xfrm>
            <a:off x="8641667" y="4230267"/>
            <a:ext cx="3357957" cy="2195473"/>
          </a:xfrm>
          <a:prstGeom prst="rect">
            <a:avLst/>
          </a:prstGeom>
        </p:spPr>
        <p:txBody>
          <a:bodyPr wrap="square">
            <a:spAutoFit/>
          </a:bodyPr>
          <a:lstStyle/>
          <a:p>
            <a:pPr algn="ctr" defTabSz="878054">
              <a:spcBef>
                <a:spcPts val="816"/>
              </a:spcBef>
              <a:spcAft>
                <a:spcPts val="612"/>
              </a:spcAft>
              <a:defRPr/>
            </a:pPr>
            <a:r>
              <a:rPr lang="en-US" sz="1800" spc="-51" dirty="0">
                <a:ln w="3175">
                  <a:noFill/>
                </a:ln>
                <a:cs typeface="Segoe UI" pitchFamily="34" charset="0"/>
              </a:rPr>
              <a:t>Windows 10</a:t>
            </a:r>
          </a:p>
          <a:p>
            <a:pPr algn="ctr" defTabSz="878054">
              <a:spcBef>
                <a:spcPts val="816"/>
              </a:spcBef>
              <a:spcAft>
                <a:spcPts val="612"/>
              </a:spcAft>
              <a:defRPr/>
            </a:pPr>
            <a:r>
              <a:rPr lang="en-US" sz="1800" spc="-51" dirty="0">
                <a:ln w="3175">
                  <a:noFill/>
                </a:ln>
                <a:cs typeface="Segoe UI" pitchFamily="34" charset="0"/>
              </a:rPr>
              <a:t>Single session</a:t>
            </a:r>
          </a:p>
          <a:p>
            <a:pPr algn="ctr" defTabSz="878054">
              <a:spcBef>
                <a:spcPts val="816"/>
              </a:spcBef>
              <a:spcAft>
                <a:spcPts val="612"/>
              </a:spcAft>
              <a:defRPr/>
            </a:pPr>
            <a:r>
              <a:rPr lang="en-US" sz="1800" spc="-51" dirty="0">
                <a:ln w="3175">
                  <a:noFill/>
                </a:ln>
                <a:cs typeface="Segoe UI" pitchFamily="34" charset="0"/>
              </a:rPr>
              <a:t>Win32, UWP</a:t>
            </a:r>
          </a:p>
          <a:p>
            <a:pPr algn="ctr" defTabSz="878054">
              <a:spcBef>
                <a:spcPts val="816"/>
              </a:spcBef>
              <a:spcAft>
                <a:spcPts val="612"/>
              </a:spcAft>
              <a:defRPr/>
            </a:pPr>
            <a:r>
              <a:rPr lang="en-US" sz="1800" spc="-51" dirty="0">
                <a:ln w="3175">
                  <a:noFill/>
                </a:ln>
                <a:cs typeface="Segoe UI" pitchFamily="34" charset="0"/>
              </a:rPr>
              <a:t>Office 365 ProPlus</a:t>
            </a:r>
          </a:p>
          <a:p>
            <a:pPr algn="ctr" defTabSz="878054">
              <a:spcBef>
                <a:spcPts val="816"/>
              </a:spcBef>
              <a:spcAft>
                <a:spcPts val="612"/>
              </a:spcAft>
              <a:defRPr/>
            </a:pPr>
            <a:r>
              <a:rPr lang="en-US" sz="1800" spc="-51" dirty="0">
                <a:ln w="3175">
                  <a:noFill/>
                </a:ln>
                <a:cs typeface="Segoe UI" pitchFamily="34" charset="0"/>
              </a:rPr>
              <a:t>Semi-Annual Channel</a:t>
            </a:r>
          </a:p>
        </p:txBody>
      </p:sp>
    </p:spTree>
    <p:extLst>
      <p:ext uri="{BB962C8B-B14F-4D97-AF65-F5344CB8AC3E}">
        <p14:creationId xmlns:p14="http://schemas.microsoft.com/office/powerpoint/2010/main" val="3938534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22CB26-6D32-4623-9DE1-1860DD906936}"/>
              </a:ext>
            </a:extLst>
          </p:cNvPr>
          <p:cNvSpPr/>
          <p:nvPr/>
        </p:nvSpPr>
        <p:spPr bwMode="auto">
          <a:xfrm>
            <a:off x="0" y="1576428"/>
            <a:ext cx="12436475" cy="3937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Table 1">
            <a:extLst>
              <a:ext uri="{FF2B5EF4-FFF2-40B4-BE49-F238E27FC236}">
                <a16:creationId xmlns:a16="http://schemas.microsoft.com/office/drawing/2014/main" id="{74A4A044-6885-447F-A0DB-FBFB011EC983}"/>
              </a:ext>
            </a:extLst>
          </p:cNvPr>
          <p:cNvGraphicFramePr>
            <a:graphicFrameLocks noGrp="1"/>
          </p:cNvGraphicFramePr>
          <p:nvPr>
            <p:extLst>
              <p:ext uri="{D42A27DB-BD31-4B8C-83A1-F6EECF244321}">
                <p14:modId xmlns:p14="http://schemas.microsoft.com/office/powerpoint/2010/main" val="885071416"/>
              </p:ext>
            </p:extLst>
          </p:nvPr>
        </p:nvGraphicFramePr>
        <p:xfrm>
          <a:off x="434826" y="1555309"/>
          <a:ext cx="11566822" cy="4935480"/>
        </p:xfrm>
        <a:graphic>
          <a:graphicData uri="http://schemas.openxmlformats.org/drawingml/2006/table">
            <a:tbl>
              <a:tblPr firstRow="1" bandRow="1">
                <a:effectLst/>
                <a:tableStyleId>{5C22544A-7EE6-4342-B048-85BDC9FD1C3A}</a:tableStyleId>
              </a:tblPr>
              <a:tblGrid>
                <a:gridCol w="1234317">
                  <a:extLst>
                    <a:ext uri="{9D8B030D-6E8A-4147-A177-3AD203B41FA5}">
                      <a16:colId xmlns:a16="http://schemas.microsoft.com/office/drawing/2014/main" val="2615914001"/>
                    </a:ext>
                  </a:extLst>
                </a:gridCol>
                <a:gridCol w="1223632">
                  <a:extLst>
                    <a:ext uri="{9D8B030D-6E8A-4147-A177-3AD203B41FA5}">
                      <a16:colId xmlns:a16="http://schemas.microsoft.com/office/drawing/2014/main" val="3892048605"/>
                    </a:ext>
                  </a:extLst>
                </a:gridCol>
                <a:gridCol w="1012097">
                  <a:extLst>
                    <a:ext uri="{9D8B030D-6E8A-4147-A177-3AD203B41FA5}">
                      <a16:colId xmlns:a16="http://schemas.microsoft.com/office/drawing/2014/main" val="3707289119"/>
                    </a:ext>
                  </a:extLst>
                </a:gridCol>
                <a:gridCol w="1012097">
                  <a:extLst>
                    <a:ext uri="{9D8B030D-6E8A-4147-A177-3AD203B41FA5}">
                      <a16:colId xmlns:a16="http://schemas.microsoft.com/office/drawing/2014/main" val="2843766876"/>
                    </a:ext>
                  </a:extLst>
                </a:gridCol>
                <a:gridCol w="1012097">
                  <a:extLst>
                    <a:ext uri="{9D8B030D-6E8A-4147-A177-3AD203B41FA5}">
                      <a16:colId xmlns:a16="http://schemas.microsoft.com/office/drawing/2014/main" val="3131112008"/>
                    </a:ext>
                  </a:extLst>
                </a:gridCol>
                <a:gridCol w="1012097">
                  <a:extLst>
                    <a:ext uri="{9D8B030D-6E8A-4147-A177-3AD203B41FA5}">
                      <a16:colId xmlns:a16="http://schemas.microsoft.com/office/drawing/2014/main" val="235612043"/>
                    </a:ext>
                  </a:extLst>
                </a:gridCol>
                <a:gridCol w="1003429">
                  <a:extLst>
                    <a:ext uri="{9D8B030D-6E8A-4147-A177-3AD203B41FA5}">
                      <a16:colId xmlns:a16="http://schemas.microsoft.com/office/drawing/2014/main" val="1270180351"/>
                    </a:ext>
                  </a:extLst>
                </a:gridCol>
                <a:gridCol w="1020765">
                  <a:extLst>
                    <a:ext uri="{9D8B030D-6E8A-4147-A177-3AD203B41FA5}">
                      <a16:colId xmlns:a16="http://schemas.microsoft.com/office/drawing/2014/main" val="164185502"/>
                    </a:ext>
                  </a:extLst>
                </a:gridCol>
                <a:gridCol w="1012097">
                  <a:extLst>
                    <a:ext uri="{9D8B030D-6E8A-4147-A177-3AD203B41FA5}">
                      <a16:colId xmlns:a16="http://schemas.microsoft.com/office/drawing/2014/main" val="326574533"/>
                    </a:ext>
                  </a:extLst>
                </a:gridCol>
                <a:gridCol w="1012097">
                  <a:extLst>
                    <a:ext uri="{9D8B030D-6E8A-4147-A177-3AD203B41FA5}">
                      <a16:colId xmlns:a16="http://schemas.microsoft.com/office/drawing/2014/main" val="2694982373"/>
                    </a:ext>
                  </a:extLst>
                </a:gridCol>
                <a:gridCol w="1012097">
                  <a:extLst>
                    <a:ext uri="{9D8B030D-6E8A-4147-A177-3AD203B41FA5}">
                      <a16:colId xmlns:a16="http://schemas.microsoft.com/office/drawing/2014/main" val="1474222749"/>
                    </a:ext>
                  </a:extLst>
                </a:gridCol>
              </a:tblGrid>
              <a:tr h="412337">
                <a:tc>
                  <a:txBody>
                    <a:bodyPr/>
                    <a:lstStyle/>
                    <a:p>
                      <a:endParaRPr lang="en-US" sz="800" dirty="0">
                        <a:solidFill>
                          <a:schemeClr val="bg1"/>
                        </a:solidFill>
                      </a:endParaRPr>
                    </a:p>
                  </a:txBody>
                  <a:tcPr marL="93260" marR="93260" marT="46630" marB="4663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lnSpc>
                          <a:spcPct val="100000"/>
                        </a:lnSpc>
                      </a:pPr>
                      <a:r>
                        <a:rPr lang="en-US" sz="900" dirty="0">
                          <a:solidFill>
                            <a:schemeClr val="bg1"/>
                          </a:solidFill>
                        </a:rPr>
                        <a:t>Office 365 ProPlus</a:t>
                      </a:r>
                      <a:br>
                        <a:rPr lang="en-US" sz="800" dirty="0">
                          <a:solidFill>
                            <a:schemeClr val="bg1"/>
                          </a:solidFill>
                        </a:rPr>
                      </a:br>
                      <a:r>
                        <a:rPr lang="en-US" sz="800" b="0" dirty="0">
                          <a:solidFill>
                            <a:schemeClr val="bg1"/>
                          </a:solidFill>
                        </a:rPr>
                        <a:t>always supported</a:t>
                      </a:r>
                    </a:p>
                  </a:txBody>
                  <a:tcPr marL="93260" marR="93260" marT="46630" marB="4663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lnSpc>
                          <a:spcPct val="100000"/>
                        </a:lnSpc>
                      </a:pPr>
                      <a:r>
                        <a:rPr lang="en-US" sz="900" dirty="0">
                          <a:solidFill>
                            <a:schemeClr val="bg1"/>
                          </a:solidFill>
                        </a:rPr>
                        <a:t>Office 2019</a:t>
                      </a:r>
                      <a:br>
                        <a:rPr lang="en-US" sz="800" dirty="0">
                          <a:solidFill>
                            <a:schemeClr val="bg1"/>
                          </a:solidFill>
                        </a:rPr>
                      </a:br>
                      <a:r>
                        <a:rPr lang="en-US" sz="800" b="0" dirty="0">
                          <a:solidFill>
                            <a:schemeClr val="bg1"/>
                          </a:solidFill>
                        </a:rPr>
                        <a:t>Oct 2025</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lnSpc>
                          <a:spcPct val="100000"/>
                        </a:lnSpc>
                      </a:pPr>
                      <a:r>
                        <a:rPr lang="en-US" sz="900" dirty="0">
                          <a:solidFill>
                            <a:schemeClr val="bg1"/>
                          </a:solidFill>
                        </a:rPr>
                        <a:t>Office 2016</a:t>
                      </a:r>
                      <a:br>
                        <a:rPr lang="en-US" sz="900" dirty="0">
                          <a:solidFill>
                            <a:schemeClr val="bg1"/>
                          </a:solidFill>
                        </a:rPr>
                      </a:br>
                      <a:r>
                        <a:rPr lang="en-US" sz="800" b="0" dirty="0">
                          <a:solidFill>
                            <a:schemeClr val="bg1"/>
                          </a:solidFill>
                        </a:rPr>
                        <a:t>Oct 2025</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lnSpc>
                          <a:spcPct val="100000"/>
                        </a:lnSpc>
                      </a:pPr>
                      <a:r>
                        <a:rPr lang="en-US" sz="900" dirty="0">
                          <a:solidFill>
                            <a:schemeClr val="bg1"/>
                          </a:solidFill>
                        </a:rPr>
                        <a:t>Office 2013</a:t>
                      </a:r>
                      <a:br>
                        <a:rPr lang="en-US" sz="800" dirty="0">
                          <a:solidFill>
                            <a:schemeClr val="bg1"/>
                          </a:solidFill>
                        </a:rPr>
                      </a:br>
                      <a:r>
                        <a:rPr lang="en-US" sz="800" b="0" dirty="0">
                          <a:solidFill>
                            <a:schemeClr val="bg1"/>
                          </a:solidFill>
                        </a:rPr>
                        <a:t>April 2023</a:t>
                      </a: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lnSpc>
                          <a:spcPct val="100000"/>
                        </a:lnSpc>
                      </a:pPr>
                      <a:r>
                        <a:rPr lang="en-US" sz="900" dirty="0">
                          <a:solidFill>
                            <a:schemeClr val="bg1"/>
                          </a:solidFill>
                        </a:rPr>
                        <a:t>Office 2010</a:t>
                      </a:r>
                      <a:br>
                        <a:rPr lang="en-US" sz="800" dirty="0">
                          <a:solidFill>
                            <a:schemeClr val="bg1"/>
                          </a:solidFill>
                        </a:rPr>
                      </a:br>
                      <a:r>
                        <a:rPr lang="en-US" sz="800" b="0" dirty="0">
                          <a:solidFill>
                            <a:schemeClr val="bg1"/>
                          </a:solidFill>
                        </a:rPr>
                        <a:t>Oct 2020</a:t>
                      </a:r>
                    </a:p>
                  </a:txBody>
                  <a:tcPr marL="93260" marR="93260" marT="46630" marB="4663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345797172"/>
                  </a:ext>
                </a:extLst>
              </a:tr>
              <a:tr h="354197">
                <a:tc>
                  <a:txBody>
                    <a:bodyPr/>
                    <a:lstStyle/>
                    <a:p>
                      <a:pPr>
                        <a:lnSpc>
                          <a:spcPct val="90000"/>
                        </a:lnSpc>
                      </a:pPr>
                      <a:endParaRPr lang="en-US" sz="800" dirty="0">
                        <a:solidFill>
                          <a:schemeClr val="bg1"/>
                        </a:solidFill>
                      </a:endParaRPr>
                    </a:p>
                  </a:txBody>
                  <a:tcPr marL="93260" marR="93260" marT="46630" marB="46630" anchor="ctr">
                    <a:lnL w="190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accent2"/>
                          </a:solidFill>
                          <a:latin typeface="+mn-lt"/>
                          <a:ea typeface="+mn-ea"/>
                          <a:cs typeface="+mn-cs"/>
                        </a:rPr>
                        <a:t>Client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tc>
                  <a:txBody>
                    <a:bodyPr/>
                    <a:lstStyle/>
                    <a:p>
                      <a:pPr algn="ctr"/>
                      <a:r>
                        <a:rPr lang="en-US" sz="900" b="1" kern="1200" dirty="0">
                          <a:solidFill>
                            <a:schemeClr val="accent2"/>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tc>
                  <a:txBody>
                    <a:bodyPr/>
                    <a:lstStyle/>
                    <a:p>
                      <a:pPr algn="ctr"/>
                      <a:r>
                        <a:rPr lang="en-US" sz="900" b="1" kern="1200" dirty="0">
                          <a:solidFill>
                            <a:schemeClr val="accent2"/>
                          </a:solidFill>
                          <a:latin typeface="+mn-lt"/>
                          <a:ea typeface="+mn-ea"/>
                          <a:cs typeface="+mn-cs"/>
                        </a:rPr>
                        <a:t>Client Supported Until</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tc>
                  <a:txBody>
                    <a:bodyPr/>
                    <a:lstStyle/>
                    <a:p>
                      <a:pPr algn="ctr"/>
                      <a:r>
                        <a:rPr lang="en-US" sz="900" b="1" kern="1200" dirty="0">
                          <a:solidFill>
                            <a:schemeClr val="accent2"/>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tc>
                  <a:txBody>
                    <a:bodyPr/>
                    <a:lstStyle/>
                    <a:p>
                      <a:pPr algn="ctr"/>
                      <a:r>
                        <a:rPr lang="en-US" sz="900" b="1" kern="1200" dirty="0">
                          <a:solidFill>
                            <a:schemeClr val="accent2"/>
                          </a:solidFill>
                          <a:latin typeface="+mn-lt"/>
                          <a:ea typeface="+mn-ea"/>
                          <a:cs typeface="+mn-cs"/>
                        </a:rPr>
                        <a:t>Client Supported Until</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tc>
                  <a:txBody>
                    <a:bodyPr/>
                    <a:lstStyle/>
                    <a:p>
                      <a:pPr algn="ctr"/>
                      <a:r>
                        <a:rPr lang="en-US" sz="900" b="1" kern="1200" dirty="0">
                          <a:solidFill>
                            <a:schemeClr val="accent2"/>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tc>
                  <a:txBody>
                    <a:bodyPr/>
                    <a:lstStyle/>
                    <a:p>
                      <a:pPr algn="ctr"/>
                      <a:r>
                        <a:rPr lang="en-US" sz="900" b="1" kern="1200" dirty="0">
                          <a:solidFill>
                            <a:schemeClr val="accent2"/>
                          </a:solidFill>
                          <a:latin typeface="+mn-lt"/>
                          <a:ea typeface="+mn-ea"/>
                          <a:cs typeface="+mn-cs"/>
                        </a:rPr>
                        <a:t>Client Supported Until</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tc>
                  <a:txBody>
                    <a:bodyPr/>
                    <a:lstStyle/>
                    <a:p>
                      <a:pPr algn="ctr"/>
                      <a:r>
                        <a:rPr lang="en-US" sz="900" b="1" kern="1200" dirty="0">
                          <a:solidFill>
                            <a:schemeClr val="accent2"/>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tc>
                  <a:txBody>
                    <a:bodyPr/>
                    <a:lstStyle/>
                    <a:p>
                      <a:pPr algn="ctr"/>
                      <a:r>
                        <a:rPr lang="en-US" sz="900" b="1" kern="1200" dirty="0">
                          <a:solidFill>
                            <a:schemeClr val="accent2"/>
                          </a:solidFill>
                          <a:latin typeface="+mn-lt"/>
                          <a:ea typeface="+mn-ea"/>
                          <a:cs typeface="+mn-cs"/>
                        </a:rPr>
                        <a:t>Client Supported Until</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tc>
                  <a:txBody>
                    <a:bodyPr/>
                    <a:lstStyle/>
                    <a:p>
                      <a:pPr algn="ctr"/>
                      <a:r>
                        <a:rPr lang="en-US" sz="900" b="1" kern="1200" dirty="0">
                          <a:solidFill>
                            <a:schemeClr val="accent2"/>
                          </a:solidFill>
                          <a:latin typeface="+mn-lt"/>
                          <a:ea typeface="+mn-ea"/>
                          <a:cs typeface="+mn-cs"/>
                        </a:rPr>
                        <a:t>Service Use Supported Until</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10000"/>
                        <a:lumOff val="90000"/>
                      </a:schemeClr>
                    </a:solidFill>
                  </a:tcPr>
                </a:tc>
                <a:extLst>
                  <a:ext uri="{0D108BD9-81ED-4DB2-BD59-A6C34878D82A}">
                    <a16:rowId xmlns:a16="http://schemas.microsoft.com/office/drawing/2014/main" val="1049114776"/>
                  </a:ext>
                </a:extLst>
              </a:tr>
              <a:tr h="354197">
                <a:tc>
                  <a:txBody>
                    <a:bodyPr/>
                    <a:lstStyle/>
                    <a:p>
                      <a:pPr>
                        <a:lnSpc>
                          <a:spcPct val="90000"/>
                        </a:lnSpc>
                      </a:pPr>
                      <a:r>
                        <a:rPr lang="en-US" sz="900" b="1" dirty="0">
                          <a:solidFill>
                            <a:schemeClr val="bg1"/>
                          </a:solidFill>
                        </a:rPr>
                        <a:t>Win10 SAC</a:t>
                      </a:r>
                    </a:p>
                    <a:p>
                      <a:pPr>
                        <a:lnSpc>
                          <a:spcPct val="90000"/>
                        </a:lnSpc>
                      </a:pPr>
                      <a:r>
                        <a:rPr lang="en-US" sz="800" dirty="0">
                          <a:solidFill>
                            <a:schemeClr val="bg1"/>
                          </a:solidFill>
                        </a:rPr>
                        <a:t>always supported</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No end date</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No end date</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2025</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2023</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2025</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2023</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Apr 2023</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9584966"/>
                  </a:ext>
                </a:extLst>
              </a:tr>
              <a:tr h="354197">
                <a:tc>
                  <a:txBody>
                    <a:bodyPr/>
                    <a:lstStyle/>
                    <a:p>
                      <a:pPr>
                        <a:lnSpc>
                          <a:spcPct val="90000"/>
                        </a:lnSpc>
                      </a:pPr>
                      <a:r>
                        <a:rPr lang="en-US" sz="900" b="1" dirty="0">
                          <a:solidFill>
                            <a:schemeClr val="bg1"/>
                          </a:solidFill>
                        </a:rPr>
                        <a:t>Win8/8.1</a:t>
                      </a:r>
                      <a:br>
                        <a:rPr lang="en-US" sz="900" dirty="0">
                          <a:solidFill>
                            <a:schemeClr val="bg1"/>
                          </a:solidFill>
                        </a:rPr>
                      </a:br>
                      <a:r>
                        <a:rPr lang="en-US" sz="800" dirty="0">
                          <a:solidFill>
                            <a:schemeClr val="bg1"/>
                          </a:solidFill>
                        </a:rPr>
                        <a:t>Jan 2023</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46630" marR="4663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900" b="1" kern="1200">
                        <a:solidFill>
                          <a:schemeClr val="bg1">
                            <a:lumMod val="50000"/>
                          </a:schemeClr>
                        </a:solidFill>
                        <a:latin typeface="+mn-lt"/>
                        <a:ea typeface="+mn-ea"/>
                        <a:cs typeface="+mn-cs"/>
                      </a:endParaRPr>
                    </a:p>
                  </a:txBody>
                  <a:tcPr marL="45720" marR="45720"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846319"/>
                  </a:ext>
                </a:extLst>
              </a:tr>
              <a:tr h="354197">
                <a:tc>
                  <a:txBody>
                    <a:bodyPr/>
                    <a:lstStyle/>
                    <a:p>
                      <a:pPr>
                        <a:lnSpc>
                          <a:spcPct val="90000"/>
                        </a:lnSpc>
                      </a:pPr>
                      <a:r>
                        <a:rPr lang="en-US" sz="900" b="1" dirty="0">
                          <a:solidFill>
                            <a:schemeClr val="bg1"/>
                          </a:solidFill>
                        </a:rPr>
                        <a:t>Win7 w/ ESU</a:t>
                      </a:r>
                    </a:p>
                    <a:p>
                      <a:pPr>
                        <a:lnSpc>
                          <a:spcPct val="90000"/>
                        </a:lnSpc>
                      </a:pPr>
                      <a:r>
                        <a:rPr lang="en-US" sz="800" dirty="0">
                          <a:solidFill>
                            <a:schemeClr val="bg1"/>
                          </a:solidFill>
                        </a:rPr>
                        <a:t>Jan 2023</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n/a</a:t>
                      </a:r>
                    </a:p>
                  </a:txBody>
                  <a:tcPr marL="46630" marR="4663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900" b="1" kern="1200" noProof="0">
                        <a:solidFill>
                          <a:schemeClr val="bg1">
                            <a:lumMod val="50000"/>
                          </a:schemeClr>
                        </a:solidFill>
                        <a:latin typeface="+mn-lt"/>
                        <a:ea typeface="+mn-ea"/>
                        <a:cs typeface="+mn-cs"/>
                      </a:endParaRPr>
                    </a:p>
                  </a:txBody>
                  <a:tcPr marL="45720" marR="45720"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Jan 2023</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46630" marR="4663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2549988"/>
                  </a:ext>
                </a:extLst>
              </a:tr>
              <a:tr h="177099">
                <a:tc>
                  <a:txBody>
                    <a:bodyPr/>
                    <a:lstStyle/>
                    <a:p>
                      <a:pPr>
                        <a:lnSpc>
                          <a:spcPct val="90000"/>
                        </a:lnSpc>
                      </a:pPr>
                      <a:endParaRPr lang="en-US" sz="1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61836026"/>
                  </a:ext>
                </a:extLst>
              </a:tr>
              <a:tr h="446178">
                <a:tc>
                  <a:txBody>
                    <a:bodyPr/>
                    <a:lstStyle/>
                    <a:p>
                      <a:pPr>
                        <a:lnSpc>
                          <a:spcPct val="90000"/>
                        </a:lnSpc>
                      </a:pPr>
                      <a:r>
                        <a:rPr lang="en-US" sz="900" b="1" dirty="0">
                          <a:solidFill>
                            <a:schemeClr val="bg1"/>
                          </a:solidFill>
                        </a:rPr>
                        <a:t>Windows Virtual Desktop</a:t>
                      </a:r>
                      <a:br>
                        <a:rPr lang="en-US" sz="800" dirty="0">
                          <a:solidFill>
                            <a:schemeClr val="bg1"/>
                          </a:solidFill>
                        </a:rPr>
                      </a:br>
                      <a:r>
                        <a:rPr lang="en-US" sz="800" dirty="0">
                          <a:solidFill>
                            <a:schemeClr val="bg1"/>
                          </a:solidFill>
                        </a:rPr>
                        <a:t>Oct 2028</a:t>
                      </a:r>
                    </a:p>
                  </a:txBody>
                  <a:tcPr marL="93260" marR="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2028</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2028</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997367566"/>
                  </a:ext>
                </a:extLst>
              </a:tr>
              <a:tr h="177099">
                <a:tc>
                  <a:txBody>
                    <a:bodyPr/>
                    <a:lstStyle/>
                    <a:p>
                      <a:pPr>
                        <a:lnSpc>
                          <a:spcPct val="90000"/>
                        </a:lnSpc>
                      </a:pPr>
                      <a:endParaRPr lang="en-US" sz="1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904002"/>
                  </a:ext>
                </a:extLst>
              </a:tr>
              <a:tr h="354197">
                <a:tc>
                  <a:txBody>
                    <a:bodyPr/>
                    <a:lstStyle/>
                    <a:p>
                      <a:pPr>
                        <a:lnSpc>
                          <a:spcPct val="90000"/>
                        </a:lnSpc>
                      </a:pPr>
                      <a:r>
                        <a:rPr lang="en-US" sz="900" b="1" dirty="0">
                          <a:solidFill>
                            <a:schemeClr val="bg1"/>
                          </a:solidFill>
                        </a:rPr>
                        <a:t>WS 2019</a:t>
                      </a:r>
                      <a:br>
                        <a:rPr lang="en-US" sz="800" dirty="0">
                          <a:solidFill>
                            <a:schemeClr val="bg1"/>
                          </a:solidFill>
                        </a:rPr>
                      </a:br>
                      <a:r>
                        <a:rPr lang="en-US" sz="800" dirty="0">
                          <a:solidFill>
                            <a:schemeClr val="bg1"/>
                          </a:solidFill>
                        </a:rPr>
                        <a:t>Oct 2028</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algn="ctr" defTabSz="914400" rtl="0" eaLnBrk="1" latinLnBrk="0" hangingPunct="1"/>
                      <a:r>
                        <a:rPr lang="en-US" sz="900" b="1" kern="1200" dirty="0">
                          <a:solidFill>
                            <a:schemeClr val="tx1"/>
                          </a:solidFill>
                          <a:latin typeface="+mn-lt"/>
                          <a:ea typeface="+mn-ea"/>
                          <a:cs typeface="+mn-cs"/>
                        </a:rPr>
                        <a:t>n/a</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2025</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900" b="1" kern="1200">
                        <a:solidFill>
                          <a:schemeClr val="bg1">
                            <a:lumMod val="50000"/>
                          </a:schemeClr>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2209409029"/>
                  </a:ext>
                </a:extLst>
              </a:tr>
              <a:tr h="354197">
                <a:tc>
                  <a:txBody>
                    <a:bodyPr/>
                    <a:lstStyle/>
                    <a:p>
                      <a:pPr>
                        <a:lnSpc>
                          <a:spcPct val="90000"/>
                        </a:lnSpc>
                      </a:pPr>
                      <a:r>
                        <a:rPr lang="en-US" sz="900" b="1" dirty="0">
                          <a:solidFill>
                            <a:schemeClr val="bg1"/>
                          </a:solidFill>
                        </a:rPr>
                        <a:t>WS 2016</a:t>
                      </a:r>
                      <a:br>
                        <a:rPr lang="en-US" sz="800" dirty="0">
                          <a:solidFill>
                            <a:schemeClr val="bg1"/>
                          </a:solidFill>
                        </a:rPr>
                      </a:br>
                      <a:r>
                        <a:rPr lang="en-US" sz="800" dirty="0">
                          <a:solidFill>
                            <a:schemeClr val="bg1"/>
                          </a:solidFill>
                        </a:rPr>
                        <a:t>Jan 2027</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Apr 2023 </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8528345"/>
                  </a:ext>
                </a:extLst>
              </a:tr>
              <a:tr h="354197">
                <a:tc>
                  <a:txBody>
                    <a:bodyPr/>
                    <a:lstStyle/>
                    <a:p>
                      <a:pPr>
                        <a:lnSpc>
                          <a:spcPct val="90000"/>
                        </a:lnSpc>
                      </a:pPr>
                      <a:r>
                        <a:rPr lang="en-US" sz="900" b="1" dirty="0">
                          <a:solidFill>
                            <a:schemeClr val="bg1"/>
                          </a:solidFill>
                        </a:rPr>
                        <a:t>WS 2012 R2</a:t>
                      </a:r>
                      <a:br>
                        <a:rPr lang="en-US" sz="800" dirty="0">
                          <a:solidFill>
                            <a:schemeClr val="bg1"/>
                          </a:solidFill>
                        </a:rPr>
                      </a:br>
                      <a:r>
                        <a:rPr lang="en-US" sz="800" dirty="0">
                          <a:solidFill>
                            <a:schemeClr val="bg1"/>
                          </a:solidFill>
                        </a:rPr>
                        <a:t>Oct 2023</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2023</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Apr 2023</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8357330"/>
                  </a:ext>
                </a:extLst>
              </a:tr>
              <a:tr h="177099">
                <a:tc>
                  <a:txBody>
                    <a:bodyPr/>
                    <a:lstStyle/>
                    <a:p>
                      <a:pPr>
                        <a:lnSpc>
                          <a:spcPct val="90000"/>
                        </a:lnSpc>
                      </a:pPr>
                      <a:endParaRPr lang="en-US" sz="1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kern="1200" dirty="0">
                        <a:solidFill>
                          <a:schemeClr val="bg1">
                            <a:lumMod val="50000"/>
                          </a:schemeClr>
                        </a:solidFill>
                        <a:latin typeface="+mn-lt"/>
                        <a:ea typeface="+mn-ea"/>
                        <a:cs typeface="+mn-cs"/>
                      </a:endParaRPr>
                    </a:p>
                  </a:txBody>
                  <a:tcPr marL="0" marR="0" marT="9326" marB="93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0894056"/>
                  </a:ext>
                </a:extLst>
              </a:tr>
              <a:tr h="354197">
                <a:tc>
                  <a:txBody>
                    <a:bodyPr/>
                    <a:lstStyle/>
                    <a:p>
                      <a:pPr>
                        <a:lnSpc>
                          <a:spcPct val="90000"/>
                        </a:lnSpc>
                      </a:pPr>
                      <a:r>
                        <a:rPr lang="en-US" sz="900" b="1" dirty="0">
                          <a:solidFill>
                            <a:schemeClr val="bg1"/>
                          </a:solidFill>
                        </a:rPr>
                        <a:t>Win10 LTSC 2018</a:t>
                      </a:r>
                      <a:br>
                        <a:rPr lang="en-US" sz="800" dirty="0">
                          <a:solidFill>
                            <a:schemeClr val="bg1"/>
                          </a:solidFill>
                        </a:rPr>
                      </a:br>
                      <a:r>
                        <a:rPr lang="en-US" sz="800" dirty="0">
                          <a:solidFill>
                            <a:schemeClr val="bg1"/>
                          </a:solidFill>
                        </a:rPr>
                        <a:t>Oct 2028</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algn="ctr" defTabSz="914400" rtl="0" eaLnBrk="1" latinLnBrk="0" hangingPunct="1"/>
                      <a:r>
                        <a:rPr lang="en-US" sz="900" b="1" kern="1200" dirty="0">
                          <a:solidFill>
                            <a:schemeClr val="tx1"/>
                          </a:solidFill>
                          <a:latin typeface="+mn-lt"/>
                          <a:ea typeface="+mn-ea"/>
                          <a:cs typeface="+mn-cs"/>
                        </a:rPr>
                        <a:t>n/a</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3108294335"/>
                  </a:ext>
                </a:extLst>
              </a:tr>
              <a:tr h="354197">
                <a:tc>
                  <a:txBody>
                    <a:bodyPr/>
                    <a:lstStyle/>
                    <a:p>
                      <a:pPr>
                        <a:lnSpc>
                          <a:spcPct val="90000"/>
                        </a:lnSpc>
                      </a:pPr>
                      <a:r>
                        <a:rPr lang="en-US" sz="900" b="1" dirty="0">
                          <a:solidFill>
                            <a:schemeClr val="bg1"/>
                          </a:solidFill>
                        </a:rPr>
                        <a:t>Win10 LTSB 2016</a:t>
                      </a:r>
                      <a:br>
                        <a:rPr lang="en-US" sz="800" dirty="0">
                          <a:solidFill>
                            <a:schemeClr val="bg1"/>
                          </a:solidFill>
                        </a:rPr>
                      </a:br>
                      <a:r>
                        <a:rPr lang="en-US" sz="800" dirty="0">
                          <a:solidFill>
                            <a:schemeClr val="bg1"/>
                          </a:solidFill>
                        </a:rPr>
                        <a:t>Oct 2026</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2025</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Apr 2023</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noProof="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2020</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951649"/>
                  </a:ext>
                </a:extLst>
              </a:tr>
              <a:tr h="354197">
                <a:tc>
                  <a:txBody>
                    <a:bodyPr/>
                    <a:lstStyle/>
                    <a:p>
                      <a:pPr>
                        <a:lnSpc>
                          <a:spcPct val="90000"/>
                        </a:lnSpc>
                      </a:pPr>
                      <a:r>
                        <a:rPr lang="en-US" sz="900" b="1" dirty="0">
                          <a:solidFill>
                            <a:schemeClr val="bg1"/>
                          </a:solidFill>
                        </a:rPr>
                        <a:t>Win10 LTSB 2015</a:t>
                      </a:r>
                      <a:br>
                        <a:rPr lang="en-US" sz="800" dirty="0">
                          <a:solidFill>
                            <a:schemeClr val="bg1"/>
                          </a:solidFill>
                        </a:rPr>
                      </a:br>
                      <a:r>
                        <a:rPr lang="en-US" sz="800" dirty="0">
                          <a:solidFill>
                            <a:schemeClr val="bg1"/>
                          </a:solidFill>
                        </a:rPr>
                        <a:t>Oct 2025</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Jan 2020</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900" b="1" kern="1200" noProof="0" dirty="0">
                          <a:solidFill>
                            <a:schemeClr val="tx1"/>
                          </a:solidFill>
                          <a:latin typeface="+mn-lt"/>
                          <a:ea typeface="+mn-ea"/>
                          <a:cs typeface="+mn-cs"/>
                        </a:rPr>
                        <a:t>n/a</a:t>
                      </a:r>
                      <a:endParaRPr lang="en-US" sz="900" b="1" kern="1200" dirty="0">
                        <a:solidFill>
                          <a:schemeClr val="tx1"/>
                        </a:solidFill>
                        <a:latin typeface="+mn-lt"/>
                        <a:ea typeface="+mn-ea"/>
                        <a:cs typeface="+mn-cs"/>
                      </a:endParaRPr>
                    </a:p>
                  </a:txBody>
                  <a:tcPr marL="93260" marR="93260" marT="9326" marB="93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914400" rtl="0" eaLnBrk="1" latinLnBrk="0" hangingPunct="1"/>
                      <a:endParaRPr lang="en-US" sz="900" b="1" kern="1200">
                        <a:solidFill>
                          <a:schemeClr val="bg1"/>
                        </a:solidFill>
                        <a:latin typeface="+mn-lt"/>
                        <a:ea typeface="+mn-ea"/>
                        <a:cs typeface="+mn-cs"/>
                      </a:endParaRPr>
                    </a:p>
                  </a:txBody>
                  <a:tcPr marT="9144" marB="9144" anchor="ctr">
                    <a:lnL w="12700" cap="flat" cmpd="sng" algn="ctr">
                      <a:solidFill>
                        <a:srgbClr val="7F7F7F"/>
                      </a:solidFill>
                      <a:prstDash val="dot"/>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900" b="1" kern="1200" dirty="0">
                          <a:solidFill>
                            <a:schemeClr val="tx1"/>
                          </a:solidFill>
                          <a:latin typeface="+mn-lt"/>
                          <a:ea typeface="+mn-ea"/>
                          <a:cs typeface="+mn-cs"/>
                        </a:rPr>
                        <a:t>Oct 2025</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2023</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Apr 2023</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kern="120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2020</a:t>
                      </a:r>
                    </a:p>
                  </a:txBody>
                  <a:tcPr marL="93260" marR="93260" marT="9326" marB="9326"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Oct 2020</a:t>
                      </a:r>
                    </a:p>
                  </a:txBody>
                  <a:tcPr marL="93260" marR="93260" marT="9326" marB="932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7055639"/>
                  </a:ext>
                </a:extLst>
              </a:tr>
            </a:tbl>
          </a:graphicData>
        </a:graphic>
      </p:graphicFrame>
      <p:pic>
        <p:nvPicPr>
          <p:cNvPr id="8" name="Picture 7" descr="A group of people sitting at a table using a computer&#10;&#10;Description automatically generated">
            <a:extLst>
              <a:ext uri="{FF2B5EF4-FFF2-40B4-BE49-F238E27FC236}">
                <a16:creationId xmlns:a16="http://schemas.microsoft.com/office/drawing/2014/main" id="{B7FB29A2-E2C8-430F-92D4-2FC82ECEC29F}"/>
              </a:ext>
            </a:extLst>
          </p:cNvPr>
          <p:cNvPicPr>
            <a:picLocks noChangeAspect="1"/>
          </p:cNvPicPr>
          <p:nvPr/>
        </p:nvPicPr>
        <p:blipFill rotWithShape="1">
          <a:blip r:embed="rId6">
            <a:extLst>
              <a:ext uri="{28A0092B-C50C-407E-A947-70E740481C1C}">
                <a14:useLocalDpi xmlns:a14="http://schemas.microsoft.com/office/drawing/2010/main" val="0"/>
              </a:ext>
            </a:extLst>
          </a:blip>
          <a:srcRect t="38122" b="42868"/>
          <a:stretch/>
        </p:blipFill>
        <p:spPr>
          <a:xfrm>
            <a:off x="-1" y="0"/>
            <a:ext cx="12438743" cy="1576430"/>
          </a:xfrm>
          <a:prstGeom prst="rect">
            <a:avLst/>
          </a:prstGeom>
        </p:spPr>
      </p:pic>
      <p:sp>
        <p:nvSpPr>
          <p:cNvPr id="5" name="Rectangle 4">
            <a:extLst>
              <a:ext uri="{FF2B5EF4-FFF2-40B4-BE49-F238E27FC236}">
                <a16:creationId xmlns:a16="http://schemas.microsoft.com/office/drawing/2014/main" id="{DECC2B45-0967-4211-9A99-715E5C33D487}"/>
              </a:ext>
            </a:extLst>
          </p:cNvPr>
          <p:cNvSpPr/>
          <p:nvPr/>
        </p:nvSpPr>
        <p:spPr bwMode="auto">
          <a:xfrm>
            <a:off x="0" y="-1"/>
            <a:ext cx="12436475" cy="1576429"/>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 name="Object 3" hidden="1">
            <a:extLst>
              <a:ext uri="{FF2B5EF4-FFF2-40B4-BE49-F238E27FC236}">
                <a16:creationId xmlns:a16="http://schemas.microsoft.com/office/drawing/2014/main" id="{99890B47-8F7F-4EC7-9D5B-093AEF0B009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2562" name="think-cell Slide" r:id="rId7" imgW="425" imgH="424" progId="TCLayout.ActiveDocument.1">
                  <p:embed/>
                </p:oleObj>
              </mc:Choice>
              <mc:Fallback>
                <p:oleObj name="think-cell Slide" r:id="rId7" imgW="425" imgH="424" progId="TCLayout.ActiveDocument.1">
                  <p:embed/>
                  <p:pic>
                    <p:nvPicPr>
                      <p:cNvPr id="4" name="Object 3" hidden="1">
                        <a:extLst>
                          <a:ext uri="{FF2B5EF4-FFF2-40B4-BE49-F238E27FC236}">
                            <a16:creationId xmlns:a16="http://schemas.microsoft.com/office/drawing/2014/main" id="{99890B47-8F7F-4EC7-9D5B-093AEF0B009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EFD17E6-3BC2-4665-BE58-087C8F51217E}"/>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6" name="Title 5">
            <a:extLst>
              <a:ext uri="{FF2B5EF4-FFF2-40B4-BE49-F238E27FC236}">
                <a16:creationId xmlns:a16="http://schemas.microsoft.com/office/drawing/2014/main" id="{9094CAD8-4BED-426A-839C-8889C4B2AE68}"/>
              </a:ext>
            </a:extLst>
          </p:cNvPr>
          <p:cNvSpPr>
            <a:spLocks noGrp="1"/>
          </p:cNvSpPr>
          <p:nvPr>
            <p:ph type="title"/>
          </p:nvPr>
        </p:nvSpPr>
        <p:spPr/>
        <p:txBody>
          <a:bodyPr/>
          <a:lstStyle/>
          <a:p>
            <a:r>
              <a:rPr lang="en-US" dirty="0">
                <a:solidFill>
                  <a:schemeClr val="bg1"/>
                </a:solidFill>
              </a:rPr>
              <a:t>Office support dates</a:t>
            </a:r>
          </a:p>
        </p:txBody>
      </p:sp>
      <p:sp>
        <p:nvSpPr>
          <p:cNvPr id="10" name="Rectangle 9">
            <a:extLst>
              <a:ext uri="{FF2B5EF4-FFF2-40B4-BE49-F238E27FC236}">
                <a16:creationId xmlns:a16="http://schemas.microsoft.com/office/drawing/2014/main" id="{F7D428BB-ED97-4D96-B486-24545283EA24}"/>
              </a:ext>
            </a:extLst>
          </p:cNvPr>
          <p:cNvSpPr/>
          <p:nvPr/>
        </p:nvSpPr>
        <p:spPr>
          <a:xfrm>
            <a:off x="345737" y="6527542"/>
            <a:ext cx="559769" cy="307777"/>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a:noFill/>
                </a:ln>
                <a:solidFill>
                  <a:srgbClr val="282828"/>
                </a:solidFill>
                <a:effectLst/>
                <a:uLnTx/>
                <a:uFillTx/>
                <a:latin typeface="Segoe UI"/>
                <a:ea typeface="+mn-ea"/>
                <a:cs typeface="+mn-cs"/>
              </a:rPr>
              <a:t>Blog </a:t>
            </a:r>
            <a:endParaRPr kumimoji="0" lang="en-US" sz="14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4" name="PageRight_E761" title="Icon of a chevron bracket in a circle pointed right">
            <a:extLst>
              <a:ext uri="{FF2B5EF4-FFF2-40B4-BE49-F238E27FC236}">
                <a16:creationId xmlns:a16="http://schemas.microsoft.com/office/drawing/2014/main" id="{49375E85-EC03-4E6A-9502-31438024F5E1}"/>
              </a:ext>
            </a:extLst>
          </p:cNvPr>
          <p:cNvSpPr>
            <a:spLocks noChangeAspect="1" noEditPoints="1"/>
          </p:cNvSpPr>
          <p:nvPr/>
        </p:nvSpPr>
        <p:spPr bwMode="auto">
          <a:xfrm>
            <a:off x="849887" y="6615986"/>
            <a:ext cx="178751" cy="17888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Rectangle 10">
            <a:hlinkClick r:id="rId9"/>
            <a:extLst>
              <a:ext uri="{FF2B5EF4-FFF2-40B4-BE49-F238E27FC236}">
                <a16:creationId xmlns:a16="http://schemas.microsoft.com/office/drawing/2014/main" id="{B268A3FA-C18F-426C-B5E5-22FB1B343D90}"/>
              </a:ext>
            </a:extLst>
          </p:cNvPr>
          <p:cNvSpPr/>
          <p:nvPr/>
        </p:nvSpPr>
        <p:spPr bwMode="auto">
          <a:xfrm>
            <a:off x="414127" y="6557889"/>
            <a:ext cx="664579" cy="2855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175124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6A740-1B0D-4455-81FA-DDDB04CAA70C}"/>
              </a:ext>
            </a:extLst>
          </p:cNvPr>
          <p:cNvSpPr>
            <a:spLocks noGrp="1"/>
          </p:cNvSpPr>
          <p:nvPr>
            <p:ph type="title"/>
          </p:nvPr>
        </p:nvSpPr>
        <p:spPr/>
        <p:txBody>
          <a:bodyPr anchor="b"/>
          <a:lstStyle/>
          <a:p>
            <a:r>
              <a:rPr lang="en-US" dirty="0"/>
              <a:t>Migration </a:t>
            </a:r>
          </a:p>
        </p:txBody>
      </p:sp>
    </p:spTree>
    <p:extLst>
      <p:ext uri="{BB962C8B-B14F-4D97-AF65-F5344CB8AC3E}">
        <p14:creationId xmlns:p14="http://schemas.microsoft.com/office/powerpoint/2010/main" val="8103350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16E035-C956-4686-9C34-86DFF60D53B9}"/>
              </a:ext>
            </a:extLst>
          </p:cNvPr>
          <p:cNvSpPr>
            <a:spLocks noGrp="1"/>
          </p:cNvSpPr>
          <p:nvPr>
            <p:ph type="title"/>
          </p:nvPr>
        </p:nvSpPr>
        <p:spPr>
          <a:xfrm>
            <a:off x="600855" y="466301"/>
            <a:ext cx="11834737" cy="565027"/>
          </a:xfrm>
        </p:spPr>
        <p:txBody>
          <a:bodyPr/>
          <a:lstStyle/>
          <a:p>
            <a:r>
              <a:rPr lang="en-US" dirty="0"/>
              <a:t>Remote Desktop Services and Windows Virtual Desktop</a:t>
            </a:r>
          </a:p>
        </p:txBody>
      </p:sp>
      <p:sp>
        <p:nvSpPr>
          <p:cNvPr id="5" name="Text Placeholder 4">
            <a:extLst>
              <a:ext uri="{FF2B5EF4-FFF2-40B4-BE49-F238E27FC236}">
                <a16:creationId xmlns:a16="http://schemas.microsoft.com/office/drawing/2014/main" id="{E6D90047-63C9-41AC-8E77-888D6D6CE6EF}"/>
              </a:ext>
            </a:extLst>
          </p:cNvPr>
          <p:cNvSpPr>
            <a:spLocks noGrp="1"/>
          </p:cNvSpPr>
          <p:nvPr>
            <p:ph type="body" sz="quarter" idx="10"/>
          </p:nvPr>
        </p:nvSpPr>
        <p:spPr>
          <a:xfrm>
            <a:off x="596712" y="2145909"/>
            <a:ext cx="4855831" cy="2745087"/>
          </a:xfrm>
        </p:spPr>
        <p:txBody>
          <a:bodyPr/>
          <a:lstStyle/>
          <a:p>
            <a:pPr>
              <a:lnSpc>
                <a:spcPct val="90000"/>
              </a:lnSpc>
              <a:spcAft>
                <a:spcPts val="1008"/>
              </a:spcAft>
            </a:pPr>
            <a:r>
              <a:rPr lang="en-US" sz="2244" dirty="0">
                <a:solidFill>
                  <a:schemeClr val="accent1"/>
                </a:solidFill>
                <a:latin typeface="+mj-lt"/>
              </a:rPr>
              <a:t>Remote Desktop Service </a:t>
            </a:r>
            <a:r>
              <a:rPr lang="en-US" sz="2244" dirty="0">
                <a:solidFill>
                  <a:schemeClr val="tx2"/>
                </a:solidFill>
                <a:latin typeface="+mj-lt"/>
              </a:rPr>
              <a:t>is ideal </a:t>
            </a:r>
            <a:br>
              <a:rPr lang="en-US" sz="2244" dirty="0">
                <a:solidFill>
                  <a:schemeClr val="tx2"/>
                </a:solidFill>
                <a:latin typeface="+mj-lt"/>
              </a:rPr>
            </a:br>
            <a:r>
              <a:rPr lang="en-US" sz="2244" dirty="0">
                <a:solidFill>
                  <a:schemeClr val="tx2"/>
                </a:solidFill>
                <a:latin typeface="+mj-lt"/>
              </a:rPr>
              <a:t>if you want…</a:t>
            </a:r>
          </a:p>
          <a:p>
            <a:pPr lvl="1">
              <a:lnSpc>
                <a:spcPct val="90000"/>
              </a:lnSpc>
              <a:spcAft>
                <a:spcPts val="1008"/>
              </a:spcAft>
            </a:pPr>
            <a:r>
              <a:rPr lang="en-US" sz="1632" dirty="0">
                <a:solidFill>
                  <a:schemeClr val="tx2"/>
                </a:solidFill>
              </a:rPr>
              <a:t>Full end-to-end control of the desktop virtualization environment</a:t>
            </a:r>
          </a:p>
          <a:p>
            <a:pPr lvl="1">
              <a:lnSpc>
                <a:spcPct val="90000"/>
              </a:lnSpc>
              <a:spcAft>
                <a:spcPts val="1008"/>
              </a:spcAft>
            </a:pPr>
            <a:r>
              <a:rPr lang="en-US" sz="1632" dirty="0">
                <a:solidFill>
                  <a:schemeClr val="tx2"/>
                </a:solidFill>
              </a:rPr>
              <a:t>In-place upgrade of existing Windows Server RDS environment to extend current deployments</a:t>
            </a:r>
          </a:p>
          <a:p>
            <a:pPr lvl="1">
              <a:lnSpc>
                <a:spcPct val="90000"/>
              </a:lnSpc>
              <a:spcAft>
                <a:spcPts val="1008"/>
              </a:spcAft>
            </a:pPr>
            <a:r>
              <a:rPr lang="en-US" sz="1632" dirty="0">
                <a:solidFill>
                  <a:schemeClr val="tx2"/>
                </a:solidFill>
              </a:rPr>
              <a:t>Supports, pure cloud, pure on-prem and hybrid</a:t>
            </a:r>
          </a:p>
          <a:p>
            <a:pPr lvl="1">
              <a:lnSpc>
                <a:spcPct val="90000"/>
              </a:lnSpc>
              <a:spcAft>
                <a:spcPts val="1008"/>
              </a:spcAft>
            </a:pPr>
            <a:r>
              <a:rPr lang="en-US" sz="1632" dirty="0">
                <a:solidFill>
                  <a:schemeClr val="tx2"/>
                </a:solidFill>
              </a:rPr>
              <a:t>Supports Lift-shift, burst to cloud migrations</a:t>
            </a:r>
          </a:p>
        </p:txBody>
      </p:sp>
      <p:sp>
        <p:nvSpPr>
          <p:cNvPr id="2" name="Text Placeholder 1">
            <a:extLst>
              <a:ext uri="{FF2B5EF4-FFF2-40B4-BE49-F238E27FC236}">
                <a16:creationId xmlns:a16="http://schemas.microsoft.com/office/drawing/2014/main" id="{3B1C3229-3E23-4752-A2EF-A4A81C2166BC}"/>
              </a:ext>
            </a:extLst>
          </p:cNvPr>
          <p:cNvSpPr>
            <a:spLocks noGrp="1"/>
          </p:cNvSpPr>
          <p:nvPr>
            <p:ph type="body" sz="quarter" idx="12"/>
          </p:nvPr>
        </p:nvSpPr>
        <p:spPr>
          <a:xfrm>
            <a:off x="6525404" y="2145909"/>
            <a:ext cx="4503981" cy="3388132"/>
          </a:xfrm>
        </p:spPr>
        <p:txBody>
          <a:bodyPr/>
          <a:lstStyle/>
          <a:p>
            <a:pPr>
              <a:lnSpc>
                <a:spcPct val="90000"/>
              </a:lnSpc>
              <a:spcAft>
                <a:spcPts val="1008"/>
              </a:spcAft>
            </a:pPr>
            <a:r>
              <a:rPr lang="en-US" sz="2244" dirty="0">
                <a:solidFill>
                  <a:schemeClr val="accent1"/>
                </a:solidFill>
                <a:latin typeface="+mj-lt"/>
              </a:rPr>
              <a:t>Windows Virtual Desktop </a:t>
            </a:r>
            <a:r>
              <a:rPr lang="en-US" sz="2244" dirty="0">
                <a:solidFill>
                  <a:schemeClr val="tx2"/>
                </a:solidFill>
                <a:latin typeface="+mj-lt"/>
              </a:rPr>
              <a:t>is ideal </a:t>
            </a:r>
            <a:br>
              <a:rPr lang="en-US" sz="2244" dirty="0">
                <a:solidFill>
                  <a:schemeClr val="tx2"/>
                </a:solidFill>
                <a:latin typeface="+mj-lt"/>
              </a:rPr>
            </a:br>
            <a:r>
              <a:rPr lang="en-US" sz="2244" dirty="0">
                <a:solidFill>
                  <a:schemeClr val="tx2"/>
                </a:solidFill>
                <a:latin typeface="+mj-lt"/>
              </a:rPr>
              <a:t>if you want…</a:t>
            </a:r>
          </a:p>
          <a:p>
            <a:pPr lvl="1">
              <a:lnSpc>
                <a:spcPct val="90000"/>
              </a:lnSpc>
              <a:spcAft>
                <a:spcPts val="1008"/>
              </a:spcAft>
            </a:pPr>
            <a:r>
              <a:rPr lang="en-US" sz="1632" dirty="0">
                <a:solidFill>
                  <a:schemeClr val="tx2"/>
                </a:solidFill>
              </a:rPr>
              <a:t>Microsoft manages the brokering platform as a service</a:t>
            </a:r>
          </a:p>
          <a:p>
            <a:pPr lvl="1">
              <a:lnSpc>
                <a:spcPct val="90000"/>
              </a:lnSpc>
              <a:spcAft>
                <a:spcPts val="1008"/>
              </a:spcAft>
            </a:pPr>
            <a:r>
              <a:rPr lang="en-US" sz="1632" dirty="0">
                <a:solidFill>
                  <a:schemeClr val="tx2"/>
                </a:solidFill>
              </a:rPr>
              <a:t>Windows 10 Enterprise multi-session capabilities, free Windows 7 ESU</a:t>
            </a:r>
          </a:p>
          <a:p>
            <a:pPr lvl="1">
              <a:lnSpc>
                <a:spcPct val="90000"/>
              </a:lnSpc>
              <a:spcAft>
                <a:spcPts val="1008"/>
              </a:spcAft>
            </a:pPr>
            <a:r>
              <a:rPr lang="en-US" sz="1632" dirty="0">
                <a:solidFill>
                  <a:schemeClr val="tx2"/>
                </a:solidFill>
              </a:rPr>
              <a:t>Optimized Office365 ProPlus support </a:t>
            </a:r>
          </a:p>
          <a:p>
            <a:pPr lvl="1">
              <a:lnSpc>
                <a:spcPct val="90000"/>
              </a:lnSpc>
              <a:spcAft>
                <a:spcPts val="1008"/>
              </a:spcAft>
            </a:pPr>
            <a:r>
              <a:rPr lang="en-US" sz="1632" dirty="0">
                <a:solidFill>
                  <a:schemeClr val="tx2"/>
                </a:solidFill>
              </a:rPr>
              <a:t>Supports workloads only on the cloud (supporting services can be on-prem)</a:t>
            </a:r>
          </a:p>
          <a:p>
            <a:pPr lvl="1">
              <a:lnSpc>
                <a:spcPct val="90000"/>
              </a:lnSpc>
              <a:spcAft>
                <a:spcPts val="1008"/>
              </a:spcAft>
            </a:pPr>
            <a:r>
              <a:rPr lang="en-US" sz="1632" dirty="0">
                <a:solidFill>
                  <a:schemeClr val="tx2"/>
                </a:solidFill>
              </a:rPr>
              <a:t>Supports Lift-shift for personal desktops</a:t>
            </a:r>
          </a:p>
        </p:txBody>
      </p:sp>
    </p:spTree>
    <p:extLst>
      <p:ext uri="{BB962C8B-B14F-4D97-AF65-F5344CB8AC3E}">
        <p14:creationId xmlns:p14="http://schemas.microsoft.com/office/powerpoint/2010/main" val="1610836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2C917A-7824-4F9D-A3CA-801A2362D450}"/>
              </a:ext>
            </a:extLst>
          </p:cNvPr>
          <p:cNvSpPr/>
          <p:nvPr/>
        </p:nvSpPr>
        <p:spPr>
          <a:xfrm>
            <a:off x="1359540" y="3476168"/>
            <a:ext cx="2214009" cy="555217"/>
          </a:xfrm>
          <a:prstGeom prst="rect">
            <a:avLst/>
          </a:prstGeom>
        </p:spPr>
        <p:txBody>
          <a:bodyPr wrap="square" lIns="190234">
            <a:spAutoFit/>
          </a:bodyPr>
          <a:lstStyle/>
          <a:p>
            <a:pPr defTabSz="951121">
              <a:lnSpc>
                <a:spcPct val="90000"/>
              </a:lnSpc>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Quickly integrate acquisitions</a:t>
            </a:r>
          </a:p>
        </p:txBody>
      </p:sp>
      <p:sp>
        <p:nvSpPr>
          <p:cNvPr id="4" name="browser_3">
            <a:extLst>
              <a:ext uri="{FF2B5EF4-FFF2-40B4-BE49-F238E27FC236}">
                <a16:creationId xmlns:a16="http://schemas.microsoft.com/office/drawing/2014/main" id="{9C4F4168-1C07-487E-8338-E05F142B1272}"/>
              </a:ext>
            </a:extLst>
          </p:cNvPr>
          <p:cNvSpPr>
            <a:spLocks noChangeAspect="1" noEditPoints="1"/>
          </p:cNvSpPr>
          <p:nvPr/>
        </p:nvSpPr>
        <p:spPr bwMode="auto">
          <a:xfrm>
            <a:off x="774043" y="3545767"/>
            <a:ext cx="399995" cy="380467"/>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solidFill>
            <a:schemeClr val="bg1"/>
          </a:solidFill>
          <a:ln w="15875" cap="flat">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dirty="0">
              <a:gradFill>
                <a:gsLst>
                  <a:gs pos="0">
                    <a:srgbClr val="505050"/>
                  </a:gs>
                  <a:gs pos="100000">
                    <a:srgbClr val="505050"/>
                  </a:gs>
                </a:gsLst>
                <a:lin ang="5400000" scaled="1"/>
              </a:gradFill>
              <a:latin typeface="Segoe UI"/>
            </a:endParaRPr>
          </a:p>
        </p:txBody>
      </p:sp>
      <p:sp>
        <p:nvSpPr>
          <p:cNvPr id="5" name="Rectangle 4">
            <a:extLst>
              <a:ext uri="{FF2B5EF4-FFF2-40B4-BE49-F238E27FC236}">
                <a16:creationId xmlns:a16="http://schemas.microsoft.com/office/drawing/2014/main" id="{22E17C2A-07C1-4E01-AB7A-9A3A74334211}"/>
              </a:ext>
            </a:extLst>
          </p:cNvPr>
          <p:cNvSpPr/>
          <p:nvPr/>
        </p:nvSpPr>
        <p:spPr>
          <a:xfrm>
            <a:off x="1359540" y="2550088"/>
            <a:ext cx="2090607" cy="555217"/>
          </a:xfrm>
          <a:prstGeom prst="rect">
            <a:avLst/>
          </a:prstGeom>
        </p:spPr>
        <p:txBody>
          <a:bodyPr wrap="square" lIns="190234">
            <a:spAutoFit/>
          </a:bodyPr>
          <a:lstStyle/>
          <a:p>
            <a:pPr defTabSz="951121">
              <a:lnSpc>
                <a:spcPct val="90000"/>
              </a:lnSpc>
              <a:spcAft>
                <a:spcPts val="832"/>
              </a:spcAft>
              <a:defRPr/>
            </a:pPr>
            <a:r>
              <a:rPr lang="en-US" sz="1632" dirty="0">
                <a:solidFill>
                  <a:srgbClr val="000000"/>
                </a:solidFill>
                <a:latin typeface="Segoe UI"/>
                <a:cs typeface="Segoe UI Semilight" panose="020B0402040204020203" pitchFamily="34" charset="0"/>
              </a:rPr>
              <a:t>Urgent capacity needs  </a:t>
            </a:r>
          </a:p>
        </p:txBody>
      </p:sp>
      <p:sp>
        <p:nvSpPr>
          <p:cNvPr id="6" name="Move_E7C2">
            <a:extLst>
              <a:ext uri="{FF2B5EF4-FFF2-40B4-BE49-F238E27FC236}">
                <a16:creationId xmlns:a16="http://schemas.microsoft.com/office/drawing/2014/main" id="{9E69B208-357E-47CB-AA4D-770D96D472D9}"/>
              </a:ext>
            </a:extLst>
          </p:cNvPr>
          <p:cNvSpPr>
            <a:spLocks noChangeAspect="1" noEditPoints="1"/>
          </p:cNvSpPr>
          <p:nvPr/>
        </p:nvSpPr>
        <p:spPr bwMode="auto">
          <a:xfrm>
            <a:off x="774042" y="2689455"/>
            <a:ext cx="380372" cy="38046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chemeClr val="bg1"/>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dirty="0">
              <a:gradFill>
                <a:gsLst>
                  <a:gs pos="0">
                    <a:srgbClr val="505050"/>
                  </a:gs>
                  <a:gs pos="100000">
                    <a:srgbClr val="505050"/>
                  </a:gs>
                </a:gsLst>
                <a:lin ang="5400000" scaled="1"/>
              </a:gradFill>
              <a:latin typeface="Segoe UI"/>
            </a:endParaRPr>
          </a:p>
        </p:txBody>
      </p:sp>
      <p:sp>
        <p:nvSpPr>
          <p:cNvPr id="7" name="Rectangle 6">
            <a:extLst>
              <a:ext uri="{FF2B5EF4-FFF2-40B4-BE49-F238E27FC236}">
                <a16:creationId xmlns:a16="http://schemas.microsoft.com/office/drawing/2014/main" id="{89AE0EA9-8C79-4795-9342-1B3F36D547A5}"/>
              </a:ext>
            </a:extLst>
          </p:cNvPr>
          <p:cNvSpPr/>
          <p:nvPr/>
        </p:nvSpPr>
        <p:spPr>
          <a:xfrm>
            <a:off x="1359540" y="4382956"/>
            <a:ext cx="2215996" cy="555217"/>
          </a:xfrm>
          <a:prstGeom prst="rect">
            <a:avLst/>
          </a:prstGeom>
        </p:spPr>
        <p:txBody>
          <a:bodyPr wrap="square" lIns="190234">
            <a:spAutoFit/>
          </a:bodyPr>
          <a:lstStyle/>
          <a:p>
            <a:pPr defTabSz="951121">
              <a:lnSpc>
                <a:spcPct val="90000"/>
              </a:lnSpc>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Software and hardware refresh</a:t>
            </a:r>
          </a:p>
        </p:txBody>
      </p:sp>
      <p:sp>
        <p:nvSpPr>
          <p:cNvPr id="8" name="chip">
            <a:extLst>
              <a:ext uri="{FF2B5EF4-FFF2-40B4-BE49-F238E27FC236}">
                <a16:creationId xmlns:a16="http://schemas.microsoft.com/office/drawing/2014/main" id="{6444C67B-C993-47A2-93FE-F692609E2B48}"/>
              </a:ext>
            </a:extLst>
          </p:cNvPr>
          <p:cNvSpPr>
            <a:spLocks noChangeAspect="1" noEditPoints="1"/>
          </p:cNvSpPr>
          <p:nvPr/>
        </p:nvSpPr>
        <p:spPr bwMode="auto">
          <a:xfrm>
            <a:off x="774042" y="4402080"/>
            <a:ext cx="399996" cy="40810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FFFFFF"/>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dirty="0">
              <a:gradFill>
                <a:gsLst>
                  <a:gs pos="0">
                    <a:srgbClr val="505050"/>
                  </a:gs>
                  <a:gs pos="100000">
                    <a:srgbClr val="505050"/>
                  </a:gs>
                </a:gsLst>
              </a:gradFill>
              <a:latin typeface="Segoe UI"/>
            </a:endParaRPr>
          </a:p>
        </p:txBody>
      </p:sp>
      <p:sp>
        <p:nvSpPr>
          <p:cNvPr id="9" name="Rectangle 8">
            <a:extLst>
              <a:ext uri="{FF2B5EF4-FFF2-40B4-BE49-F238E27FC236}">
                <a16:creationId xmlns:a16="http://schemas.microsoft.com/office/drawing/2014/main" id="{5B210F41-7246-404C-BE8D-6BB1A1912542}"/>
              </a:ext>
            </a:extLst>
          </p:cNvPr>
          <p:cNvSpPr/>
          <p:nvPr/>
        </p:nvSpPr>
        <p:spPr>
          <a:xfrm>
            <a:off x="1359540" y="5119441"/>
            <a:ext cx="2214009" cy="606488"/>
          </a:xfrm>
          <a:prstGeom prst="rect">
            <a:avLst/>
          </a:prstGeom>
        </p:spPr>
        <p:txBody>
          <a:bodyPr wrap="square" lIns="190234">
            <a:spAutoFit/>
          </a:bodyPr>
          <a:lstStyle/>
          <a:p>
            <a:pPr defTabSz="951121">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Software end </a:t>
            </a:r>
            <a:br>
              <a:rPr lang="en-US" sz="1632" dirty="0">
                <a:gradFill>
                  <a:gsLst>
                    <a:gs pos="1250">
                      <a:srgbClr val="1A1A1A"/>
                    </a:gs>
                    <a:gs pos="100000">
                      <a:srgbClr val="1A1A1A"/>
                    </a:gs>
                  </a:gsLst>
                  <a:lin ang="5400000" scaled="0"/>
                </a:gradFill>
                <a:latin typeface="Segoe UI"/>
                <a:cs typeface="Segoe UI Semilight" panose="020B0402040204020203" pitchFamily="34" charset="0"/>
              </a:rPr>
            </a:br>
            <a:r>
              <a:rPr lang="en-US" sz="1632" dirty="0">
                <a:gradFill>
                  <a:gsLst>
                    <a:gs pos="1250">
                      <a:srgbClr val="1A1A1A"/>
                    </a:gs>
                    <a:gs pos="100000">
                      <a:srgbClr val="1A1A1A"/>
                    </a:gs>
                  </a:gsLst>
                  <a:lin ang="5400000" scaled="0"/>
                </a:gradFill>
                <a:latin typeface="Segoe UI"/>
                <a:cs typeface="Segoe UI Semilight" panose="020B0402040204020203" pitchFamily="34" charset="0"/>
              </a:rPr>
              <a:t>of support</a:t>
            </a:r>
          </a:p>
        </p:txBody>
      </p:sp>
      <p:sp>
        <p:nvSpPr>
          <p:cNvPr id="10" name="Telemarketer_E7B9">
            <a:extLst>
              <a:ext uri="{FF2B5EF4-FFF2-40B4-BE49-F238E27FC236}">
                <a16:creationId xmlns:a16="http://schemas.microsoft.com/office/drawing/2014/main" id="{0274406F-52A0-480F-8CDA-579F23D092D9}"/>
              </a:ext>
            </a:extLst>
          </p:cNvPr>
          <p:cNvSpPr>
            <a:spLocks noChangeAspect="1" noEditPoints="1"/>
          </p:cNvSpPr>
          <p:nvPr/>
        </p:nvSpPr>
        <p:spPr bwMode="auto">
          <a:xfrm>
            <a:off x="804720" y="5290197"/>
            <a:ext cx="319016" cy="38046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solidFill>
            <a:srgbClr val="FFFFFF"/>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800" dirty="0">
              <a:solidFill>
                <a:srgbClr val="1A1A1A"/>
              </a:solidFill>
              <a:latin typeface="Segoe UI"/>
            </a:endParaRPr>
          </a:p>
        </p:txBody>
      </p:sp>
      <p:sp>
        <p:nvSpPr>
          <p:cNvPr id="11" name="Rectangle 10">
            <a:extLst>
              <a:ext uri="{FF2B5EF4-FFF2-40B4-BE49-F238E27FC236}">
                <a16:creationId xmlns:a16="http://schemas.microsoft.com/office/drawing/2014/main" id="{934067DD-8354-4ABC-8B27-E960FB14C765}"/>
              </a:ext>
            </a:extLst>
          </p:cNvPr>
          <p:cNvSpPr/>
          <p:nvPr/>
        </p:nvSpPr>
        <p:spPr>
          <a:xfrm>
            <a:off x="1365117" y="1693777"/>
            <a:ext cx="2085030" cy="555217"/>
          </a:xfrm>
          <a:prstGeom prst="rect">
            <a:avLst/>
          </a:prstGeom>
        </p:spPr>
        <p:txBody>
          <a:bodyPr wrap="square" lIns="190234">
            <a:spAutoFit/>
          </a:bodyPr>
          <a:lstStyle/>
          <a:p>
            <a:pPr defTabSz="951121">
              <a:lnSpc>
                <a:spcPct val="90000"/>
              </a:lnSpc>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Datacenter contracts expiry</a:t>
            </a:r>
          </a:p>
        </p:txBody>
      </p:sp>
      <p:sp>
        <p:nvSpPr>
          <p:cNvPr id="12" name="PageEdit_EFB8">
            <a:extLst>
              <a:ext uri="{FF2B5EF4-FFF2-40B4-BE49-F238E27FC236}">
                <a16:creationId xmlns:a16="http://schemas.microsoft.com/office/drawing/2014/main" id="{5F8E81B0-1746-4C89-848C-1A160958B837}"/>
              </a:ext>
            </a:extLst>
          </p:cNvPr>
          <p:cNvSpPr>
            <a:spLocks noChangeAspect="1" noEditPoints="1"/>
          </p:cNvSpPr>
          <p:nvPr/>
        </p:nvSpPr>
        <p:spPr bwMode="auto">
          <a:xfrm>
            <a:off x="774042" y="1833143"/>
            <a:ext cx="356838" cy="380467"/>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solidFill>
            <a:srgbClr val="FFFFFF"/>
          </a:solidFill>
          <a:ln w="15875" cap="flat">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800" dirty="0">
              <a:solidFill>
                <a:srgbClr val="1A1A1A"/>
              </a:solidFill>
              <a:latin typeface="Segoe UI"/>
            </a:endParaRPr>
          </a:p>
        </p:txBody>
      </p:sp>
      <p:sp>
        <p:nvSpPr>
          <p:cNvPr id="13" name="Rectangle 12">
            <a:extLst>
              <a:ext uri="{FF2B5EF4-FFF2-40B4-BE49-F238E27FC236}">
                <a16:creationId xmlns:a16="http://schemas.microsoft.com/office/drawing/2014/main" id="{8733ECF5-6F8E-4ECB-9C17-484549B5ED6B}"/>
              </a:ext>
            </a:extLst>
          </p:cNvPr>
          <p:cNvSpPr/>
          <p:nvPr/>
        </p:nvSpPr>
        <p:spPr>
          <a:xfrm>
            <a:off x="774041" y="6125943"/>
            <a:ext cx="3735911" cy="353469"/>
          </a:xfrm>
          <a:prstGeom prst="rect">
            <a:avLst/>
          </a:prstGeom>
        </p:spPr>
        <p:txBody>
          <a:bodyPr wrap="none" anchor="ctr">
            <a:spAutoFit/>
          </a:bodyPr>
          <a:lstStyle/>
          <a:p>
            <a:pPr defTabSz="932293">
              <a:lnSpc>
                <a:spcPct val="90000"/>
              </a:lnSpc>
              <a:defRPr/>
            </a:pPr>
            <a:r>
              <a:rPr lang="en-US" b="1" spc="61" dirty="0">
                <a:ln w="3175">
                  <a:noFill/>
                </a:ln>
                <a:solidFill>
                  <a:srgbClr val="000000"/>
                </a:solidFill>
                <a:latin typeface="Segoe UI Semibold"/>
                <a:cs typeface="Segoe UI" pitchFamily="34" charset="0"/>
              </a:rPr>
              <a:t>Infrastructure-oriented drivers</a:t>
            </a:r>
          </a:p>
        </p:txBody>
      </p:sp>
      <p:sp>
        <p:nvSpPr>
          <p:cNvPr id="14" name="Freeform 9">
            <a:extLst>
              <a:ext uri="{FF2B5EF4-FFF2-40B4-BE49-F238E27FC236}">
                <a16:creationId xmlns:a16="http://schemas.microsoft.com/office/drawing/2014/main" id="{62CA665C-9EEF-4BF9-8C03-E739A4818854}"/>
              </a:ext>
            </a:extLst>
          </p:cNvPr>
          <p:cNvSpPr>
            <a:spLocks/>
          </p:cNvSpPr>
          <p:nvPr/>
        </p:nvSpPr>
        <p:spPr bwMode="auto">
          <a:xfrm rot="5400000">
            <a:off x="3625427" y="3463077"/>
            <a:ext cx="512435" cy="58080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sz="1800" dirty="0">
              <a:solidFill>
                <a:srgbClr val="000000"/>
              </a:solidFill>
              <a:latin typeface="Segoe UI"/>
            </a:endParaRPr>
          </a:p>
        </p:txBody>
      </p:sp>
      <p:sp>
        <p:nvSpPr>
          <p:cNvPr id="15" name="TextBox 14">
            <a:extLst>
              <a:ext uri="{FF2B5EF4-FFF2-40B4-BE49-F238E27FC236}">
                <a16:creationId xmlns:a16="http://schemas.microsoft.com/office/drawing/2014/main" id="{13794060-69C8-4430-8DC9-1B20C84249BE}"/>
              </a:ext>
            </a:extLst>
          </p:cNvPr>
          <p:cNvSpPr txBox="1"/>
          <p:nvPr/>
        </p:nvSpPr>
        <p:spPr>
          <a:xfrm>
            <a:off x="4382299" y="1695024"/>
            <a:ext cx="3209895" cy="2511229"/>
          </a:xfrm>
          <a:prstGeom prst="rect">
            <a:avLst/>
          </a:prstGeom>
          <a:noFill/>
          <a:ln>
            <a:solidFill>
              <a:schemeClr val="tx1"/>
            </a:solidFill>
            <a:prstDash val="sysDot"/>
          </a:ln>
        </p:spPr>
        <p:txBody>
          <a:bodyPr wrap="square" lIns="0" tIns="0" rIns="0" bIns="0" rtlCol="0">
            <a:spAutoFit/>
          </a:bodyPr>
          <a:lstStyle/>
          <a:p>
            <a:pPr marL="186519" defTabSz="932597">
              <a:defRPr/>
            </a:pPr>
            <a:endParaRPr lang="en-US" sz="2448" b="1" spc="-150" dirty="0">
              <a:ln w="3175">
                <a:noFill/>
              </a:ln>
              <a:solidFill>
                <a:srgbClr val="1A1A1A"/>
              </a:solidFill>
              <a:latin typeface="Segoe UI Semibold"/>
              <a:cs typeface="Segoe UI" pitchFamily="34" charset="0"/>
            </a:endParaRPr>
          </a:p>
          <a:p>
            <a:pPr marL="186519" defTabSz="932597">
              <a:defRPr/>
            </a:pPr>
            <a:r>
              <a:rPr lang="en-US" sz="2244" b="1" spc="-150" dirty="0">
                <a:ln w="3175">
                  <a:noFill/>
                </a:ln>
                <a:solidFill>
                  <a:srgbClr val="1A1A1A"/>
                </a:solidFill>
                <a:latin typeface="Segoe UI Semibold"/>
                <a:cs typeface="Segoe UI" pitchFamily="34" charset="0"/>
              </a:rPr>
              <a:t>Rehost</a:t>
            </a:r>
            <a:endParaRPr lang="en-US" sz="2244" i="1" dirty="0">
              <a:solidFill>
                <a:srgbClr val="0078D4"/>
              </a:solidFill>
              <a:latin typeface="Segoe UI Semibold"/>
            </a:endParaRPr>
          </a:p>
          <a:p>
            <a:pPr marL="186519" defTabSz="932597">
              <a:defRPr/>
            </a:pPr>
            <a:r>
              <a:rPr lang="en-US" sz="1632" i="1" dirty="0">
                <a:solidFill>
                  <a:srgbClr val="0078D4"/>
                </a:solidFill>
                <a:latin typeface="Segoe UI Semibold"/>
              </a:rPr>
              <a:t>Lift-optimize-shift</a:t>
            </a:r>
          </a:p>
          <a:p>
            <a:pPr marL="186519" defTabSz="932597">
              <a:defRPr/>
            </a:pPr>
            <a:endParaRPr lang="en-US" sz="1632" i="1" dirty="0">
              <a:solidFill>
                <a:srgbClr val="0078D4"/>
              </a:solidFill>
              <a:latin typeface="Segoe UI Semibold"/>
            </a:endParaRPr>
          </a:p>
          <a:p>
            <a:pPr marL="186519" defTabSz="932597">
              <a:defRPr/>
            </a:pPr>
            <a:r>
              <a:rPr lang="en-US" sz="1632" dirty="0">
                <a:solidFill>
                  <a:srgbClr val="243A5E"/>
                </a:solidFill>
                <a:latin typeface="Segoe UI" panose="020B0502040204020203" pitchFamily="34" charset="0"/>
                <a:cs typeface="Segoe UI" panose="020B0502040204020203" pitchFamily="34" charset="0"/>
              </a:rPr>
              <a:t>Reliable Azure platform</a:t>
            </a:r>
          </a:p>
          <a:p>
            <a:pPr marL="186519" defTabSz="932597">
              <a:defRPr/>
            </a:pPr>
            <a:r>
              <a:rPr lang="en-US" sz="1632" dirty="0">
                <a:solidFill>
                  <a:srgbClr val="243A5E"/>
                </a:solidFill>
                <a:latin typeface="Segoe UI" panose="020B0502040204020203" pitchFamily="34" charset="0"/>
                <a:cs typeface="Segoe UI" panose="020B0502040204020203" pitchFamily="34" charset="0"/>
              </a:rPr>
              <a:t>Benefit from Hybrid Benefit / EOS offers</a:t>
            </a:r>
          </a:p>
          <a:p>
            <a:pPr marL="186519" defTabSz="932597">
              <a:defRPr/>
            </a:pPr>
            <a:r>
              <a:rPr lang="en-US" sz="1632" dirty="0">
                <a:solidFill>
                  <a:srgbClr val="243A5E"/>
                </a:solidFill>
                <a:latin typeface="Segoe UI" panose="020B0502040204020203" pitchFamily="34" charset="0"/>
                <a:cs typeface="Segoe UI" panose="020B0502040204020203" pitchFamily="34" charset="0"/>
              </a:rPr>
              <a:t>Right-size workloads</a:t>
            </a:r>
          </a:p>
          <a:p>
            <a:pPr marL="186519" defTabSz="932597">
              <a:defRPr/>
            </a:pPr>
            <a:r>
              <a:rPr lang="en-US" sz="1632" dirty="0">
                <a:solidFill>
                  <a:srgbClr val="243A5E"/>
                </a:solidFill>
                <a:latin typeface="Segoe UI" panose="020B0502040204020203" pitchFamily="34" charset="0"/>
                <a:cs typeface="Segoe UI" panose="020B0502040204020203" pitchFamily="34" charset="0"/>
              </a:rPr>
              <a:t>Stay secure and compliant </a:t>
            </a:r>
          </a:p>
        </p:txBody>
      </p:sp>
      <p:sp>
        <p:nvSpPr>
          <p:cNvPr id="16" name="TextBox 15">
            <a:extLst>
              <a:ext uri="{FF2B5EF4-FFF2-40B4-BE49-F238E27FC236}">
                <a16:creationId xmlns:a16="http://schemas.microsoft.com/office/drawing/2014/main" id="{F0061688-6B17-4E71-94E8-78C38955B03C}"/>
              </a:ext>
            </a:extLst>
          </p:cNvPr>
          <p:cNvSpPr txBox="1"/>
          <p:nvPr/>
        </p:nvSpPr>
        <p:spPr>
          <a:xfrm>
            <a:off x="8442886" y="1695024"/>
            <a:ext cx="3778985" cy="2511229"/>
          </a:xfrm>
          <a:prstGeom prst="rect">
            <a:avLst/>
          </a:prstGeom>
          <a:noFill/>
          <a:ln>
            <a:solidFill>
              <a:schemeClr val="tx1"/>
            </a:solidFill>
            <a:prstDash val="sysDot"/>
          </a:ln>
        </p:spPr>
        <p:txBody>
          <a:bodyPr wrap="square" lIns="0" tIns="0" rIns="0" bIns="0" rtlCol="0">
            <a:noAutofit/>
          </a:bodyPr>
          <a:lstStyle/>
          <a:p>
            <a:pPr marL="186519" defTabSz="932563">
              <a:lnSpc>
                <a:spcPct val="90000"/>
              </a:lnSpc>
              <a:spcAft>
                <a:spcPts val="600"/>
              </a:spcAft>
              <a:defRPr/>
            </a:pPr>
            <a:endParaRPr lang="en-US" sz="2448" b="1" spc="-150" dirty="0">
              <a:ln w="3175">
                <a:noFill/>
              </a:ln>
              <a:solidFill>
                <a:srgbClr val="1A1A1A"/>
              </a:solidFill>
              <a:latin typeface="Segoe UI Semibold"/>
              <a:cs typeface="Segoe UI" pitchFamily="34" charset="0"/>
            </a:endParaRPr>
          </a:p>
          <a:p>
            <a:pPr marL="186519" defTabSz="932563">
              <a:lnSpc>
                <a:spcPct val="90000"/>
              </a:lnSpc>
              <a:spcAft>
                <a:spcPts val="600"/>
              </a:spcAft>
              <a:defRPr/>
            </a:pPr>
            <a:r>
              <a:rPr lang="en-US" sz="2244" b="1" spc="-150" dirty="0">
                <a:ln w="3175">
                  <a:noFill/>
                </a:ln>
                <a:solidFill>
                  <a:srgbClr val="1A1A1A"/>
                </a:solidFill>
                <a:latin typeface="Segoe UI Semibold"/>
                <a:cs typeface="Segoe UI" pitchFamily="34" charset="0"/>
              </a:rPr>
              <a:t>Refactor | Rearchitect | Rebuild</a:t>
            </a:r>
          </a:p>
          <a:p>
            <a:pPr marL="186519" defTabSz="932597">
              <a:defRPr/>
            </a:pPr>
            <a:r>
              <a:rPr lang="en-US" sz="1632" i="1" dirty="0">
                <a:solidFill>
                  <a:srgbClr val="0078D4"/>
                </a:solidFill>
                <a:latin typeface="Segoe UI Semibold"/>
              </a:rPr>
              <a:t>Driven by app prioritization </a:t>
            </a:r>
          </a:p>
          <a:p>
            <a:pPr marL="186519" defTabSz="932597">
              <a:defRPr/>
            </a:pPr>
            <a:endParaRPr lang="en-US" sz="1632" i="1" dirty="0">
              <a:solidFill>
                <a:srgbClr val="0078D4"/>
              </a:solidFill>
              <a:latin typeface="Segoe UI Semibold"/>
            </a:endParaRPr>
          </a:p>
          <a:p>
            <a:pPr marL="186519" defTabSz="932597">
              <a:defRPr/>
            </a:pPr>
            <a:r>
              <a:rPr lang="en-US" sz="1632" dirty="0">
                <a:solidFill>
                  <a:srgbClr val="243A5E"/>
                </a:solidFill>
                <a:latin typeface="Segoe UI" panose="020B0502040204020203" pitchFamily="34" charset="0"/>
                <a:cs typeface="Segoe UI" panose="020B0502040204020203" pitchFamily="34" charset="0"/>
              </a:rPr>
              <a:t>Use Containers, PaaS, Serverless technologies in Azure</a:t>
            </a:r>
          </a:p>
        </p:txBody>
      </p:sp>
      <p:sp>
        <p:nvSpPr>
          <p:cNvPr id="17" name="Freeform 9">
            <a:extLst>
              <a:ext uri="{FF2B5EF4-FFF2-40B4-BE49-F238E27FC236}">
                <a16:creationId xmlns:a16="http://schemas.microsoft.com/office/drawing/2014/main" id="{B11DAAC3-B774-4687-BCD9-D0638901139F}"/>
              </a:ext>
            </a:extLst>
          </p:cNvPr>
          <p:cNvSpPr>
            <a:spLocks/>
          </p:cNvSpPr>
          <p:nvPr/>
        </p:nvSpPr>
        <p:spPr bwMode="auto">
          <a:xfrm rot="5400000">
            <a:off x="7771602" y="3511582"/>
            <a:ext cx="512435" cy="58080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sz="1800" dirty="0">
              <a:solidFill>
                <a:srgbClr val="000000"/>
              </a:solidFill>
              <a:latin typeface="Segoe UI"/>
            </a:endParaRPr>
          </a:p>
        </p:txBody>
      </p:sp>
      <p:sp>
        <p:nvSpPr>
          <p:cNvPr id="18" name="Trackers_EADF">
            <a:extLst>
              <a:ext uri="{FF2B5EF4-FFF2-40B4-BE49-F238E27FC236}">
                <a16:creationId xmlns:a16="http://schemas.microsoft.com/office/drawing/2014/main" id="{4A89CDFE-A4E8-4C51-BF5C-E88F650D7E32}"/>
              </a:ext>
            </a:extLst>
          </p:cNvPr>
          <p:cNvSpPr>
            <a:spLocks noChangeAspect="1" noEditPoints="1"/>
          </p:cNvSpPr>
          <p:nvPr/>
        </p:nvSpPr>
        <p:spPr bwMode="auto">
          <a:xfrm>
            <a:off x="8653299" y="4895466"/>
            <a:ext cx="279028" cy="38046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solidFill>
            <a:srgbClr val="FFFFFF"/>
          </a:solidFill>
          <a:ln w="15875" cap="flat">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800" dirty="0">
              <a:solidFill>
                <a:srgbClr val="1A1A1A"/>
              </a:solidFill>
              <a:latin typeface="Segoe UI"/>
            </a:endParaRPr>
          </a:p>
        </p:txBody>
      </p:sp>
      <p:sp>
        <p:nvSpPr>
          <p:cNvPr id="19" name="speedometer_2">
            <a:extLst>
              <a:ext uri="{FF2B5EF4-FFF2-40B4-BE49-F238E27FC236}">
                <a16:creationId xmlns:a16="http://schemas.microsoft.com/office/drawing/2014/main" id="{27510135-C385-401C-B9F5-A348D253A327}"/>
              </a:ext>
            </a:extLst>
          </p:cNvPr>
          <p:cNvSpPr>
            <a:spLocks noChangeAspect="1" noEditPoints="1"/>
          </p:cNvSpPr>
          <p:nvPr/>
        </p:nvSpPr>
        <p:spPr bwMode="auto">
          <a:xfrm>
            <a:off x="8602579" y="5390297"/>
            <a:ext cx="380467" cy="38046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solidFill>
            <a:srgbClr val="FFFFFF"/>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800" dirty="0">
              <a:solidFill>
                <a:srgbClr val="1A1A1A"/>
              </a:solidFill>
              <a:latin typeface="Segoe UI"/>
            </a:endParaRPr>
          </a:p>
        </p:txBody>
      </p:sp>
      <p:sp>
        <p:nvSpPr>
          <p:cNvPr id="20" name="shield_3">
            <a:extLst>
              <a:ext uri="{FF2B5EF4-FFF2-40B4-BE49-F238E27FC236}">
                <a16:creationId xmlns:a16="http://schemas.microsoft.com/office/drawing/2014/main" id="{6446DE77-CE13-4D89-8B85-23CA465B8C8A}"/>
              </a:ext>
            </a:extLst>
          </p:cNvPr>
          <p:cNvSpPr>
            <a:spLocks noChangeAspect="1" noEditPoints="1"/>
          </p:cNvSpPr>
          <p:nvPr/>
        </p:nvSpPr>
        <p:spPr bwMode="auto">
          <a:xfrm>
            <a:off x="8606446" y="4399647"/>
            <a:ext cx="372731" cy="37776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solidFill>
            <a:srgbClr val="FFFFFF"/>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800" dirty="0">
              <a:solidFill>
                <a:srgbClr val="1A1A1A"/>
              </a:solidFill>
              <a:latin typeface="Segoe UI"/>
            </a:endParaRPr>
          </a:p>
        </p:txBody>
      </p:sp>
      <p:sp>
        <p:nvSpPr>
          <p:cNvPr id="21" name="Rectangle 20">
            <a:extLst>
              <a:ext uri="{FF2B5EF4-FFF2-40B4-BE49-F238E27FC236}">
                <a16:creationId xmlns:a16="http://schemas.microsoft.com/office/drawing/2014/main" id="{9A10CF14-5A06-4380-BA21-42A14FB5B875}"/>
              </a:ext>
            </a:extLst>
          </p:cNvPr>
          <p:cNvSpPr/>
          <p:nvPr/>
        </p:nvSpPr>
        <p:spPr>
          <a:xfrm>
            <a:off x="7387764" y="6125943"/>
            <a:ext cx="4388111" cy="353469"/>
          </a:xfrm>
          <a:prstGeom prst="rect">
            <a:avLst/>
          </a:prstGeom>
        </p:spPr>
        <p:txBody>
          <a:bodyPr wrap="none" anchor="ctr">
            <a:spAutoFit/>
          </a:bodyPr>
          <a:lstStyle/>
          <a:p>
            <a:pPr defTabSz="932293">
              <a:lnSpc>
                <a:spcPct val="90000"/>
              </a:lnSpc>
              <a:defRPr/>
            </a:pPr>
            <a:r>
              <a:rPr lang="en-US" b="1" spc="61" dirty="0">
                <a:ln w="3175">
                  <a:noFill/>
                </a:ln>
                <a:solidFill>
                  <a:srgbClr val="000000"/>
                </a:solidFill>
                <a:latin typeface="Segoe UI Semibold"/>
                <a:cs typeface="Segoe UI" pitchFamily="34" charset="0"/>
              </a:rPr>
              <a:t>App-oriented modernization drivers</a:t>
            </a:r>
          </a:p>
        </p:txBody>
      </p:sp>
      <p:sp>
        <p:nvSpPr>
          <p:cNvPr id="22" name="Rectangle 21">
            <a:extLst>
              <a:ext uri="{FF2B5EF4-FFF2-40B4-BE49-F238E27FC236}">
                <a16:creationId xmlns:a16="http://schemas.microsoft.com/office/drawing/2014/main" id="{784E2F71-F3C1-4AA2-B05B-A4F7DF9F7CA3}"/>
              </a:ext>
            </a:extLst>
          </p:cNvPr>
          <p:cNvSpPr/>
          <p:nvPr/>
        </p:nvSpPr>
        <p:spPr>
          <a:xfrm>
            <a:off x="9007234" y="4402488"/>
            <a:ext cx="2214009" cy="350330"/>
          </a:xfrm>
          <a:prstGeom prst="rect">
            <a:avLst/>
          </a:prstGeom>
        </p:spPr>
        <p:txBody>
          <a:bodyPr wrap="square" lIns="190234">
            <a:spAutoFit/>
          </a:bodyPr>
          <a:lstStyle/>
          <a:p>
            <a:pPr defTabSz="951121">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Security threats</a:t>
            </a:r>
          </a:p>
        </p:txBody>
      </p:sp>
      <p:sp>
        <p:nvSpPr>
          <p:cNvPr id="23" name="Rectangle 22">
            <a:extLst>
              <a:ext uri="{FF2B5EF4-FFF2-40B4-BE49-F238E27FC236}">
                <a16:creationId xmlns:a16="http://schemas.microsoft.com/office/drawing/2014/main" id="{8689F910-F669-447A-BF25-D1B1EB7872DD}"/>
              </a:ext>
            </a:extLst>
          </p:cNvPr>
          <p:cNvSpPr/>
          <p:nvPr/>
        </p:nvSpPr>
        <p:spPr>
          <a:xfrm>
            <a:off x="8979177" y="4927809"/>
            <a:ext cx="2722939" cy="350330"/>
          </a:xfrm>
          <a:prstGeom prst="rect">
            <a:avLst/>
          </a:prstGeom>
        </p:spPr>
        <p:txBody>
          <a:bodyPr wrap="square" lIns="190234">
            <a:spAutoFit/>
          </a:bodyPr>
          <a:lstStyle/>
          <a:p>
            <a:pPr defTabSz="951121">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Compliance</a:t>
            </a:r>
          </a:p>
        </p:txBody>
      </p:sp>
      <p:sp>
        <p:nvSpPr>
          <p:cNvPr id="24" name="Rectangle 23">
            <a:extLst>
              <a:ext uri="{FF2B5EF4-FFF2-40B4-BE49-F238E27FC236}">
                <a16:creationId xmlns:a16="http://schemas.microsoft.com/office/drawing/2014/main" id="{9299B878-BD7A-4FDE-96D9-2D83A4465CD9}"/>
              </a:ext>
            </a:extLst>
          </p:cNvPr>
          <p:cNvSpPr/>
          <p:nvPr/>
        </p:nvSpPr>
        <p:spPr>
          <a:xfrm>
            <a:off x="9007234" y="5378701"/>
            <a:ext cx="3248616" cy="350330"/>
          </a:xfrm>
          <a:prstGeom prst="rect">
            <a:avLst/>
          </a:prstGeom>
        </p:spPr>
        <p:txBody>
          <a:bodyPr wrap="square" lIns="190234">
            <a:spAutoFit/>
          </a:bodyPr>
          <a:lstStyle/>
          <a:p>
            <a:pPr defTabSz="951121">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Application innovation</a:t>
            </a:r>
          </a:p>
        </p:txBody>
      </p:sp>
      <p:sp>
        <p:nvSpPr>
          <p:cNvPr id="25" name="Text Placeholder 3">
            <a:extLst>
              <a:ext uri="{FF2B5EF4-FFF2-40B4-BE49-F238E27FC236}">
                <a16:creationId xmlns:a16="http://schemas.microsoft.com/office/drawing/2014/main" id="{B75F4CAA-E9D2-8B4F-A01A-8A5DB1F3657C}"/>
              </a:ext>
            </a:extLst>
          </p:cNvPr>
          <p:cNvSpPr txBox="1">
            <a:spLocks/>
          </p:cNvSpPr>
          <p:nvPr/>
        </p:nvSpPr>
        <p:spPr>
          <a:xfrm>
            <a:off x="373923" y="417450"/>
            <a:ext cx="11617573"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defRPr/>
            </a:pPr>
            <a:r>
              <a:rPr lang="en-US" sz="3672" dirty="0">
                <a:solidFill>
                  <a:srgbClr val="3C3C41"/>
                </a:solidFill>
              </a:rPr>
              <a:t>Transformation path 1: </a:t>
            </a:r>
            <a:r>
              <a:rPr lang="en-US" sz="3672" dirty="0">
                <a:solidFill>
                  <a:srgbClr val="0078D3"/>
                </a:solidFill>
              </a:rPr>
              <a:t>Operational efficiency focus</a:t>
            </a:r>
          </a:p>
        </p:txBody>
      </p:sp>
    </p:spTree>
    <p:extLst>
      <p:ext uri="{BB962C8B-B14F-4D97-AF65-F5344CB8AC3E}">
        <p14:creationId xmlns:p14="http://schemas.microsoft.com/office/powerpoint/2010/main" val="40430859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0-#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0-#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0-#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0-#ppt_w/2"/>
                                          </p:val>
                                        </p:tav>
                                        <p:tav tm="100000">
                                          <p:val>
                                            <p:strVal val="#ppt_x"/>
                                          </p:val>
                                        </p:tav>
                                      </p:tavLst>
                                    </p:anim>
                                    <p:anim calcmode="lin" valueType="num">
                                      <p:cBhvr additive="base">
                                        <p:cTn id="66" dur="500" fill="hold"/>
                                        <p:tgtEl>
                                          <p:spTgt spid="17"/>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0-#ppt_w/2"/>
                                          </p:val>
                                        </p:tav>
                                        <p:tav tm="100000">
                                          <p:val>
                                            <p:strVal val="#ppt_x"/>
                                          </p:val>
                                        </p:tav>
                                      </p:tavLst>
                                    </p:anim>
                                    <p:anim calcmode="lin" valueType="num">
                                      <p:cBhvr additive="base">
                                        <p:cTn id="70" dur="500" fill="hold"/>
                                        <p:tgtEl>
                                          <p:spTgt spid="18"/>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0-#ppt_w/2"/>
                                          </p:val>
                                        </p:tav>
                                        <p:tav tm="100000">
                                          <p:val>
                                            <p:strVal val="#ppt_x"/>
                                          </p:val>
                                        </p:tav>
                                      </p:tavLst>
                                    </p:anim>
                                    <p:anim calcmode="lin" valueType="num">
                                      <p:cBhvr additive="base">
                                        <p:cTn id="74" dur="500" fill="hold"/>
                                        <p:tgtEl>
                                          <p:spTgt spid="19"/>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0-#ppt_w/2"/>
                                          </p:val>
                                        </p:tav>
                                        <p:tav tm="100000">
                                          <p:val>
                                            <p:strVal val="#ppt_x"/>
                                          </p:val>
                                        </p:tav>
                                      </p:tavLst>
                                    </p:anim>
                                    <p:anim calcmode="lin" valueType="num">
                                      <p:cBhvr additive="base">
                                        <p:cTn id="78" dur="500" fill="hold"/>
                                        <p:tgtEl>
                                          <p:spTgt spid="20"/>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additive="base">
                                        <p:cTn id="81" dur="500" fill="hold"/>
                                        <p:tgtEl>
                                          <p:spTgt spid="22"/>
                                        </p:tgtEl>
                                        <p:attrNameLst>
                                          <p:attrName>ppt_x</p:attrName>
                                        </p:attrNameLst>
                                      </p:cBhvr>
                                      <p:tavLst>
                                        <p:tav tm="0">
                                          <p:val>
                                            <p:strVal val="0-#ppt_w/2"/>
                                          </p:val>
                                        </p:tav>
                                        <p:tav tm="100000">
                                          <p:val>
                                            <p:strVal val="#ppt_x"/>
                                          </p:val>
                                        </p:tav>
                                      </p:tavLst>
                                    </p:anim>
                                    <p:anim calcmode="lin" valueType="num">
                                      <p:cBhvr additive="base">
                                        <p:cTn id="82" dur="500" fill="hold"/>
                                        <p:tgtEl>
                                          <p:spTgt spid="22"/>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0-#ppt_w/2"/>
                                          </p:val>
                                        </p:tav>
                                        <p:tav tm="100000">
                                          <p:val>
                                            <p:strVal val="#ppt_x"/>
                                          </p:val>
                                        </p:tav>
                                      </p:tavLst>
                                    </p:anim>
                                    <p:anim calcmode="lin" valueType="num">
                                      <p:cBhvr additive="base">
                                        <p:cTn id="86" dur="500" fill="hold"/>
                                        <p:tgtEl>
                                          <p:spTgt spid="23"/>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0-#ppt_w/2"/>
                                          </p:val>
                                        </p:tav>
                                        <p:tav tm="100000">
                                          <p:val>
                                            <p:strVal val="#ppt_x"/>
                                          </p:val>
                                        </p:tav>
                                      </p:tavLst>
                                    </p:anim>
                                    <p:anim calcmode="lin" valueType="num">
                                      <p:cBhvr additive="base">
                                        <p:cTn id="90" dur="500" fill="hold"/>
                                        <p:tgtEl>
                                          <p:spTgt spid="24"/>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fill="hold"/>
                                        <p:tgtEl>
                                          <p:spTgt spid="21"/>
                                        </p:tgtEl>
                                        <p:attrNameLst>
                                          <p:attrName>ppt_x</p:attrName>
                                        </p:attrNameLst>
                                      </p:cBhvr>
                                      <p:tavLst>
                                        <p:tav tm="0">
                                          <p:val>
                                            <p:strVal val="0-#ppt_w/2"/>
                                          </p:val>
                                        </p:tav>
                                        <p:tav tm="100000">
                                          <p:val>
                                            <p:strVal val="#ppt_x"/>
                                          </p:val>
                                        </p:tav>
                                      </p:tavLst>
                                    </p:anim>
                                    <p:anim calcmode="lin" valueType="num">
                                      <p:cBhvr additive="base">
                                        <p:cTn id="9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animBg="1"/>
      <p:bldP spid="7" grpId="0"/>
      <p:bldP spid="8" grpId="0" animBg="1"/>
      <p:bldP spid="9" grpId="0"/>
      <p:bldP spid="10" grpId="0" animBg="1"/>
      <p:bldP spid="11" grpId="0"/>
      <p:bldP spid="12" grpId="0" animBg="1"/>
      <p:bldP spid="13" grpId="0"/>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9798B4E-0D8B-46EA-B859-DBA527AD0D1A}"/>
              </a:ext>
            </a:extLst>
          </p:cNvPr>
          <p:cNvGrpSpPr/>
          <p:nvPr/>
        </p:nvGrpSpPr>
        <p:grpSpPr>
          <a:xfrm>
            <a:off x="2557255" y="2604495"/>
            <a:ext cx="2501503" cy="555217"/>
            <a:chOff x="2506475" y="2553659"/>
            <a:chExt cx="2452677" cy="544380"/>
          </a:xfrm>
        </p:grpSpPr>
        <p:sp>
          <p:nvSpPr>
            <p:cNvPr id="4" name="Rectangle 3">
              <a:extLst>
                <a:ext uri="{FF2B5EF4-FFF2-40B4-BE49-F238E27FC236}">
                  <a16:creationId xmlns:a16="http://schemas.microsoft.com/office/drawing/2014/main" id="{520553D2-AEC3-44FE-B1D4-4B694DFFB104}"/>
                </a:ext>
              </a:extLst>
            </p:cNvPr>
            <p:cNvSpPr/>
            <p:nvPr/>
          </p:nvSpPr>
          <p:spPr>
            <a:xfrm>
              <a:off x="2788358" y="2553659"/>
              <a:ext cx="2170794" cy="544380"/>
            </a:xfrm>
            <a:prstGeom prst="rect">
              <a:avLst/>
            </a:prstGeom>
          </p:spPr>
          <p:txBody>
            <a:bodyPr wrap="square" lIns="190234">
              <a:spAutoFit/>
            </a:bodyPr>
            <a:lstStyle/>
            <a:p>
              <a:pPr defTabSz="951121">
                <a:lnSpc>
                  <a:spcPct val="90000"/>
                </a:lnSpc>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Quickly integrate acquisitions</a:t>
              </a:r>
            </a:p>
          </p:txBody>
        </p:sp>
        <p:sp>
          <p:nvSpPr>
            <p:cNvPr id="5" name="browser_3">
              <a:extLst>
                <a:ext uri="{FF2B5EF4-FFF2-40B4-BE49-F238E27FC236}">
                  <a16:creationId xmlns:a16="http://schemas.microsoft.com/office/drawing/2014/main" id="{177EC7A3-1693-40BB-A08B-3DA99560C96A}"/>
                </a:ext>
              </a:extLst>
            </p:cNvPr>
            <p:cNvSpPr>
              <a:spLocks noChangeAspect="1" noEditPoints="1"/>
            </p:cNvSpPr>
            <p:nvPr/>
          </p:nvSpPr>
          <p:spPr bwMode="auto">
            <a:xfrm>
              <a:off x="2506475" y="2685156"/>
              <a:ext cx="286523" cy="27253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solidFill>
              <a:schemeClr val="bg1"/>
            </a:solidFill>
            <a:ln w="15875" cap="flat">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632" dirty="0">
                <a:gradFill>
                  <a:gsLst>
                    <a:gs pos="0">
                      <a:srgbClr val="505050"/>
                    </a:gs>
                    <a:gs pos="100000">
                      <a:srgbClr val="505050"/>
                    </a:gs>
                  </a:gsLst>
                  <a:lin ang="5400000" scaled="1"/>
                </a:gradFill>
                <a:latin typeface="Segoe UI"/>
              </a:endParaRPr>
            </a:p>
          </p:txBody>
        </p:sp>
      </p:grpSp>
      <p:grpSp>
        <p:nvGrpSpPr>
          <p:cNvPr id="6" name="Group 5">
            <a:extLst>
              <a:ext uri="{FF2B5EF4-FFF2-40B4-BE49-F238E27FC236}">
                <a16:creationId xmlns:a16="http://schemas.microsoft.com/office/drawing/2014/main" id="{72D2D46C-28DC-4D2B-AE84-52EFFB16F980}"/>
              </a:ext>
            </a:extLst>
          </p:cNvPr>
          <p:cNvGrpSpPr/>
          <p:nvPr/>
        </p:nvGrpSpPr>
        <p:grpSpPr>
          <a:xfrm>
            <a:off x="2547577" y="1958420"/>
            <a:ext cx="2402034" cy="555217"/>
            <a:chOff x="2496987" y="1920194"/>
            <a:chExt cx="2355149" cy="544380"/>
          </a:xfrm>
        </p:grpSpPr>
        <p:sp>
          <p:nvSpPr>
            <p:cNvPr id="7" name="Rectangle 6">
              <a:extLst>
                <a:ext uri="{FF2B5EF4-FFF2-40B4-BE49-F238E27FC236}">
                  <a16:creationId xmlns:a16="http://schemas.microsoft.com/office/drawing/2014/main" id="{C5B618B3-F235-4E35-A058-4E01A58882A1}"/>
                </a:ext>
              </a:extLst>
            </p:cNvPr>
            <p:cNvSpPr/>
            <p:nvPr/>
          </p:nvSpPr>
          <p:spPr>
            <a:xfrm>
              <a:off x="2802335" y="1920194"/>
              <a:ext cx="2049801" cy="544380"/>
            </a:xfrm>
            <a:prstGeom prst="rect">
              <a:avLst/>
            </a:prstGeom>
          </p:spPr>
          <p:txBody>
            <a:bodyPr wrap="square" lIns="190234">
              <a:spAutoFit/>
            </a:bodyPr>
            <a:lstStyle/>
            <a:p>
              <a:pPr defTabSz="951121">
                <a:lnSpc>
                  <a:spcPct val="90000"/>
                </a:lnSpc>
                <a:spcAft>
                  <a:spcPts val="832"/>
                </a:spcAft>
                <a:defRPr/>
              </a:pPr>
              <a:r>
                <a:rPr lang="en-US" sz="1632" dirty="0">
                  <a:solidFill>
                    <a:srgbClr val="000000"/>
                  </a:solidFill>
                  <a:latin typeface="Segoe UI"/>
                  <a:cs typeface="Segoe UI Semilight" panose="020B0402040204020203" pitchFamily="34" charset="0"/>
                </a:rPr>
                <a:t>Urgent capacity needs  </a:t>
              </a:r>
            </a:p>
          </p:txBody>
        </p:sp>
        <p:sp>
          <p:nvSpPr>
            <p:cNvPr id="8" name="Move_E7C2">
              <a:extLst>
                <a:ext uri="{FF2B5EF4-FFF2-40B4-BE49-F238E27FC236}">
                  <a16:creationId xmlns:a16="http://schemas.microsoft.com/office/drawing/2014/main" id="{DEF251E6-021A-4A08-B66F-9DCC596E6FD6}"/>
                </a:ext>
              </a:extLst>
            </p:cNvPr>
            <p:cNvSpPr>
              <a:spLocks noChangeAspect="1" noEditPoints="1"/>
            </p:cNvSpPr>
            <p:nvPr/>
          </p:nvSpPr>
          <p:spPr bwMode="auto">
            <a:xfrm>
              <a:off x="2496987" y="2048813"/>
              <a:ext cx="272465" cy="27253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chemeClr val="bg1"/>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632" dirty="0">
                <a:gradFill>
                  <a:gsLst>
                    <a:gs pos="0">
                      <a:srgbClr val="505050"/>
                    </a:gs>
                    <a:gs pos="100000">
                      <a:srgbClr val="505050"/>
                    </a:gs>
                  </a:gsLst>
                  <a:lin ang="5400000" scaled="1"/>
                </a:gradFill>
                <a:latin typeface="Segoe UI"/>
              </a:endParaRPr>
            </a:p>
          </p:txBody>
        </p:sp>
      </p:grpSp>
      <p:grpSp>
        <p:nvGrpSpPr>
          <p:cNvPr id="9" name="Group 8">
            <a:extLst>
              <a:ext uri="{FF2B5EF4-FFF2-40B4-BE49-F238E27FC236}">
                <a16:creationId xmlns:a16="http://schemas.microsoft.com/office/drawing/2014/main" id="{430BBD1B-E6FA-4D5F-BD7F-BAB5F0D2653C}"/>
              </a:ext>
            </a:extLst>
          </p:cNvPr>
          <p:cNvGrpSpPr/>
          <p:nvPr/>
        </p:nvGrpSpPr>
        <p:grpSpPr>
          <a:xfrm>
            <a:off x="2567179" y="3264111"/>
            <a:ext cx="2507821" cy="555217"/>
            <a:chOff x="2516206" y="3200400"/>
            <a:chExt cx="2458871" cy="544380"/>
          </a:xfrm>
        </p:grpSpPr>
        <p:sp>
          <p:nvSpPr>
            <p:cNvPr id="10" name="Rectangle 9">
              <a:extLst>
                <a:ext uri="{FF2B5EF4-FFF2-40B4-BE49-F238E27FC236}">
                  <a16:creationId xmlns:a16="http://schemas.microsoft.com/office/drawing/2014/main" id="{D955AED8-C214-4DF0-9BDE-BA9D8035949C}"/>
                </a:ext>
              </a:extLst>
            </p:cNvPr>
            <p:cNvSpPr/>
            <p:nvPr/>
          </p:nvSpPr>
          <p:spPr>
            <a:xfrm>
              <a:off x="2802335" y="3200400"/>
              <a:ext cx="2172742" cy="544380"/>
            </a:xfrm>
            <a:prstGeom prst="rect">
              <a:avLst/>
            </a:prstGeom>
          </p:spPr>
          <p:txBody>
            <a:bodyPr wrap="square" lIns="190234">
              <a:spAutoFit/>
            </a:bodyPr>
            <a:lstStyle/>
            <a:p>
              <a:pPr defTabSz="951121">
                <a:lnSpc>
                  <a:spcPct val="90000"/>
                </a:lnSpc>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Software and hardware refresh</a:t>
              </a:r>
            </a:p>
          </p:txBody>
        </p:sp>
        <p:sp>
          <p:nvSpPr>
            <p:cNvPr id="11" name="chip">
              <a:extLst>
                <a:ext uri="{FF2B5EF4-FFF2-40B4-BE49-F238E27FC236}">
                  <a16:creationId xmlns:a16="http://schemas.microsoft.com/office/drawing/2014/main" id="{CEC0712D-4B06-4FB2-9601-F52984F988F3}"/>
                </a:ext>
              </a:extLst>
            </p:cNvPr>
            <p:cNvSpPr>
              <a:spLocks noChangeAspect="1" noEditPoints="1"/>
            </p:cNvSpPr>
            <p:nvPr/>
          </p:nvSpPr>
          <p:spPr bwMode="auto">
            <a:xfrm>
              <a:off x="2516206" y="3310222"/>
              <a:ext cx="306595" cy="3128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FFFFFF"/>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632" dirty="0">
                <a:gradFill>
                  <a:gsLst>
                    <a:gs pos="0">
                      <a:srgbClr val="505050"/>
                    </a:gs>
                    <a:gs pos="100000">
                      <a:srgbClr val="505050"/>
                    </a:gs>
                  </a:gsLst>
                </a:gradFill>
                <a:latin typeface="Segoe UI"/>
              </a:endParaRPr>
            </a:p>
          </p:txBody>
        </p:sp>
      </p:grpSp>
      <p:grpSp>
        <p:nvGrpSpPr>
          <p:cNvPr id="12" name="Group 11">
            <a:extLst>
              <a:ext uri="{FF2B5EF4-FFF2-40B4-BE49-F238E27FC236}">
                <a16:creationId xmlns:a16="http://schemas.microsoft.com/office/drawing/2014/main" id="{2C349F54-A5BA-4D38-95AA-A3B0A1B069C6}"/>
              </a:ext>
            </a:extLst>
          </p:cNvPr>
          <p:cNvGrpSpPr/>
          <p:nvPr/>
        </p:nvGrpSpPr>
        <p:grpSpPr>
          <a:xfrm>
            <a:off x="2612372" y="3902658"/>
            <a:ext cx="2462628" cy="606488"/>
            <a:chOff x="2560517" y="3826483"/>
            <a:chExt cx="2414560" cy="594650"/>
          </a:xfrm>
        </p:grpSpPr>
        <p:sp>
          <p:nvSpPr>
            <p:cNvPr id="13" name="Rectangle 12">
              <a:extLst>
                <a:ext uri="{FF2B5EF4-FFF2-40B4-BE49-F238E27FC236}">
                  <a16:creationId xmlns:a16="http://schemas.microsoft.com/office/drawing/2014/main" id="{15EB7E40-7DD1-41FE-9A99-9B5F35250E96}"/>
                </a:ext>
              </a:extLst>
            </p:cNvPr>
            <p:cNvSpPr/>
            <p:nvPr/>
          </p:nvSpPr>
          <p:spPr>
            <a:xfrm>
              <a:off x="2804283" y="3826483"/>
              <a:ext cx="2170794" cy="594650"/>
            </a:xfrm>
            <a:prstGeom prst="rect">
              <a:avLst/>
            </a:prstGeom>
          </p:spPr>
          <p:txBody>
            <a:bodyPr wrap="square" lIns="190234">
              <a:spAutoFit/>
            </a:bodyPr>
            <a:lstStyle/>
            <a:p>
              <a:pPr defTabSz="951121">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Software end </a:t>
              </a:r>
              <a:br>
                <a:rPr lang="en-US" sz="1632" dirty="0">
                  <a:gradFill>
                    <a:gsLst>
                      <a:gs pos="1250">
                        <a:srgbClr val="1A1A1A"/>
                      </a:gs>
                      <a:gs pos="100000">
                        <a:srgbClr val="1A1A1A"/>
                      </a:gs>
                    </a:gsLst>
                    <a:lin ang="5400000" scaled="0"/>
                  </a:gradFill>
                  <a:latin typeface="Segoe UI"/>
                  <a:cs typeface="Segoe UI Semilight" panose="020B0402040204020203" pitchFamily="34" charset="0"/>
                </a:rPr>
              </a:br>
              <a:r>
                <a:rPr lang="en-US" sz="1632" dirty="0">
                  <a:gradFill>
                    <a:gsLst>
                      <a:gs pos="1250">
                        <a:srgbClr val="1A1A1A"/>
                      </a:gs>
                      <a:gs pos="100000">
                        <a:srgbClr val="1A1A1A"/>
                      </a:gs>
                    </a:gsLst>
                    <a:lin ang="5400000" scaled="0"/>
                  </a:gradFill>
                  <a:latin typeface="Segoe UI"/>
                  <a:cs typeface="Segoe UI Semilight" panose="020B0402040204020203" pitchFamily="34" charset="0"/>
                </a:rPr>
                <a:t>of support</a:t>
              </a:r>
            </a:p>
          </p:txBody>
        </p:sp>
        <p:sp>
          <p:nvSpPr>
            <p:cNvPr id="14" name="Telemarketer_E7B9">
              <a:extLst>
                <a:ext uri="{FF2B5EF4-FFF2-40B4-BE49-F238E27FC236}">
                  <a16:creationId xmlns:a16="http://schemas.microsoft.com/office/drawing/2014/main" id="{11A3CCB1-CCAB-48AF-AA85-C0F6AEF067D0}"/>
                </a:ext>
              </a:extLst>
            </p:cNvPr>
            <p:cNvSpPr>
              <a:spLocks noChangeAspect="1" noEditPoints="1"/>
            </p:cNvSpPr>
            <p:nvPr/>
          </p:nvSpPr>
          <p:spPr bwMode="auto">
            <a:xfrm>
              <a:off x="2560517" y="3969367"/>
              <a:ext cx="262284" cy="3128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solidFill>
              <a:srgbClr val="FFFFFF"/>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632" dirty="0">
                <a:solidFill>
                  <a:srgbClr val="1A1A1A"/>
                </a:solidFill>
                <a:latin typeface="Segoe UI"/>
              </a:endParaRPr>
            </a:p>
          </p:txBody>
        </p:sp>
      </p:grpSp>
      <p:grpSp>
        <p:nvGrpSpPr>
          <p:cNvPr id="15" name="Group 14">
            <a:extLst>
              <a:ext uri="{FF2B5EF4-FFF2-40B4-BE49-F238E27FC236}">
                <a16:creationId xmlns:a16="http://schemas.microsoft.com/office/drawing/2014/main" id="{D126F2FA-FAC4-4021-ACC1-14B0F92E3DC0}"/>
              </a:ext>
            </a:extLst>
          </p:cNvPr>
          <p:cNvGrpSpPr/>
          <p:nvPr/>
        </p:nvGrpSpPr>
        <p:grpSpPr>
          <a:xfrm>
            <a:off x="2536607" y="1317857"/>
            <a:ext cx="2393172" cy="555217"/>
            <a:chOff x="2486231" y="1292134"/>
            <a:chExt cx="2346460" cy="544380"/>
          </a:xfrm>
        </p:grpSpPr>
        <p:sp>
          <p:nvSpPr>
            <p:cNvPr id="16" name="Rectangle 15">
              <a:extLst>
                <a:ext uri="{FF2B5EF4-FFF2-40B4-BE49-F238E27FC236}">
                  <a16:creationId xmlns:a16="http://schemas.microsoft.com/office/drawing/2014/main" id="{E5F3B081-E233-46AD-8760-66AE8726C91D}"/>
                </a:ext>
              </a:extLst>
            </p:cNvPr>
            <p:cNvSpPr/>
            <p:nvPr/>
          </p:nvSpPr>
          <p:spPr>
            <a:xfrm>
              <a:off x="2788358" y="1292134"/>
              <a:ext cx="2044333" cy="544380"/>
            </a:xfrm>
            <a:prstGeom prst="rect">
              <a:avLst/>
            </a:prstGeom>
          </p:spPr>
          <p:txBody>
            <a:bodyPr wrap="square" lIns="190234">
              <a:spAutoFit/>
            </a:bodyPr>
            <a:lstStyle/>
            <a:p>
              <a:pPr defTabSz="951121">
                <a:lnSpc>
                  <a:spcPct val="90000"/>
                </a:lnSpc>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Datacenter contracts expiry</a:t>
              </a:r>
            </a:p>
          </p:txBody>
        </p:sp>
        <p:sp>
          <p:nvSpPr>
            <p:cNvPr id="17" name="PageEdit_EFB8">
              <a:extLst>
                <a:ext uri="{FF2B5EF4-FFF2-40B4-BE49-F238E27FC236}">
                  <a16:creationId xmlns:a16="http://schemas.microsoft.com/office/drawing/2014/main" id="{3B975621-E424-4419-B796-EDF294342C95}"/>
                </a:ext>
              </a:extLst>
            </p:cNvPr>
            <p:cNvSpPr>
              <a:spLocks noChangeAspect="1" noEditPoints="1"/>
            </p:cNvSpPr>
            <p:nvPr/>
          </p:nvSpPr>
          <p:spPr bwMode="auto">
            <a:xfrm>
              <a:off x="2486231" y="1413415"/>
              <a:ext cx="255608" cy="27253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solidFill>
              <a:srgbClr val="FFFFFF"/>
            </a:solidFill>
            <a:ln w="15875" cap="flat">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632" dirty="0">
                <a:solidFill>
                  <a:srgbClr val="1A1A1A"/>
                </a:solidFill>
                <a:latin typeface="Segoe UI"/>
              </a:endParaRPr>
            </a:p>
          </p:txBody>
        </p:sp>
      </p:grpSp>
      <p:sp>
        <p:nvSpPr>
          <p:cNvPr id="18" name="Rectangle 17">
            <a:extLst>
              <a:ext uri="{FF2B5EF4-FFF2-40B4-BE49-F238E27FC236}">
                <a16:creationId xmlns:a16="http://schemas.microsoft.com/office/drawing/2014/main" id="{7D16969F-4C90-4BB6-B6FB-276944BB751F}"/>
              </a:ext>
            </a:extLst>
          </p:cNvPr>
          <p:cNvSpPr/>
          <p:nvPr/>
        </p:nvSpPr>
        <p:spPr>
          <a:xfrm rot="16200000">
            <a:off x="644625" y="2689589"/>
            <a:ext cx="2869733" cy="353469"/>
          </a:xfrm>
          <a:prstGeom prst="rect">
            <a:avLst/>
          </a:prstGeom>
        </p:spPr>
        <p:txBody>
          <a:bodyPr wrap="none" anchor="ctr">
            <a:spAutoFit/>
          </a:bodyPr>
          <a:lstStyle/>
          <a:p>
            <a:pPr defTabSz="932293">
              <a:lnSpc>
                <a:spcPct val="90000"/>
              </a:lnSpc>
              <a:defRPr/>
            </a:pPr>
            <a:r>
              <a:rPr lang="en-US" b="1" spc="61" dirty="0">
                <a:ln w="3175">
                  <a:noFill/>
                </a:ln>
                <a:solidFill>
                  <a:srgbClr val="000000"/>
                </a:solidFill>
                <a:latin typeface="Segoe UI Semibold"/>
                <a:cs typeface="Segoe UI" pitchFamily="34" charset="0"/>
              </a:rPr>
              <a:t>Infrastructure-oriented</a:t>
            </a:r>
          </a:p>
        </p:txBody>
      </p:sp>
      <p:sp>
        <p:nvSpPr>
          <p:cNvPr id="19" name="Freeform 9">
            <a:extLst>
              <a:ext uri="{FF2B5EF4-FFF2-40B4-BE49-F238E27FC236}">
                <a16:creationId xmlns:a16="http://schemas.microsoft.com/office/drawing/2014/main" id="{47B88240-FFF8-41F1-8061-73683303B34E}"/>
              </a:ext>
            </a:extLst>
          </p:cNvPr>
          <p:cNvSpPr>
            <a:spLocks/>
          </p:cNvSpPr>
          <p:nvPr/>
        </p:nvSpPr>
        <p:spPr bwMode="auto">
          <a:xfrm rot="5400000">
            <a:off x="5744812" y="2566792"/>
            <a:ext cx="512435" cy="58080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sz="1800" dirty="0">
              <a:solidFill>
                <a:srgbClr val="000000"/>
              </a:solidFill>
              <a:latin typeface="Segoe UI"/>
            </a:endParaRPr>
          </a:p>
        </p:txBody>
      </p:sp>
      <p:sp>
        <p:nvSpPr>
          <p:cNvPr id="20" name="Rectangle 19">
            <a:extLst>
              <a:ext uri="{FF2B5EF4-FFF2-40B4-BE49-F238E27FC236}">
                <a16:creationId xmlns:a16="http://schemas.microsoft.com/office/drawing/2014/main" id="{16FA1F2D-122B-4FFC-B462-21390BA19329}"/>
              </a:ext>
            </a:extLst>
          </p:cNvPr>
          <p:cNvSpPr/>
          <p:nvPr/>
        </p:nvSpPr>
        <p:spPr>
          <a:xfrm rot="16200000">
            <a:off x="1178489" y="5664495"/>
            <a:ext cx="1754067" cy="353469"/>
          </a:xfrm>
          <a:prstGeom prst="rect">
            <a:avLst/>
          </a:prstGeom>
        </p:spPr>
        <p:txBody>
          <a:bodyPr wrap="none" anchor="ctr">
            <a:spAutoFit/>
          </a:bodyPr>
          <a:lstStyle/>
          <a:p>
            <a:pPr defTabSz="932293">
              <a:lnSpc>
                <a:spcPct val="90000"/>
              </a:lnSpc>
              <a:defRPr/>
            </a:pPr>
            <a:r>
              <a:rPr lang="en-US" b="1" spc="61" dirty="0">
                <a:ln w="3175">
                  <a:noFill/>
                </a:ln>
                <a:solidFill>
                  <a:srgbClr val="000000"/>
                </a:solidFill>
                <a:latin typeface="Segoe UI Semibold"/>
                <a:cs typeface="Segoe UI" pitchFamily="34" charset="0"/>
              </a:rPr>
              <a:t>App-oriented</a:t>
            </a:r>
          </a:p>
        </p:txBody>
      </p:sp>
      <p:grpSp>
        <p:nvGrpSpPr>
          <p:cNvPr id="21" name="Group 20">
            <a:extLst>
              <a:ext uri="{FF2B5EF4-FFF2-40B4-BE49-F238E27FC236}">
                <a16:creationId xmlns:a16="http://schemas.microsoft.com/office/drawing/2014/main" id="{5C461514-FE21-4028-B700-6742C0C8069D}"/>
              </a:ext>
            </a:extLst>
          </p:cNvPr>
          <p:cNvGrpSpPr/>
          <p:nvPr/>
        </p:nvGrpSpPr>
        <p:grpSpPr>
          <a:xfrm>
            <a:off x="2547578" y="5161623"/>
            <a:ext cx="2529610" cy="338162"/>
            <a:chOff x="2496987" y="5018539"/>
            <a:chExt cx="2480235" cy="331561"/>
          </a:xfrm>
        </p:grpSpPr>
        <p:sp>
          <p:nvSpPr>
            <p:cNvPr id="22" name="shield_3">
              <a:extLst>
                <a:ext uri="{FF2B5EF4-FFF2-40B4-BE49-F238E27FC236}">
                  <a16:creationId xmlns:a16="http://schemas.microsoft.com/office/drawing/2014/main" id="{70BA52EE-5EEE-48E7-8EDD-E103916E47E8}"/>
                </a:ext>
              </a:extLst>
            </p:cNvPr>
            <p:cNvSpPr>
              <a:spLocks noChangeAspect="1" noEditPoints="1"/>
            </p:cNvSpPr>
            <p:nvPr/>
          </p:nvSpPr>
          <p:spPr bwMode="auto">
            <a:xfrm>
              <a:off x="2496987" y="5037291"/>
              <a:ext cx="308638" cy="31280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solidFill>
              <a:srgbClr val="FFFFFF"/>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632" dirty="0">
                <a:solidFill>
                  <a:srgbClr val="1A1A1A"/>
                </a:solidFill>
                <a:latin typeface="Segoe UI"/>
              </a:endParaRPr>
            </a:p>
          </p:txBody>
        </p:sp>
        <p:sp>
          <p:nvSpPr>
            <p:cNvPr id="23" name="Rectangle 22">
              <a:extLst>
                <a:ext uri="{FF2B5EF4-FFF2-40B4-BE49-F238E27FC236}">
                  <a16:creationId xmlns:a16="http://schemas.microsoft.com/office/drawing/2014/main" id="{99AF4270-82B8-446F-B9DC-F4384827C005}"/>
                </a:ext>
              </a:extLst>
            </p:cNvPr>
            <p:cNvSpPr/>
            <p:nvPr/>
          </p:nvSpPr>
          <p:spPr>
            <a:xfrm>
              <a:off x="2806428" y="5018539"/>
              <a:ext cx="2170794" cy="318357"/>
            </a:xfrm>
            <a:prstGeom prst="rect">
              <a:avLst/>
            </a:prstGeom>
          </p:spPr>
          <p:txBody>
            <a:bodyPr wrap="square" lIns="190234">
              <a:spAutoFit/>
            </a:bodyPr>
            <a:lstStyle/>
            <a:p>
              <a:pPr defTabSz="951121">
                <a:lnSpc>
                  <a:spcPct val="90000"/>
                </a:lnSpc>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Security threats</a:t>
              </a:r>
            </a:p>
          </p:txBody>
        </p:sp>
      </p:grpSp>
      <p:grpSp>
        <p:nvGrpSpPr>
          <p:cNvPr id="24" name="Group 23">
            <a:extLst>
              <a:ext uri="{FF2B5EF4-FFF2-40B4-BE49-F238E27FC236}">
                <a16:creationId xmlns:a16="http://schemas.microsoft.com/office/drawing/2014/main" id="{74DF0B50-5AE4-40E2-8138-97F6CB7538C1}"/>
              </a:ext>
            </a:extLst>
          </p:cNvPr>
          <p:cNvGrpSpPr/>
          <p:nvPr/>
        </p:nvGrpSpPr>
        <p:grpSpPr>
          <a:xfrm>
            <a:off x="2563198" y="5683531"/>
            <a:ext cx="3018745" cy="337036"/>
            <a:chOff x="2512302" y="5572595"/>
            <a:chExt cx="2959823" cy="330457"/>
          </a:xfrm>
        </p:grpSpPr>
        <p:sp>
          <p:nvSpPr>
            <p:cNvPr id="25" name="Trackers_EADF">
              <a:extLst>
                <a:ext uri="{FF2B5EF4-FFF2-40B4-BE49-F238E27FC236}">
                  <a16:creationId xmlns:a16="http://schemas.microsoft.com/office/drawing/2014/main" id="{822FD63A-6C1C-40D1-B752-DB180756B942}"/>
                </a:ext>
              </a:extLst>
            </p:cNvPr>
            <p:cNvSpPr>
              <a:spLocks noChangeAspect="1" noEditPoints="1"/>
            </p:cNvSpPr>
            <p:nvPr/>
          </p:nvSpPr>
          <p:spPr bwMode="auto">
            <a:xfrm>
              <a:off x="2512302" y="5590243"/>
              <a:ext cx="273582" cy="31280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solidFill>
              <a:srgbClr val="FFFFFF"/>
            </a:solidFill>
            <a:ln w="15875" cap="flat">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632" dirty="0">
                <a:solidFill>
                  <a:srgbClr val="1A1A1A"/>
                </a:solidFill>
                <a:latin typeface="Segoe UI"/>
              </a:endParaRPr>
            </a:p>
          </p:txBody>
        </p:sp>
        <p:sp>
          <p:nvSpPr>
            <p:cNvPr id="26" name="Rectangle 25">
              <a:extLst>
                <a:ext uri="{FF2B5EF4-FFF2-40B4-BE49-F238E27FC236}">
                  <a16:creationId xmlns:a16="http://schemas.microsoft.com/office/drawing/2014/main" id="{06DBEDE8-8A57-457C-8F33-31BB8A2E69F3}"/>
                </a:ext>
              </a:extLst>
            </p:cNvPr>
            <p:cNvSpPr/>
            <p:nvPr/>
          </p:nvSpPr>
          <p:spPr>
            <a:xfrm>
              <a:off x="2802335" y="5572595"/>
              <a:ext cx="2669790" cy="318357"/>
            </a:xfrm>
            <a:prstGeom prst="rect">
              <a:avLst/>
            </a:prstGeom>
          </p:spPr>
          <p:txBody>
            <a:bodyPr wrap="square" lIns="190234">
              <a:spAutoFit/>
            </a:bodyPr>
            <a:lstStyle/>
            <a:p>
              <a:pPr defTabSz="951121">
                <a:lnSpc>
                  <a:spcPct val="90000"/>
                </a:lnSpc>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Compliance</a:t>
              </a:r>
            </a:p>
          </p:txBody>
        </p:sp>
      </p:grpSp>
      <p:grpSp>
        <p:nvGrpSpPr>
          <p:cNvPr id="27" name="Group 26">
            <a:extLst>
              <a:ext uri="{FF2B5EF4-FFF2-40B4-BE49-F238E27FC236}">
                <a16:creationId xmlns:a16="http://schemas.microsoft.com/office/drawing/2014/main" id="{A8263CB7-EF0E-4663-9510-08802AC14AE9}"/>
              </a:ext>
            </a:extLst>
          </p:cNvPr>
          <p:cNvGrpSpPr/>
          <p:nvPr/>
        </p:nvGrpSpPr>
        <p:grpSpPr>
          <a:xfrm>
            <a:off x="2567178" y="6169351"/>
            <a:ext cx="3547024" cy="355009"/>
            <a:chOff x="2516206" y="6165992"/>
            <a:chExt cx="3477790" cy="348080"/>
          </a:xfrm>
        </p:grpSpPr>
        <p:sp>
          <p:nvSpPr>
            <p:cNvPr id="28" name="speedometer_2">
              <a:extLst>
                <a:ext uri="{FF2B5EF4-FFF2-40B4-BE49-F238E27FC236}">
                  <a16:creationId xmlns:a16="http://schemas.microsoft.com/office/drawing/2014/main" id="{86FF99C6-1C57-46E4-B3B2-91C8EA6DB404}"/>
                </a:ext>
              </a:extLst>
            </p:cNvPr>
            <p:cNvSpPr>
              <a:spLocks noChangeAspect="1" noEditPoints="1"/>
            </p:cNvSpPr>
            <p:nvPr/>
          </p:nvSpPr>
          <p:spPr bwMode="auto">
            <a:xfrm>
              <a:off x="2516206" y="6165992"/>
              <a:ext cx="312809" cy="312809"/>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solidFill>
              <a:srgbClr val="FFFFFF"/>
            </a:solidFill>
            <a:ln w="15875" cap="sq">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1632" dirty="0">
                <a:solidFill>
                  <a:srgbClr val="1A1A1A"/>
                </a:solidFill>
                <a:latin typeface="Segoe UI"/>
              </a:endParaRPr>
            </a:p>
          </p:txBody>
        </p:sp>
        <p:sp>
          <p:nvSpPr>
            <p:cNvPr id="29" name="Rectangle 28">
              <a:extLst>
                <a:ext uri="{FF2B5EF4-FFF2-40B4-BE49-F238E27FC236}">
                  <a16:creationId xmlns:a16="http://schemas.microsoft.com/office/drawing/2014/main" id="{54B3E07C-1DB9-41F0-8BDD-3BF876E2346C}"/>
                </a:ext>
              </a:extLst>
            </p:cNvPr>
            <p:cNvSpPr/>
            <p:nvPr/>
          </p:nvSpPr>
          <p:spPr>
            <a:xfrm>
              <a:off x="2808789" y="6195715"/>
              <a:ext cx="3185207" cy="318357"/>
            </a:xfrm>
            <a:prstGeom prst="rect">
              <a:avLst/>
            </a:prstGeom>
          </p:spPr>
          <p:txBody>
            <a:bodyPr wrap="square" lIns="190234">
              <a:spAutoFit/>
            </a:bodyPr>
            <a:lstStyle/>
            <a:p>
              <a:pPr defTabSz="951121">
                <a:lnSpc>
                  <a:spcPct val="90000"/>
                </a:lnSpc>
                <a:spcAft>
                  <a:spcPts val="832"/>
                </a:spcAft>
                <a:defRPr/>
              </a:pPr>
              <a:r>
                <a:rPr lang="en-US" sz="1632" dirty="0">
                  <a:gradFill>
                    <a:gsLst>
                      <a:gs pos="1250">
                        <a:srgbClr val="1A1A1A"/>
                      </a:gs>
                      <a:gs pos="100000">
                        <a:srgbClr val="1A1A1A"/>
                      </a:gs>
                    </a:gsLst>
                    <a:lin ang="5400000" scaled="0"/>
                  </a:gradFill>
                  <a:latin typeface="Segoe UI"/>
                  <a:cs typeface="Segoe UI Semilight" panose="020B0402040204020203" pitchFamily="34" charset="0"/>
                </a:rPr>
                <a:t>Application innovation</a:t>
              </a:r>
            </a:p>
          </p:txBody>
        </p:sp>
      </p:grpSp>
      <p:sp>
        <p:nvSpPr>
          <p:cNvPr id="30" name="Freeform 9">
            <a:extLst>
              <a:ext uri="{FF2B5EF4-FFF2-40B4-BE49-F238E27FC236}">
                <a16:creationId xmlns:a16="http://schemas.microsoft.com/office/drawing/2014/main" id="{EC36C46C-3CB2-423D-8A31-328FD7AE83ED}"/>
              </a:ext>
            </a:extLst>
          </p:cNvPr>
          <p:cNvSpPr>
            <a:spLocks/>
          </p:cNvSpPr>
          <p:nvPr/>
        </p:nvSpPr>
        <p:spPr bwMode="auto">
          <a:xfrm rot="5400000">
            <a:off x="5744812" y="5395807"/>
            <a:ext cx="512435" cy="58080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sz="1800" dirty="0">
              <a:solidFill>
                <a:srgbClr val="000000"/>
              </a:solidFill>
              <a:latin typeface="Segoe UI"/>
            </a:endParaRPr>
          </a:p>
        </p:txBody>
      </p:sp>
      <p:sp>
        <p:nvSpPr>
          <p:cNvPr id="31" name="TextBox 30">
            <a:extLst>
              <a:ext uri="{FF2B5EF4-FFF2-40B4-BE49-F238E27FC236}">
                <a16:creationId xmlns:a16="http://schemas.microsoft.com/office/drawing/2014/main" id="{4E93D08B-1C45-4E6F-A95D-0DE9A8F5A48E}"/>
              </a:ext>
            </a:extLst>
          </p:cNvPr>
          <p:cNvSpPr txBox="1"/>
          <p:nvPr/>
        </p:nvSpPr>
        <p:spPr>
          <a:xfrm>
            <a:off x="6810739" y="1373129"/>
            <a:ext cx="4031655" cy="3125945"/>
          </a:xfrm>
          <a:prstGeom prst="rect">
            <a:avLst/>
          </a:prstGeom>
          <a:noFill/>
          <a:ln>
            <a:solidFill>
              <a:schemeClr val="tx1"/>
            </a:solidFill>
            <a:prstDash val="sysDot"/>
          </a:ln>
        </p:spPr>
        <p:txBody>
          <a:bodyPr wrap="square" lIns="0" tIns="0" rIns="0" bIns="0" rtlCol="0">
            <a:noAutofit/>
          </a:bodyPr>
          <a:lstStyle/>
          <a:p>
            <a:pPr marL="186519" defTabSz="932597">
              <a:defRPr/>
            </a:pPr>
            <a:endParaRPr lang="en-US" sz="2448" b="1" spc="-150" dirty="0">
              <a:ln w="3175">
                <a:noFill/>
              </a:ln>
              <a:solidFill>
                <a:srgbClr val="1A1A1A"/>
              </a:solidFill>
              <a:latin typeface="Segoe UI Semibold"/>
              <a:cs typeface="Segoe UI" pitchFamily="34" charset="0"/>
            </a:endParaRPr>
          </a:p>
          <a:p>
            <a:pPr marL="186519" defTabSz="932597">
              <a:defRPr/>
            </a:pPr>
            <a:r>
              <a:rPr lang="en-US" sz="2244" b="1" spc="-150" dirty="0">
                <a:ln w="3175">
                  <a:noFill/>
                </a:ln>
                <a:solidFill>
                  <a:srgbClr val="1A1A1A"/>
                </a:solidFill>
                <a:latin typeface="Segoe UI Semibold"/>
                <a:cs typeface="Segoe UI" pitchFamily="34" charset="0"/>
              </a:rPr>
              <a:t>Rehost</a:t>
            </a:r>
            <a:endParaRPr lang="en-US" sz="2244" i="1" dirty="0">
              <a:solidFill>
                <a:srgbClr val="0078D4"/>
              </a:solidFill>
              <a:latin typeface="Segoe UI Semibold"/>
            </a:endParaRPr>
          </a:p>
          <a:p>
            <a:pPr marL="186519" defTabSz="932597">
              <a:defRPr/>
            </a:pPr>
            <a:r>
              <a:rPr lang="en-US" sz="1632" i="1" dirty="0">
                <a:solidFill>
                  <a:srgbClr val="0078D4"/>
                </a:solidFill>
                <a:latin typeface="Segoe UI Semibold"/>
              </a:rPr>
              <a:t>Lift-optimize-shift</a:t>
            </a:r>
          </a:p>
          <a:p>
            <a:pPr marL="186519" defTabSz="932597">
              <a:defRPr/>
            </a:pPr>
            <a:endParaRPr lang="en-US" sz="1632" i="1" dirty="0">
              <a:solidFill>
                <a:srgbClr val="0078D4"/>
              </a:solidFill>
              <a:latin typeface="Segoe UI Semibold"/>
            </a:endParaRPr>
          </a:p>
          <a:p>
            <a:pPr marL="186519" defTabSz="932597">
              <a:defRPr/>
            </a:pPr>
            <a:r>
              <a:rPr lang="en-US" sz="1632" dirty="0">
                <a:solidFill>
                  <a:srgbClr val="243A5E"/>
                </a:solidFill>
                <a:latin typeface="Segoe UI" panose="020B0502040204020203" pitchFamily="34" charset="0"/>
                <a:cs typeface="Segoe UI" panose="020B0502040204020203" pitchFamily="34" charset="0"/>
              </a:rPr>
              <a:t>Reliable Azure platform</a:t>
            </a:r>
          </a:p>
          <a:p>
            <a:pPr marL="186519" defTabSz="932597">
              <a:defRPr/>
            </a:pPr>
            <a:r>
              <a:rPr lang="en-US" sz="1632" dirty="0">
                <a:solidFill>
                  <a:srgbClr val="243A5E"/>
                </a:solidFill>
                <a:latin typeface="Segoe UI" panose="020B0502040204020203" pitchFamily="34" charset="0"/>
                <a:cs typeface="Segoe UI" panose="020B0502040204020203" pitchFamily="34" charset="0"/>
              </a:rPr>
              <a:t>Benefit from Hybrid Benefit / EOS offers</a:t>
            </a:r>
          </a:p>
          <a:p>
            <a:pPr marL="186519" defTabSz="932597">
              <a:defRPr/>
            </a:pPr>
            <a:r>
              <a:rPr lang="en-US" sz="1632" dirty="0">
                <a:solidFill>
                  <a:srgbClr val="243A5E"/>
                </a:solidFill>
                <a:latin typeface="Segoe UI" panose="020B0502040204020203" pitchFamily="34" charset="0"/>
                <a:cs typeface="Segoe UI" panose="020B0502040204020203" pitchFamily="34" charset="0"/>
              </a:rPr>
              <a:t>Right-size workloads</a:t>
            </a:r>
          </a:p>
          <a:p>
            <a:pPr marL="186519" defTabSz="932597">
              <a:defRPr/>
            </a:pPr>
            <a:r>
              <a:rPr lang="en-US" sz="1632" dirty="0">
                <a:solidFill>
                  <a:srgbClr val="243A5E"/>
                </a:solidFill>
                <a:latin typeface="Segoe UI" panose="020B0502040204020203" pitchFamily="34" charset="0"/>
                <a:cs typeface="Segoe UI" panose="020B0502040204020203" pitchFamily="34" charset="0"/>
              </a:rPr>
              <a:t>Stay secure and compliant </a:t>
            </a:r>
          </a:p>
        </p:txBody>
      </p:sp>
      <p:sp>
        <p:nvSpPr>
          <p:cNvPr id="32" name="TextBox 31">
            <a:extLst>
              <a:ext uri="{FF2B5EF4-FFF2-40B4-BE49-F238E27FC236}">
                <a16:creationId xmlns:a16="http://schemas.microsoft.com/office/drawing/2014/main" id="{D61383CC-889D-4D90-84E5-7B17A9D9759E}"/>
              </a:ext>
            </a:extLst>
          </p:cNvPr>
          <p:cNvSpPr txBox="1"/>
          <p:nvPr/>
        </p:nvSpPr>
        <p:spPr>
          <a:xfrm>
            <a:off x="6810740" y="4664560"/>
            <a:ext cx="4031656" cy="2039055"/>
          </a:xfrm>
          <a:prstGeom prst="rect">
            <a:avLst/>
          </a:prstGeom>
          <a:noFill/>
          <a:ln>
            <a:solidFill>
              <a:schemeClr val="tx1"/>
            </a:solidFill>
            <a:prstDash val="sysDot"/>
          </a:ln>
        </p:spPr>
        <p:txBody>
          <a:bodyPr wrap="square" lIns="0" tIns="0" rIns="0" bIns="0" rtlCol="0">
            <a:noAutofit/>
          </a:bodyPr>
          <a:lstStyle/>
          <a:p>
            <a:pPr marL="186519" defTabSz="932563">
              <a:lnSpc>
                <a:spcPct val="90000"/>
              </a:lnSpc>
              <a:spcAft>
                <a:spcPts val="600"/>
              </a:spcAft>
              <a:defRPr/>
            </a:pPr>
            <a:endParaRPr lang="en-US" sz="2244" b="1" spc="-150" dirty="0">
              <a:ln w="3175">
                <a:noFill/>
              </a:ln>
              <a:solidFill>
                <a:srgbClr val="1A1A1A"/>
              </a:solidFill>
              <a:latin typeface="Segoe UI Semibold"/>
              <a:cs typeface="Segoe UI" pitchFamily="34" charset="0"/>
            </a:endParaRPr>
          </a:p>
          <a:p>
            <a:pPr marL="186519" defTabSz="932563">
              <a:lnSpc>
                <a:spcPct val="90000"/>
              </a:lnSpc>
              <a:spcAft>
                <a:spcPts val="600"/>
              </a:spcAft>
              <a:defRPr/>
            </a:pPr>
            <a:r>
              <a:rPr lang="en-US" sz="2244" b="1" spc="-150" dirty="0">
                <a:ln w="3175">
                  <a:noFill/>
                </a:ln>
                <a:solidFill>
                  <a:srgbClr val="1A1A1A"/>
                </a:solidFill>
                <a:latin typeface="Segoe UI Semibold"/>
                <a:cs typeface="Segoe UI" pitchFamily="34" charset="0"/>
              </a:rPr>
              <a:t>Refactor | Rearchitect | Rebuild</a:t>
            </a:r>
          </a:p>
          <a:p>
            <a:pPr marL="186519" defTabSz="932563">
              <a:lnSpc>
                <a:spcPct val="90000"/>
              </a:lnSpc>
              <a:spcAft>
                <a:spcPts val="600"/>
              </a:spcAft>
              <a:defRPr/>
            </a:pPr>
            <a:r>
              <a:rPr lang="en-US" sz="1632" i="1" dirty="0">
                <a:solidFill>
                  <a:srgbClr val="0078D4"/>
                </a:solidFill>
                <a:latin typeface="Segoe UI Semibold"/>
              </a:rPr>
              <a:t>Driven by app prioritization </a:t>
            </a:r>
          </a:p>
          <a:p>
            <a:pPr marL="186519" defTabSz="932597">
              <a:defRPr/>
            </a:pPr>
            <a:endParaRPr lang="en-US" sz="1632" i="1" dirty="0">
              <a:solidFill>
                <a:srgbClr val="0078D4"/>
              </a:solidFill>
              <a:latin typeface="Segoe UI Semibold"/>
            </a:endParaRPr>
          </a:p>
          <a:p>
            <a:pPr marL="186519" defTabSz="932597">
              <a:defRPr/>
            </a:pPr>
            <a:r>
              <a:rPr lang="en-US" sz="1632" dirty="0">
                <a:solidFill>
                  <a:srgbClr val="243A5E"/>
                </a:solidFill>
                <a:latin typeface="Segoe UI" panose="020B0502040204020203" pitchFamily="34" charset="0"/>
                <a:cs typeface="Segoe UI" panose="020B0502040204020203" pitchFamily="34" charset="0"/>
              </a:rPr>
              <a:t>Use Containers, PaaS, Serverless technologies in Azure</a:t>
            </a:r>
          </a:p>
        </p:txBody>
      </p:sp>
      <p:sp>
        <p:nvSpPr>
          <p:cNvPr id="33" name="Text Placeholder 3">
            <a:extLst>
              <a:ext uri="{FF2B5EF4-FFF2-40B4-BE49-F238E27FC236}">
                <a16:creationId xmlns:a16="http://schemas.microsoft.com/office/drawing/2014/main" id="{78F234C0-A1AD-BC40-8A99-50AB16F416F1}"/>
              </a:ext>
            </a:extLst>
          </p:cNvPr>
          <p:cNvSpPr txBox="1">
            <a:spLocks/>
          </p:cNvSpPr>
          <p:nvPr/>
        </p:nvSpPr>
        <p:spPr>
          <a:xfrm>
            <a:off x="373923" y="417450"/>
            <a:ext cx="11735514"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defRPr/>
            </a:pPr>
            <a:r>
              <a:rPr lang="en-US" sz="3672" dirty="0">
                <a:solidFill>
                  <a:srgbClr val="3C3C41"/>
                </a:solidFill>
              </a:rPr>
              <a:t>Transformation path 2: </a:t>
            </a:r>
            <a:r>
              <a:rPr lang="en-US" sz="3672" dirty="0">
                <a:solidFill>
                  <a:srgbClr val="0078D3"/>
                </a:solidFill>
              </a:rPr>
              <a:t>Innovation and efficiency focus</a:t>
            </a:r>
          </a:p>
        </p:txBody>
      </p:sp>
    </p:spTree>
    <p:extLst>
      <p:ext uri="{BB962C8B-B14F-4D97-AF65-F5344CB8AC3E}">
        <p14:creationId xmlns:p14="http://schemas.microsoft.com/office/powerpoint/2010/main" val="13685230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0-#ppt_w/2"/>
                                          </p:val>
                                        </p:tav>
                                        <p:tav tm="100000">
                                          <p:val>
                                            <p:strVal val="#ppt_x"/>
                                          </p:val>
                                        </p:tav>
                                      </p:tavLst>
                                    </p:anim>
                                    <p:anim calcmode="lin" valueType="num">
                                      <p:cBhvr additive="base">
                                        <p:cTn id="34" dur="500" fill="hold"/>
                                        <p:tgtEl>
                                          <p:spTgt spid="3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0-#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0-#ppt_w/2"/>
                                          </p:val>
                                        </p:tav>
                                        <p:tav tm="100000">
                                          <p:val>
                                            <p:strVal val="#ppt_x"/>
                                          </p:val>
                                        </p:tav>
                                      </p:tavLst>
                                    </p:anim>
                                    <p:anim calcmode="lin" valueType="num">
                                      <p:cBhvr additive="base">
                                        <p:cTn id="42"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30" grpId="0" animBg="1"/>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318125" y="873439"/>
            <a:ext cx="9999566" cy="576340"/>
          </a:xfrm>
          <a:prstGeom prst="rect">
            <a:avLst/>
          </a:prstGeom>
          <a:noFill/>
        </p:spPr>
        <p:txBody>
          <a:bodyPr wrap="square" lIns="0" tIns="0" rIns="0" bIns="0" rtlCol="0">
            <a:spAutoFit/>
          </a:bodyPr>
          <a:lstStyle/>
          <a:p>
            <a:pPr algn="ctr" defTabSz="932239">
              <a:defRPr/>
            </a:pPr>
            <a:r>
              <a:rPr lang="en-US" sz="3672" spc="-50" dirty="0">
                <a:ln w="3175">
                  <a:noFill/>
                </a:ln>
                <a:solidFill>
                  <a:srgbClr val="000000"/>
                </a:solidFill>
                <a:latin typeface="Segoe UI Semibold"/>
                <a:cs typeface="Segoe UI"/>
              </a:rPr>
              <a:t>Azure Migration Program</a:t>
            </a:r>
            <a:endParaRPr lang="en-IN" sz="3672" dirty="0">
              <a:solidFill>
                <a:srgbClr val="000000"/>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704448" y="1529448"/>
            <a:ext cx="9536129" cy="320051"/>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0938">
              <a:defRPr/>
            </a:pPr>
            <a:r>
              <a:rPr lang="en-US" sz="2039" dirty="0">
                <a:solidFill>
                  <a:srgbClr val="000000"/>
                </a:solidFill>
                <a:latin typeface="Segoe UI Semibold"/>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95437" y="2232512"/>
            <a:ext cx="11245601" cy="2677855"/>
          </a:xfrm>
          <a:prstGeom prst="rect">
            <a:avLst/>
          </a:prstGeom>
          <a:solidFill>
            <a:schemeClr val="tx1">
              <a:alpha val="10000"/>
            </a:schemeClr>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365654" y="5997001"/>
            <a:ext cx="5705166" cy="382254"/>
          </a:xfrm>
          <a:prstGeom prst="rect">
            <a:avLst/>
          </a:prstGeom>
        </p:spPr>
        <p:txBody>
          <a:bodyPr wrap="square" anchor="ctr">
            <a:spAutoFit/>
          </a:bodyPr>
          <a:lstStyle/>
          <a:p>
            <a:pPr algn="ctr" defTabSz="950791">
              <a:defRPr/>
            </a:pPr>
            <a:r>
              <a:rPr lang="en-US" dirty="0">
                <a:solidFill>
                  <a:srgbClr val="000000"/>
                </a:solidFill>
                <a:latin typeface="Segoe UI Semibold"/>
              </a:rPr>
              <a:t>Learn more  </a:t>
            </a:r>
            <a:r>
              <a:rPr lang="en-US" dirty="0">
                <a:gradFill>
                  <a:gsLst>
                    <a:gs pos="1250">
                      <a:srgbClr val="000000">
                        <a:lumMod val="75000"/>
                        <a:lumOff val="25000"/>
                      </a:srgbClr>
                    </a:gs>
                    <a:gs pos="100000">
                      <a:srgbClr val="000000">
                        <a:lumMod val="75000"/>
                        <a:lumOff val="25000"/>
                      </a:srgbClr>
                    </a:gs>
                  </a:gsLst>
                  <a:lin ang="5400000" scaled="0"/>
                </a:gradFill>
                <a:latin typeface="Segoe UI Semibold"/>
              </a:rPr>
              <a:t>|</a:t>
            </a:r>
            <a:r>
              <a:rPr lang="en-US" dirty="0">
                <a:gradFill>
                  <a:gsLst>
                    <a:gs pos="1250">
                      <a:srgbClr val="FFFFFF"/>
                    </a:gs>
                    <a:gs pos="100000">
                      <a:srgbClr val="FFFFFF"/>
                    </a:gs>
                  </a:gsLst>
                  <a:lin ang="5400000" scaled="0"/>
                </a:gradFill>
                <a:latin typeface="Segoe UI Semibold"/>
              </a:rPr>
              <a:t>  </a:t>
            </a:r>
            <a:r>
              <a:rPr lang="en-US" dirty="0">
                <a:solidFill>
                  <a:srgbClr val="0078D4"/>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50886" y="5121261"/>
            <a:ext cx="9334704" cy="560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68" tIns="149175" rIns="186468" bIns="149175" numCol="1" spcCol="0" rtlCol="0" fromWordArt="0" anchor="t" anchorCtr="0" forceAA="0" compatLnSpc="1">
            <a:prstTxWarp prst="textNoShape">
              <a:avLst/>
            </a:prstTxWarp>
            <a:spAutoFit/>
          </a:bodyPr>
          <a:lstStyle/>
          <a:p>
            <a:pPr algn="ctr" defTabSz="950663" fontAlgn="base">
              <a:lnSpc>
                <a:spcPct val="90000"/>
              </a:lnSpc>
              <a:spcBef>
                <a:spcPct val="0"/>
              </a:spcBef>
              <a:spcAft>
                <a:spcPct val="0"/>
              </a:spcAft>
              <a:defRPr/>
            </a:pPr>
            <a:r>
              <a:rPr lang="en-US" dirty="0">
                <a:solidFill>
                  <a:srgbClr val="000000"/>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70597" y="2556915"/>
            <a:ext cx="8535741" cy="348189"/>
            <a:chOff x="1874660" y="2453085"/>
            <a:chExt cx="8370321"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429412" cy="341442"/>
              <a:chOff x="1847241" y="3169070"/>
              <a:chExt cx="2429412"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29105"/>
                <a:ext cx="1958827" cy="221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32205">
                      <a:defRPr/>
                    </a:pPr>
                    <a:endParaRPr lang="en-US" sz="1632" dirty="0">
                      <a:solidFill>
                        <a:srgbClr val="000000"/>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32205">
                      <a:defRPr/>
                    </a:pPr>
                    <a:endParaRPr lang="en-US" sz="1632" dirty="0">
                      <a:solidFill>
                        <a:srgbClr val="000000"/>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32205">
                      <a:defRPr/>
                    </a:pPr>
                    <a:endParaRPr lang="en-US" sz="1632" dirty="0">
                      <a:solidFill>
                        <a:srgbClr val="000000"/>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32205">
                      <a:defRPr/>
                    </a:pPr>
                    <a:endParaRPr lang="en-US" sz="1632" dirty="0">
                      <a:solidFill>
                        <a:srgbClr val="000000"/>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32205">
                    <a:defRPr/>
                  </a:pPr>
                  <a:endParaRPr lang="en-US" sz="1632" dirty="0">
                    <a:solidFill>
                      <a:srgbClr val="000000"/>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536985" cy="265519"/>
              <a:chOff x="1874660" y="2576608"/>
              <a:chExt cx="2536985"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598679"/>
                <a:ext cx="2093819" cy="221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95016" cy="281260"/>
              <a:chOff x="4883323" y="2568737"/>
              <a:chExt cx="2595016"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32205">
                    <a:defRPr/>
                  </a:pPr>
                  <a:endParaRPr lang="en-US" sz="1632" dirty="0">
                    <a:solidFill>
                      <a:srgbClr val="000000"/>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32205">
                    <a:defRPr/>
                  </a:pPr>
                  <a:endParaRPr lang="en-US" sz="1632" dirty="0">
                    <a:solidFill>
                      <a:srgbClr val="000000"/>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32205">
                    <a:defRPr/>
                  </a:pPr>
                  <a:endParaRPr lang="en-US" sz="1632" dirty="0">
                    <a:solidFill>
                      <a:srgbClr val="000000"/>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598680"/>
                <a:ext cx="2083495" cy="221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734525" y="3205678"/>
            <a:ext cx="2223828" cy="451498"/>
            <a:chOff x="4884488" y="3118418"/>
            <a:chExt cx="2180731" cy="442747"/>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18418"/>
              <a:ext cx="1670375" cy="4427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Infrastructure and</a:t>
              </a:r>
              <a:br>
                <a:rPr lang="en-US" sz="1598" b="1" dirty="0">
                  <a:solidFill>
                    <a:srgbClr val="000000"/>
                  </a:solidFill>
                  <a:latin typeface="Segoe UI Semibold"/>
                </a:rPr>
              </a:br>
              <a:r>
                <a:rPr lang="en-US" sz="1598" b="1" dirty="0">
                  <a:solidFill>
                    <a:srgbClr val="000000"/>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406297" y="3205678"/>
            <a:ext cx="2331870" cy="451498"/>
            <a:chOff x="8044698" y="2487994"/>
            <a:chExt cx="2286679" cy="442747"/>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87994"/>
              <a:ext cx="1794015" cy="4427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Migration planning</a:t>
              </a:r>
              <a:br>
                <a:rPr lang="en-US" sz="1598" b="1" dirty="0">
                  <a:solidFill>
                    <a:srgbClr val="000000"/>
                  </a:solidFill>
                  <a:latin typeface="Segoe UI Semibold"/>
                </a:rPr>
              </a:br>
              <a:r>
                <a:rPr lang="en-US" sz="1598" b="1" dirty="0">
                  <a:solidFill>
                    <a:srgbClr val="000000"/>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95437" y="3942310"/>
            <a:ext cx="11245601" cy="0"/>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23525" y="4166792"/>
            <a:ext cx="10410301" cy="471297"/>
            <a:chOff x="806002" y="3851791"/>
            <a:chExt cx="10208551" cy="462163"/>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0158"/>
              <a:ext cx="1408064" cy="442747"/>
              <a:chOff x="2865735" y="4364278"/>
              <a:chExt cx="1408264" cy="442809"/>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4278"/>
                <a:ext cx="703598" cy="442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Azure </a:t>
                </a:r>
                <a:br>
                  <a:rPr lang="en-US" sz="1598" b="1" dirty="0">
                    <a:solidFill>
                      <a:srgbClr val="000000"/>
                    </a:solidFill>
                    <a:latin typeface="Segoe UI Semibold"/>
                  </a:rPr>
                </a:br>
                <a:r>
                  <a:rPr lang="en-US" sz="1598" b="1" dirty="0">
                    <a:solidFill>
                      <a:srgbClr val="000000"/>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0155"/>
              <a:ext cx="1970731" cy="442747"/>
              <a:chOff x="5087458" y="4374865"/>
              <a:chExt cx="1971010" cy="442809"/>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4865"/>
                <a:ext cx="1519208" cy="442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dirty="0">
                    <a:solidFill>
                      <a:srgbClr val="000000"/>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8" y="3860156"/>
              <a:ext cx="1486105" cy="442747"/>
              <a:chOff x="7529201" y="4374867"/>
              <a:chExt cx="1486316" cy="442809"/>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4867"/>
                <a:ext cx="1034230" cy="442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Specialized</a:t>
                </a:r>
                <a:br>
                  <a:rPr lang="en-US" sz="1598" b="1" dirty="0">
                    <a:solidFill>
                      <a:srgbClr val="000000"/>
                    </a:solidFill>
                    <a:latin typeface="Segoe UI Semibold"/>
                  </a:rPr>
                </a:br>
                <a:r>
                  <a:rPr lang="en-US" sz="1598" b="1" dirty="0">
                    <a:solidFill>
                      <a:srgbClr val="000000"/>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632" dirty="0">
                      <a:solidFill>
                        <a:srgbClr val="000000"/>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32205">
                      <a:defRPr/>
                    </a:pPr>
                    <a:endParaRPr lang="en-US" sz="1632" dirty="0">
                      <a:solidFill>
                        <a:srgbClr val="000000"/>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32205">
                      <a:defRPr/>
                    </a:pPr>
                    <a:endParaRPr lang="en-US" sz="1632" dirty="0">
                      <a:solidFill>
                        <a:srgbClr val="000000"/>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0154"/>
              <a:ext cx="1352450" cy="442747"/>
              <a:chOff x="806002" y="3807137"/>
              <a:chExt cx="1352450" cy="442747"/>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07137"/>
                <a:ext cx="879788" cy="4427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Digital</a:t>
                </a:r>
                <a:br>
                  <a:rPr lang="en-US" sz="1598" b="1" dirty="0">
                    <a:solidFill>
                      <a:srgbClr val="000000"/>
                    </a:solidFill>
                    <a:latin typeface="Segoe UI Semibold"/>
                  </a:rPr>
                </a:br>
                <a:r>
                  <a:rPr lang="en-US" sz="1598" b="1" dirty="0">
                    <a:solidFill>
                      <a:srgbClr val="000000"/>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sz="1800" dirty="0">
                    <a:solidFill>
                      <a:srgbClr val="000000"/>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512883" cy="462163"/>
              <a:chOff x="3539799" y="4011862"/>
              <a:chExt cx="1512883" cy="462163"/>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32239">
                    <a:defRPr/>
                  </a:pPr>
                  <a:endParaRPr lang="en-US" dirty="0">
                    <a:solidFill>
                      <a:srgbClr val="000000"/>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32239">
                    <a:defRPr/>
                  </a:pPr>
                  <a:endParaRPr lang="en-US" dirty="0">
                    <a:solidFill>
                      <a:srgbClr val="000000"/>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1278"/>
                <a:ext cx="917048" cy="4427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0663" fontAlgn="base">
                  <a:lnSpc>
                    <a:spcPct val="90000"/>
                  </a:lnSpc>
                  <a:spcBef>
                    <a:spcPct val="0"/>
                  </a:spcBef>
                  <a:spcAft>
                    <a:spcPct val="0"/>
                  </a:spcAft>
                  <a:defRPr/>
                </a:pPr>
                <a:r>
                  <a:rPr lang="en-US" sz="1598" b="1" dirty="0">
                    <a:solidFill>
                      <a:srgbClr val="000000"/>
                    </a:solidFill>
                    <a:latin typeface="Segoe UI Semibold"/>
                  </a:rPr>
                  <a:t>Migration</a:t>
                </a:r>
              </a:p>
              <a:p>
                <a:pPr defTabSz="950663" fontAlgn="base">
                  <a:lnSpc>
                    <a:spcPct val="90000"/>
                  </a:lnSpc>
                  <a:spcBef>
                    <a:spcPct val="0"/>
                  </a:spcBef>
                  <a:spcAft>
                    <a:spcPct val="0"/>
                  </a:spcAft>
                  <a:defRPr/>
                </a:pPr>
                <a:r>
                  <a:rPr lang="en-US" sz="1598" b="1" dirty="0">
                    <a:solidFill>
                      <a:srgbClr val="000000"/>
                    </a:solidFill>
                    <a:latin typeface="Segoe UI Semibold"/>
                  </a:rPr>
                  <a:t>Tools</a:t>
                </a:r>
              </a:p>
            </p:txBody>
          </p:sp>
        </p:grpSp>
      </p:grpSp>
    </p:spTree>
    <p:extLst>
      <p:ext uri="{BB962C8B-B14F-4D97-AF65-F5344CB8AC3E}">
        <p14:creationId xmlns:p14="http://schemas.microsoft.com/office/powerpoint/2010/main" val="27293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2.08333E-7 -2.22222E-6 L 2.08333E-7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541CB-018D-4434-AB62-28ED59E660D3}"/>
              </a:ext>
            </a:extLst>
          </p:cNvPr>
          <p:cNvSpPr>
            <a:spLocks noGrp="1"/>
          </p:cNvSpPr>
          <p:nvPr>
            <p:ph type="title"/>
          </p:nvPr>
        </p:nvSpPr>
        <p:spPr>
          <a:xfrm>
            <a:off x="600856" y="2083077"/>
            <a:ext cx="3247015" cy="2825132"/>
          </a:xfrm>
        </p:spPr>
        <p:txBody>
          <a:bodyPr/>
          <a:lstStyle/>
          <a:p>
            <a:r>
              <a:rPr lang="en-US" dirty="0"/>
              <a:t>Windows Virtual Desktop Migration |</a:t>
            </a:r>
            <a:br>
              <a:rPr lang="en-US" dirty="0"/>
            </a:br>
            <a:r>
              <a:rPr lang="en-US" dirty="0">
                <a:solidFill>
                  <a:schemeClr val="accent1"/>
                </a:solidFill>
              </a:rPr>
              <a:t>Pooled resources</a:t>
            </a:r>
          </a:p>
        </p:txBody>
      </p:sp>
      <p:sp>
        <p:nvSpPr>
          <p:cNvPr id="5" name="Text Placeholder 4">
            <a:extLst>
              <a:ext uri="{FF2B5EF4-FFF2-40B4-BE49-F238E27FC236}">
                <a16:creationId xmlns:a16="http://schemas.microsoft.com/office/drawing/2014/main" id="{3EC62ED4-21DD-4944-9B43-BA8948E2211A}"/>
              </a:ext>
            </a:extLst>
          </p:cNvPr>
          <p:cNvSpPr>
            <a:spLocks noGrp="1"/>
          </p:cNvSpPr>
          <p:nvPr>
            <p:ph type="body" sz="quarter" idx="10"/>
          </p:nvPr>
        </p:nvSpPr>
        <p:spPr>
          <a:xfrm>
            <a:off x="5037505" y="374772"/>
            <a:ext cx="6802434" cy="6244981"/>
          </a:xfrm>
        </p:spPr>
        <p:txBody>
          <a:bodyPr/>
          <a:lstStyle/>
          <a:p>
            <a:pPr lvl="0"/>
            <a:r>
              <a:rPr lang="en-US" sz="1632" dirty="0">
                <a:solidFill>
                  <a:schemeClr val="accent1"/>
                </a:solidFill>
                <a:latin typeface="+mj-lt"/>
              </a:rPr>
              <a:t>Important artifacts for successful migration to pooled resources on Windows Virtual Desktop</a:t>
            </a:r>
          </a:p>
          <a:p>
            <a:pPr lvl="0"/>
            <a:r>
              <a:rPr lang="en-US" sz="1632" b="1" dirty="0"/>
              <a:t>User identity</a:t>
            </a:r>
          </a:p>
          <a:p>
            <a:pPr lvl="0"/>
            <a:r>
              <a:rPr lang="en-US" sz="1224" dirty="0"/>
              <a:t>Sync user identities and password hash from on-prem AD to AAD</a:t>
            </a:r>
          </a:p>
          <a:p>
            <a:pPr lvl="0"/>
            <a:r>
              <a:rPr lang="en-US" sz="1200" dirty="0">
                <a:cs typeface="Segoe UI"/>
              </a:rPr>
              <a:t>Setup AD instance on Azure using ASR or continue using on-prem AD</a:t>
            </a:r>
          </a:p>
          <a:p>
            <a:r>
              <a:rPr lang="en-US" sz="1632" b="1" dirty="0"/>
              <a:t>Virtual Machines</a:t>
            </a:r>
          </a:p>
          <a:p>
            <a:pPr lvl="0"/>
            <a:r>
              <a:rPr lang="en-US" sz="1224" dirty="0"/>
              <a:t>Bring your own image, from on-prem and create new VMs on Azure</a:t>
            </a:r>
          </a:p>
          <a:p>
            <a:pPr lvl="0"/>
            <a:r>
              <a:rPr lang="en-US" sz="1224" dirty="0"/>
              <a:t>Lift and shift VMs from on-prem</a:t>
            </a:r>
          </a:p>
          <a:p>
            <a:pPr lvl="0"/>
            <a:r>
              <a:rPr lang="en-US" sz="1224" dirty="0"/>
              <a:t>Register them with Windows Virtual Desktop infrastructure</a:t>
            </a:r>
          </a:p>
          <a:p>
            <a:r>
              <a:rPr lang="en-US" sz="1632" b="1" dirty="0"/>
              <a:t>User and app data</a:t>
            </a:r>
          </a:p>
          <a:p>
            <a:pPr lvl="0"/>
            <a:r>
              <a:rPr lang="en-US" sz="1224" dirty="0"/>
              <a:t>UPDs not supported on Windows Virtual Desktop</a:t>
            </a:r>
          </a:p>
          <a:p>
            <a:r>
              <a:rPr lang="en-US" sz="1200" dirty="0">
                <a:cs typeface="Segoe UI"/>
              </a:rPr>
              <a:t>Convert UPD into Profile Container – conversion tool will be available in GitHub soon</a:t>
            </a:r>
            <a:endParaRPr lang="en-US" sz="1200" dirty="0"/>
          </a:p>
          <a:p>
            <a:pPr lvl="0"/>
            <a:r>
              <a:rPr lang="en-US" sz="1224" dirty="0"/>
              <a:t>Sync to Azure using Azure file sync Or File server replication </a:t>
            </a:r>
          </a:p>
          <a:p>
            <a:r>
              <a:rPr lang="en-US" sz="1632" b="1" dirty="0"/>
              <a:t>Client (end user) capabilities</a:t>
            </a:r>
          </a:p>
          <a:p>
            <a:r>
              <a:rPr lang="en-US" sz="1200" dirty="0">
                <a:cs typeface="Segoe UI"/>
              </a:rPr>
              <a:t>Download WVD client for Windows or use web client</a:t>
            </a:r>
            <a:endParaRPr lang="en-US" sz="1200" dirty="0">
              <a:latin typeface="Segoe UI" panose="020B0502040204020203" pitchFamily="34" charset="0"/>
              <a:cs typeface="Segoe UI"/>
            </a:endParaRPr>
          </a:p>
          <a:p>
            <a:r>
              <a:rPr lang="en-US" sz="1224" dirty="0"/>
              <a:t>Continue using existing RD clients available through App stores.</a:t>
            </a:r>
          </a:p>
        </p:txBody>
      </p:sp>
    </p:spTree>
    <p:extLst>
      <p:ext uri="{BB962C8B-B14F-4D97-AF65-F5344CB8AC3E}">
        <p14:creationId xmlns:p14="http://schemas.microsoft.com/office/powerpoint/2010/main" val="2673647509"/>
      </p:ext>
    </p:extLst>
  </p:cSld>
  <p:clrMapOvr>
    <a:masterClrMapping/>
  </p:clrMapOvr>
  <p:transition spd="slow">
    <p:push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Windows Virtual Desktop partnership with Citrix </a:t>
            </a:r>
          </a:p>
        </p:txBody>
      </p:sp>
      <p:sp>
        <p:nvSpPr>
          <p:cNvPr id="5" name="Rectangle 4">
            <a:extLst>
              <a:ext uri="{FF2B5EF4-FFF2-40B4-BE49-F238E27FC236}">
                <a16:creationId xmlns:a16="http://schemas.microsoft.com/office/drawing/2014/main" id="{B44DAAC2-35A2-41B1-AFE0-9C440E57F5D8}"/>
              </a:ext>
            </a:extLst>
          </p:cNvPr>
          <p:cNvSpPr/>
          <p:nvPr/>
        </p:nvSpPr>
        <p:spPr>
          <a:xfrm>
            <a:off x="442806" y="2090056"/>
            <a:ext cx="3287365"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With the partnership, Citrix is authorized by Microsoft to provide the benefits of Windows Virtual Desktop in their value-added cloud services hosted on Azure.</a:t>
            </a:r>
          </a:p>
        </p:txBody>
      </p:sp>
      <p:cxnSp>
        <p:nvCxnSpPr>
          <p:cNvPr id="6" name="Straight Connector 5">
            <a:extLst>
              <a:ext uri="{FF2B5EF4-FFF2-40B4-BE49-F238E27FC236}">
                <a16:creationId xmlns:a16="http://schemas.microsoft.com/office/drawing/2014/main" id="{47D7C3BD-DF54-47F5-BC37-CBDA7A7EBC1E}"/>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1A61A73-0AE9-42FA-B11E-E4285CA558AF}"/>
              </a:ext>
            </a:extLst>
          </p:cNvPr>
          <p:cNvSpPr/>
          <p:nvPr/>
        </p:nvSpPr>
        <p:spPr>
          <a:xfrm>
            <a:off x="4005943" y="2090056"/>
            <a:ext cx="8003495" cy="4455201"/>
          </a:xfrm>
          <a:prstGeom prst="rect">
            <a:avLst/>
          </a:prstGeom>
          <a:ln w="6350">
            <a:solidFill>
              <a:schemeClr val="bg1">
                <a:lumMod val="85000"/>
              </a:schemeClr>
            </a:solidFill>
          </a:ln>
        </p:spPr>
        <p:txBody>
          <a:bodyPr wrap="square" lIns="137160" tIns="91440" rIns="91440" bIns="91440">
            <a:noAutofit/>
          </a:bodyPr>
          <a:lstStyle/>
          <a:p>
            <a:pPr defTabSz="932472" fontAlgn="base"/>
            <a:r>
              <a:rPr lang="en-US" sz="2400" dirty="0">
                <a:solidFill>
                  <a:schemeClr val="accent1"/>
                </a:solidFill>
                <a:cs typeface="Segoe UI" pitchFamily="34" charset="0"/>
              </a:rPr>
              <a:t>Why Windows Virtual Desktop and Citrix makes sense together</a:t>
            </a:r>
          </a:p>
          <a:p>
            <a:pPr defTabSz="932472" fontAlgn="base">
              <a:spcBef>
                <a:spcPts val="1200"/>
              </a:spcBef>
            </a:pPr>
            <a:r>
              <a:rPr lang="en-US" sz="2400" dirty="0">
                <a:cs typeface="Segoe UI" pitchFamily="34" charset="0"/>
              </a:rPr>
              <a:t>Microsoft Azure is Citrix’s strategic and preferred public cloud </a:t>
            </a:r>
          </a:p>
          <a:p>
            <a:pPr marL="465138" indent="-320675" defTabSz="932472" fontAlgn="base">
              <a:spcBef>
                <a:spcPts val="300"/>
              </a:spcBef>
              <a:spcAft>
                <a:spcPts val="600"/>
              </a:spcAft>
              <a:buFont typeface="Arial" panose="020B0604020202020204" pitchFamily="34" charset="0"/>
              <a:buChar char="•"/>
            </a:pPr>
            <a:r>
              <a:rPr lang="en-US" sz="2000" dirty="0">
                <a:cs typeface="Segoe UI" pitchFamily="34" charset="0"/>
              </a:rPr>
              <a:t>Drive incremental M365 E3/5 : Land the value and innovation of the M365 suite with WVD in Citrix offerings </a:t>
            </a:r>
          </a:p>
          <a:p>
            <a:pPr marL="465138" indent="-320675" defTabSz="932472" fontAlgn="base">
              <a:spcBef>
                <a:spcPts val="300"/>
              </a:spcBef>
              <a:spcAft>
                <a:spcPts val="600"/>
              </a:spcAft>
              <a:buFont typeface="Arial" panose="020B0604020202020204" pitchFamily="34" charset="0"/>
              <a:buChar char="•"/>
            </a:pPr>
            <a:r>
              <a:rPr lang="en-US" sz="2000" dirty="0">
                <a:cs typeface="Segoe UI" pitchFamily="34" charset="0"/>
              </a:rPr>
              <a:t>Drive incremental Azure Consumed Revenue: Help accelerate customers’ cloud initiatives and enable enterprise IT to effectively streamline the migration from on-premises infrastructure</a:t>
            </a:r>
            <a:br>
              <a:rPr lang="en-US" sz="2000" dirty="0">
                <a:cs typeface="Segoe UI" pitchFamily="34" charset="0"/>
              </a:rPr>
            </a:br>
            <a:r>
              <a:rPr lang="en-US" sz="2000" dirty="0">
                <a:cs typeface="Segoe UI" pitchFamily="34" charset="0"/>
              </a:rPr>
              <a:t>to Azure</a:t>
            </a:r>
          </a:p>
        </p:txBody>
      </p:sp>
      <p:cxnSp>
        <p:nvCxnSpPr>
          <p:cNvPr id="11" name="Straight Connector 10">
            <a:extLst>
              <a:ext uri="{FF2B5EF4-FFF2-40B4-BE49-F238E27FC236}">
                <a16:creationId xmlns:a16="http://schemas.microsoft.com/office/drawing/2014/main" id="{88365E21-2ED7-4788-BC01-F3277A6EFB00}"/>
              </a:ext>
            </a:extLst>
          </p:cNvPr>
          <p:cNvCxnSpPr/>
          <p:nvPr/>
        </p:nvCxnSpPr>
        <p:spPr>
          <a:xfrm>
            <a:off x="402045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FB7B4-D6C5-40DB-9994-7D6C3A1206BB}"/>
              </a:ext>
            </a:extLst>
          </p:cNvPr>
          <p:cNvGrpSpPr/>
          <p:nvPr/>
        </p:nvGrpSpPr>
        <p:grpSpPr>
          <a:xfrm>
            <a:off x="434975" y="1609400"/>
            <a:ext cx="541028" cy="429585"/>
            <a:chOff x="685792" y="1231575"/>
            <a:chExt cx="541028" cy="429585"/>
          </a:xfrm>
        </p:grpSpPr>
        <p:sp>
          <p:nvSpPr>
            <p:cNvPr id="21" name="cloud" title="Icon of a cloud">
              <a:extLst>
                <a:ext uri="{FF2B5EF4-FFF2-40B4-BE49-F238E27FC236}">
                  <a16:creationId xmlns:a16="http://schemas.microsoft.com/office/drawing/2014/main" id="{9A2B864A-E0B9-440C-8630-E8DE8C019CBB}"/>
                </a:ext>
              </a:extLst>
            </p:cNvPr>
            <p:cNvSpPr>
              <a:spLocks noChangeAspect="1"/>
            </p:cNvSpPr>
            <p:nvPr/>
          </p:nvSpPr>
          <p:spPr bwMode="auto">
            <a:xfrm>
              <a:off x="685792" y="1231575"/>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Oval 22">
              <a:extLst>
                <a:ext uri="{FF2B5EF4-FFF2-40B4-BE49-F238E27FC236}">
                  <a16:creationId xmlns:a16="http://schemas.microsoft.com/office/drawing/2014/main" id="{C82CA6DB-0310-41C7-BDAA-189CD30925DC}"/>
                </a:ext>
              </a:extLst>
            </p:cNvPr>
            <p:cNvSpPr/>
            <p:nvPr/>
          </p:nvSpPr>
          <p:spPr bwMode="auto">
            <a:xfrm>
              <a:off x="981710" y="1416050"/>
              <a:ext cx="245110" cy="245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globe_2" title="Icon of a sphere made of lines">
              <a:extLst>
                <a:ext uri="{FF2B5EF4-FFF2-40B4-BE49-F238E27FC236}">
                  <a16:creationId xmlns:a16="http://schemas.microsoft.com/office/drawing/2014/main" id="{CC5E5B98-CB6C-439A-90A3-A5D12C1C38C7}"/>
                </a:ext>
              </a:extLst>
            </p:cNvPr>
            <p:cNvSpPr>
              <a:spLocks noChangeAspect="1" noEditPoints="1"/>
            </p:cNvSpPr>
            <p:nvPr/>
          </p:nvSpPr>
          <p:spPr bwMode="auto">
            <a:xfrm>
              <a:off x="1008295" y="1442635"/>
              <a:ext cx="191940" cy="1919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5" name="people_11" title="Icon of two people with a chat bubble">
            <a:extLst>
              <a:ext uri="{FF2B5EF4-FFF2-40B4-BE49-F238E27FC236}">
                <a16:creationId xmlns:a16="http://schemas.microsoft.com/office/drawing/2014/main" id="{C00CD3A2-6232-4AF0-9A40-9BD3487D92F2}"/>
              </a:ext>
            </a:extLst>
          </p:cNvPr>
          <p:cNvSpPr>
            <a:spLocks noChangeAspect="1" noEditPoints="1"/>
          </p:cNvSpPr>
          <p:nvPr/>
        </p:nvSpPr>
        <p:spPr bwMode="auto">
          <a:xfrm>
            <a:off x="3995588" y="1562100"/>
            <a:ext cx="436271" cy="41895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86819736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Windows Virtual Desktop partnership with Citrix continued</a:t>
            </a:r>
          </a:p>
        </p:txBody>
      </p:sp>
      <p:sp>
        <p:nvSpPr>
          <p:cNvPr id="4" name="TextBox 3">
            <a:extLst>
              <a:ext uri="{FF2B5EF4-FFF2-40B4-BE49-F238E27FC236}">
                <a16:creationId xmlns:a16="http://schemas.microsoft.com/office/drawing/2014/main" id="{51C48E34-32BA-4DF7-A469-4578614C925D}"/>
              </a:ext>
            </a:extLst>
          </p:cNvPr>
          <p:cNvSpPr txBox="1"/>
          <p:nvPr/>
        </p:nvSpPr>
        <p:spPr>
          <a:xfrm>
            <a:off x="3595063" y="6753763"/>
            <a:ext cx="8678217" cy="138499"/>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UI"/>
                <a:ea typeface="+mn-ea"/>
                <a:cs typeface="+mn-cs"/>
              </a:rPr>
              <a:t>*Citrix Workspace and the Citrix Virtual Apps and Desktop service will include Windows Virtual Desktop on the first day of Windows Virtual Desktop General Availability. </a:t>
            </a:r>
          </a:p>
        </p:txBody>
      </p:sp>
      <p:sp>
        <p:nvSpPr>
          <p:cNvPr id="8" name="Rectangle 7">
            <a:extLst>
              <a:ext uri="{FF2B5EF4-FFF2-40B4-BE49-F238E27FC236}">
                <a16:creationId xmlns:a16="http://schemas.microsoft.com/office/drawing/2014/main" id="{9FBECD94-E925-4F80-9D3A-2C7FC31B50A0}"/>
              </a:ext>
            </a:extLst>
          </p:cNvPr>
          <p:cNvSpPr/>
          <p:nvPr/>
        </p:nvSpPr>
        <p:spPr>
          <a:xfrm>
            <a:off x="442807" y="2090056"/>
            <a:ext cx="2357543"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Windows Virtual Desktop in Citrix Offerings</a:t>
            </a:r>
          </a:p>
        </p:txBody>
      </p:sp>
      <p:cxnSp>
        <p:nvCxnSpPr>
          <p:cNvPr id="9" name="Straight Connector 8">
            <a:extLst>
              <a:ext uri="{FF2B5EF4-FFF2-40B4-BE49-F238E27FC236}">
                <a16:creationId xmlns:a16="http://schemas.microsoft.com/office/drawing/2014/main" id="{CF4B1E6A-AC25-46B4-830A-9AB3CBE77FBE}"/>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7305247-A00B-42BB-B27F-8FE67F046C6B}"/>
              </a:ext>
            </a:extLst>
          </p:cNvPr>
          <p:cNvSpPr/>
          <p:nvPr/>
        </p:nvSpPr>
        <p:spPr>
          <a:xfrm>
            <a:off x="3147952" y="2090056"/>
            <a:ext cx="8861487" cy="4455201"/>
          </a:xfrm>
          <a:prstGeom prst="rect">
            <a:avLst/>
          </a:prstGeom>
          <a:ln w="6350">
            <a:solidFill>
              <a:schemeClr val="bg1">
                <a:lumMod val="85000"/>
              </a:schemeClr>
            </a:solidFill>
          </a:ln>
        </p:spPr>
        <p:txBody>
          <a:bodyPr wrap="square" lIns="137160" tIns="91440" rIns="91440" bIns="91440">
            <a:noAutofit/>
          </a:bodyPr>
          <a:lstStyle/>
          <a:p>
            <a:pPr defTabSz="932472" fontAlgn="base"/>
            <a:r>
              <a:rPr lang="en-US" sz="2400" dirty="0">
                <a:solidFill>
                  <a:schemeClr val="accent1"/>
                </a:solidFill>
                <a:cs typeface="Segoe UI" pitchFamily="34" charset="0"/>
              </a:rPr>
              <a:t>Windows Virtual Desktop seamlessly integrate* into Citrix Workspace and Citrix Virtual Apps on Desktops service offerings</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Provide users with the benefits of Windows Virtual Desktop such as multi-session Windows 10 experience on Azure, Office optimization with Office 365 Containers, Profile Containers, App masking and free Extended Security Updates, with Windows 7</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Centrally manage Hybrid deployments with WVD on Azure</a:t>
            </a:r>
            <a:br>
              <a:rPr lang="en-US" sz="2000" dirty="0">
                <a:cs typeface="Segoe UI" pitchFamily="34" charset="0"/>
              </a:rPr>
            </a:br>
            <a:r>
              <a:rPr lang="en-US" sz="2000" dirty="0">
                <a:cs typeface="Segoe UI" pitchFamily="34" charset="0"/>
              </a:rPr>
              <a:t>and manage existing Citrix Virtual App and Desktop service</a:t>
            </a:r>
            <a:br>
              <a:rPr lang="en-US" sz="2000" dirty="0">
                <a:cs typeface="Segoe UI" pitchFamily="34" charset="0"/>
              </a:rPr>
            </a:br>
            <a:r>
              <a:rPr lang="en-US" sz="2000" dirty="0">
                <a:cs typeface="Segoe UI" pitchFamily="34" charset="0"/>
              </a:rPr>
              <a:t>on-premises</a:t>
            </a:r>
          </a:p>
          <a:p>
            <a:pPr marL="342900" indent="-198438" defTabSz="932472" fontAlgn="base">
              <a:spcBef>
                <a:spcPts val="300"/>
              </a:spcBef>
              <a:spcAft>
                <a:spcPts val="600"/>
              </a:spcAft>
              <a:buFont typeface="Arial" panose="020B0604020202020204" pitchFamily="34" charset="0"/>
              <a:buChar char="•"/>
            </a:pPr>
            <a:r>
              <a:rPr lang="en-US" sz="2000" dirty="0">
                <a:cs typeface="Segoe UI" pitchFamily="34" charset="0"/>
              </a:rPr>
              <a:t>Rapidly provision </a:t>
            </a:r>
            <a:r>
              <a:rPr lang="en-US" sz="2400" dirty="0">
                <a:cs typeface="Segoe UI" pitchFamily="34" charset="0"/>
              </a:rPr>
              <a:t>Windows Virtual Desktop resources at scale</a:t>
            </a:r>
          </a:p>
        </p:txBody>
      </p:sp>
      <p:cxnSp>
        <p:nvCxnSpPr>
          <p:cNvPr id="11" name="Straight Connector 10">
            <a:extLst>
              <a:ext uri="{FF2B5EF4-FFF2-40B4-BE49-F238E27FC236}">
                <a16:creationId xmlns:a16="http://schemas.microsoft.com/office/drawing/2014/main" id="{6498144E-0A00-42E5-A4BB-D6A4B07BFFFE}"/>
              </a:ext>
            </a:extLst>
          </p:cNvPr>
          <p:cNvCxnSpPr/>
          <p:nvPr/>
        </p:nvCxnSpPr>
        <p:spPr>
          <a:xfrm>
            <a:off x="3160652"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9941BCF-DA6E-4AB5-BF6C-6170DFF7418D}"/>
              </a:ext>
            </a:extLst>
          </p:cNvPr>
          <p:cNvGrpSpPr/>
          <p:nvPr/>
        </p:nvGrpSpPr>
        <p:grpSpPr>
          <a:xfrm>
            <a:off x="3147953" y="1381639"/>
            <a:ext cx="566798" cy="595161"/>
            <a:chOff x="6126163" y="593725"/>
            <a:chExt cx="1966912" cy="2065338"/>
          </a:xfrm>
        </p:grpSpPr>
        <p:sp>
          <p:nvSpPr>
            <p:cNvPr id="23" name="Freeform 21">
              <a:extLst>
                <a:ext uri="{FF2B5EF4-FFF2-40B4-BE49-F238E27FC236}">
                  <a16:creationId xmlns:a16="http://schemas.microsoft.com/office/drawing/2014/main" id="{A8F2ADFE-4D37-4251-9FD9-03737F3ACE61}"/>
                </a:ext>
              </a:extLst>
            </p:cNvPr>
            <p:cNvSpPr>
              <a:spLocks/>
            </p:cNvSpPr>
            <p:nvPr/>
          </p:nvSpPr>
          <p:spPr bwMode="auto">
            <a:xfrm>
              <a:off x="6126163" y="633413"/>
              <a:ext cx="1328738" cy="1677988"/>
            </a:xfrm>
            <a:custGeom>
              <a:avLst/>
              <a:gdLst>
                <a:gd name="T0" fmla="*/ 686 w 686"/>
                <a:gd name="T1" fmla="*/ 32 h 870"/>
                <a:gd name="T2" fmla="*/ 508 w 686"/>
                <a:gd name="T3" fmla="*/ 0 h 870"/>
                <a:gd name="T4" fmla="*/ 0 w 686"/>
                <a:gd name="T5" fmla="*/ 508 h 870"/>
                <a:gd name="T6" fmla="*/ 152 w 686"/>
                <a:gd name="T7" fmla="*/ 870 h 870"/>
              </a:gdLst>
              <a:ahLst/>
              <a:cxnLst>
                <a:cxn ang="0">
                  <a:pos x="T0" y="T1"/>
                </a:cxn>
                <a:cxn ang="0">
                  <a:pos x="T2" y="T3"/>
                </a:cxn>
                <a:cxn ang="0">
                  <a:pos x="T4" y="T5"/>
                </a:cxn>
                <a:cxn ang="0">
                  <a:pos x="T6" y="T7"/>
                </a:cxn>
              </a:cxnLst>
              <a:rect l="0" t="0" r="r" b="b"/>
              <a:pathLst>
                <a:path w="686" h="870">
                  <a:moveTo>
                    <a:pt x="686" y="32"/>
                  </a:moveTo>
                  <a:cubicBezTo>
                    <a:pt x="631" y="12"/>
                    <a:pt x="571" y="0"/>
                    <a:pt x="508" y="0"/>
                  </a:cubicBezTo>
                  <a:cubicBezTo>
                    <a:pt x="228" y="0"/>
                    <a:pt x="0" y="228"/>
                    <a:pt x="0" y="508"/>
                  </a:cubicBezTo>
                  <a:cubicBezTo>
                    <a:pt x="0" y="650"/>
                    <a:pt x="59" y="778"/>
                    <a:pt x="152" y="87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 name="Freeform 22">
              <a:extLst>
                <a:ext uri="{FF2B5EF4-FFF2-40B4-BE49-F238E27FC236}">
                  <a16:creationId xmlns:a16="http://schemas.microsoft.com/office/drawing/2014/main" id="{3C815D42-F00A-4884-AF59-C44851ED096C}"/>
                </a:ext>
              </a:extLst>
            </p:cNvPr>
            <p:cNvSpPr>
              <a:spLocks/>
            </p:cNvSpPr>
            <p:nvPr/>
          </p:nvSpPr>
          <p:spPr bwMode="auto">
            <a:xfrm>
              <a:off x="6769100" y="917575"/>
              <a:ext cx="1323975" cy="1674813"/>
            </a:xfrm>
            <a:custGeom>
              <a:avLst/>
              <a:gdLst>
                <a:gd name="T0" fmla="*/ 0 w 684"/>
                <a:gd name="T1" fmla="*/ 838 h 869"/>
                <a:gd name="T2" fmla="*/ 176 w 684"/>
                <a:gd name="T3" fmla="*/ 869 h 869"/>
                <a:gd name="T4" fmla="*/ 684 w 684"/>
                <a:gd name="T5" fmla="*/ 361 h 869"/>
                <a:gd name="T6" fmla="*/ 534 w 684"/>
                <a:gd name="T7" fmla="*/ 0 h 869"/>
              </a:gdLst>
              <a:ahLst/>
              <a:cxnLst>
                <a:cxn ang="0">
                  <a:pos x="T0" y="T1"/>
                </a:cxn>
                <a:cxn ang="0">
                  <a:pos x="T2" y="T3"/>
                </a:cxn>
                <a:cxn ang="0">
                  <a:pos x="T4" y="T5"/>
                </a:cxn>
                <a:cxn ang="0">
                  <a:pos x="T6" y="T7"/>
                </a:cxn>
              </a:cxnLst>
              <a:rect l="0" t="0" r="r" b="b"/>
              <a:pathLst>
                <a:path w="684" h="869">
                  <a:moveTo>
                    <a:pt x="0" y="838"/>
                  </a:moveTo>
                  <a:cubicBezTo>
                    <a:pt x="55" y="858"/>
                    <a:pt x="115" y="869"/>
                    <a:pt x="176" y="869"/>
                  </a:cubicBezTo>
                  <a:cubicBezTo>
                    <a:pt x="457" y="869"/>
                    <a:pt x="684" y="642"/>
                    <a:pt x="684" y="361"/>
                  </a:cubicBezTo>
                  <a:cubicBezTo>
                    <a:pt x="684" y="220"/>
                    <a:pt x="627" y="92"/>
                    <a:pt x="534"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5" name="Freeform 23">
              <a:extLst>
                <a:ext uri="{FF2B5EF4-FFF2-40B4-BE49-F238E27FC236}">
                  <a16:creationId xmlns:a16="http://schemas.microsoft.com/office/drawing/2014/main" id="{46949DA6-E9A0-43BA-98FD-40507F52E357}"/>
                </a:ext>
              </a:extLst>
            </p:cNvPr>
            <p:cNvSpPr>
              <a:spLocks/>
            </p:cNvSpPr>
            <p:nvPr/>
          </p:nvSpPr>
          <p:spPr bwMode="auto">
            <a:xfrm>
              <a:off x="7440613" y="593725"/>
              <a:ext cx="155575" cy="236538"/>
            </a:xfrm>
            <a:custGeom>
              <a:avLst/>
              <a:gdLst>
                <a:gd name="T0" fmla="*/ 45 w 80"/>
                <a:gd name="T1" fmla="*/ 0 h 123"/>
                <a:gd name="T2" fmla="*/ 76 w 80"/>
                <a:gd name="T3" fmla="*/ 67 h 123"/>
                <a:gd name="T4" fmla="*/ 67 w 80"/>
                <a:gd name="T5" fmla="*/ 92 h 123"/>
                <a:gd name="T6" fmla="*/ 0 w 80"/>
                <a:gd name="T7" fmla="*/ 123 h 123"/>
              </a:gdLst>
              <a:ahLst/>
              <a:cxnLst>
                <a:cxn ang="0">
                  <a:pos x="T0" y="T1"/>
                </a:cxn>
                <a:cxn ang="0">
                  <a:pos x="T2" y="T3"/>
                </a:cxn>
                <a:cxn ang="0">
                  <a:pos x="T4" y="T5"/>
                </a:cxn>
                <a:cxn ang="0">
                  <a:pos x="T6" y="T7"/>
                </a:cxn>
              </a:cxnLst>
              <a:rect l="0" t="0" r="r" b="b"/>
              <a:pathLst>
                <a:path w="80" h="123">
                  <a:moveTo>
                    <a:pt x="45" y="0"/>
                  </a:moveTo>
                  <a:cubicBezTo>
                    <a:pt x="76" y="67"/>
                    <a:pt x="76" y="67"/>
                    <a:pt x="76" y="67"/>
                  </a:cubicBezTo>
                  <a:cubicBezTo>
                    <a:pt x="80" y="74"/>
                    <a:pt x="75" y="88"/>
                    <a:pt x="67" y="92"/>
                  </a:cubicBezTo>
                  <a:cubicBezTo>
                    <a:pt x="0" y="123"/>
                    <a:pt x="0" y="123"/>
                    <a:pt x="0" y="123"/>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6" name="Freeform 24">
              <a:extLst>
                <a:ext uri="{FF2B5EF4-FFF2-40B4-BE49-F238E27FC236}">
                  <a16:creationId xmlns:a16="http://schemas.microsoft.com/office/drawing/2014/main" id="{5F396096-A347-43E2-85BA-F6F0EA5AD904}"/>
                </a:ext>
              </a:extLst>
            </p:cNvPr>
            <p:cNvSpPr>
              <a:spLocks/>
            </p:cNvSpPr>
            <p:nvPr/>
          </p:nvSpPr>
          <p:spPr bwMode="auto">
            <a:xfrm>
              <a:off x="6637338" y="2413000"/>
              <a:ext cx="136525" cy="246063"/>
            </a:xfrm>
            <a:custGeom>
              <a:avLst/>
              <a:gdLst>
                <a:gd name="T0" fmla="*/ 46 w 71"/>
                <a:gd name="T1" fmla="*/ 128 h 128"/>
                <a:gd name="T2" fmla="*/ 4 w 71"/>
                <a:gd name="T3" fmla="*/ 67 h 128"/>
                <a:gd name="T4" fmla="*/ 10 w 71"/>
                <a:gd name="T5" fmla="*/ 41 h 128"/>
                <a:gd name="T6" fmla="*/ 71 w 71"/>
                <a:gd name="T7" fmla="*/ 0 h 128"/>
              </a:gdLst>
              <a:ahLst/>
              <a:cxnLst>
                <a:cxn ang="0">
                  <a:pos x="T0" y="T1"/>
                </a:cxn>
                <a:cxn ang="0">
                  <a:pos x="T2" y="T3"/>
                </a:cxn>
                <a:cxn ang="0">
                  <a:pos x="T4" y="T5"/>
                </a:cxn>
                <a:cxn ang="0">
                  <a:pos x="T6" y="T7"/>
                </a:cxn>
              </a:cxnLst>
              <a:rect l="0" t="0" r="r" b="b"/>
              <a:pathLst>
                <a:path w="71" h="128">
                  <a:moveTo>
                    <a:pt x="46" y="128"/>
                  </a:moveTo>
                  <a:cubicBezTo>
                    <a:pt x="4" y="67"/>
                    <a:pt x="4" y="67"/>
                    <a:pt x="4" y="67"/>
                  </a:cubicBezTo>
                  <a:cubicBezTo>
                    <a:pt x="0" y="60"/>
                    <a:pt x="3" y="46"/>
                    <a:pt x="10" y="41"/>
                  </a:cubicBezTo>
                  <a:cubicBezTo>
                    <a:pt x="71" y="0"/>
                    <a:pt x="71" y="0"/>
                    <a:pt x="71" y="0"/>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 name="Oval 25">
              <a:extLst>
                <a:ext uri="{FF2B5EF4-FFF2-40B4-BE49-F238E27FC236}">
                  <a16:creationId xmlns:a16="http://schemas.microsoft.com/office/drawing/2014/main" id="{A11557A4-B1B9-4AA9-9CCC-483AFE919947}"/>
                </a:ext>
              </a:extLst>
            </p:cNvPr>
            <p:cNvSpPr>
              <a:spLocks noChangeArrowheads="1"/>
            </p:cNvSpPr>
            <p:nvPr/>
          </p:nvSpPr>
          <p:spPr bwMode="auto">
            <a:xfrm>
              <a:off x="6630988" y="1149350"/>
              <a:ext cx="958850" cy="955675"/>
            </a:xfrm>
            <a:prstGeom prst="ellips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28" name="monitor" title="Icon of a monitor">
            <a:extLst>
              <a:ext uri="{FF2B5EF4-FFF2-40B4-BE49-F238E27FC236}">
                <a16:creationId xmlns:a16="http://schemas.microsoft.com/office/drawing/2014/main" id="{BA09059A-8F63-4016-A243-3DAAADA9AFDF}"/>
              </a:ext>
            </a:extLst>
          </p:cNvPr>
          <p:cNvSpPr>
            <a:spLocks noChangeAspect="1" noEditPoints="1"/>
          </p:cNvSpPr>
          <p:nvPr/>
        </p:nvSpPr>
        <p:spPr bwMode="auto">
          <a:xfrm>
            <a:off x="466558" y="1466983"/>
            <a:ext cx="642510" cy="49241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6134689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solidFill>
                  <a:schemeClr val="tx1"/>
                </a:solidFill>
              </a:rPr>
              <a:t>Windows Virtual Desktop and Citrix: Architectural Guidance </a:t>
            </a:r>
          </a:p>
        </p:txBody>
      </p:sp>
      <p:sp>
        <p:nvSpPr>
          <p:cNvPr id="94" name="Rectangle 93">
            <a:extLst>
              <a:ext uri="{FF2B5EF4-FFF2-40B4-BE49-F238E27FC236}">
                <a16:creationId xmlns:a16="http://schemas.microsoft.com/office/drawing/2014/main" id="{F7BF0341-66FA-4BC8-9410-59C7E87F3124}"/>
              </a:ext>
            </a:extLst>
          </p:cNvPr>
          <p:cNvSpPr/>
          <p:nvPr/>
        </p:nvSpPr>
        <p:spPr bwMode="auto">
          <a:xfrm>
            <a:off x="8033496" y="3926252"/>
            <a:ext cx="3964829" cy="2445077"/>
          </a:xfrm>
          <a:prstGeom prst="rect">
            <a:avLst/>
          </a:prstGeom>
          <a:solidFill>
            <a:schemeClr val="bg1"/>
          </a:solidFill>
          <a:ln w="6350" cap="flat" cmpd="sng" algn="ctr">
            <a:solidFill>
              <a:schemeClr val="bg1">
                <a:lumMod val="75000"/>
              </a:schemeClr>
            </a:solid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defTabSz="950846"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00" name="Rectangle 99">
            <a:extLst>
              <a:ext uri="{FF2B5EF4-FFF2-40B4-BE49-F238E27FC236}">
                <a16:creationId xmlns:a16="http://schemas.microsoft.com/office/drawing/2014/main" id="{57F5931F-506F-4698-9DAF-415398AAE66E}"/>
              </a:ext>
            </a:extLst>
          </p:cNvPr>
          <p:cNvSpPr/>
          <p:nvPr/>
        </p:nvSpPr>
        <p:spPr bwMode="auto">
          <a:xfrm>
            <a:off x="3488183" y="3886200"/>
            <a:ext cx="3755381" cy="275408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lvl="0" defTabSz="950846" fontAlgn="base">
              <a:spcBef>
                <a:spcPct val="0"/>
              </a:spcBef>
              <a:spcAft>
                <a:spcPct val="0"/>
              </a:spcAft>
              <a:defRPr/>
            </a:pPr>
            <a:r>
              <a:rPr lang="en-US" sz="1400" dirty="0">
                <a:latin typeface="+mj-lt"/>
                <a:cs typeface="Segoe UI Light"/>
              </a:rPr>
              <a:t>Windows Virtual Desktop services</a:t>
            </a:r>
          </a:p>
        </p:txBody>
      </p:sp>
      <p:sp>
        <p:nvSpPr>
          <p:cNvPr id="109" name="Rectangle 108">
            <a:extLst>
              <a:ext uri="{FF2B5EF4-FFF2-40B4-BE49-F238E27FC236}">
                <a16:creationId xmlns:a16="http://schemas.microsoft.com/office/drawing/2014/main" id="{15E9E245-F4D7-4D94-A7E2-CEBA7DE17411}"/>
              </a:ext>
            </a:extLst>
          </p:cNvPr>
          <p:cNvSpPr/>
          <p:nvPr/>
        </p:nvSpPr>
        <p:spPr bwMode="auto">
          <a:xfrm>
            <a:off x="769088" y="2943867"/>
            <a:ext cx="2317012" cy="7295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r>
              <a:rPr lang="en-US" sz="1400" dirty="0">
                <a:solidFill>
                  <a:schemeClr val="accent1"/>
                </a:solidFill>
                <a:latin typeface="+mj-lt"/>
                <a:cs typeface="Segoe UI Light"/>
              </a:rPr>
              <a:t>Client’s</a:t>
            </a:r>
          </a:p>
          <a:p>
            <a:pPr algn="ctr" defTabSz="878223">
              <a:lnSpc>
                <a:spcPct val="90000"/>
              </a:lnSpc>
              <a:defRPr/>
            </a:pPr>
            <a:r>
              <a:rPr lang="en-US" sz="1400" dirty="0">
                <a:solidFill>
                  <a:schemeClr val="accent1"/>
                </a:solidFill>
                <a:latin typeface="+mj-lt"/>
                <a:cs typeface="Segoe UI Light"/>
              </a:rPr>
              <a:t>Citrix Receivers</a:t>
            </a:r>
          </a:p>
        </p:txBody>
      </p:sp>
      <p:sp>
        <p:nvSpPr>
          <p:cNvPr id="110" name="Rectangle 109">
            <a:extLst>
              <a:ext uri="{FF2B5EF4-FFF2-40B4-BE49-F238E27FC236}">
                <a16:creationId xmlns:a16="http://schemas.microsoft.com/office/drawing/2014/main" id="{A631BE32-AB69-4950-B9C3-232BFF0C25CB}"/>
              </a:ext>
            </a:extLst>
          </p:cNvPr>
          <p:cNvSpPr/>
          <p:nvPr/>
        </p:nvSpPr>
        <p:spPr bwMode="auto">
          <a:xfrm>
            <a:off x="3488183" y="2943867"/>
            <a:ext cx="3808385" cy="7295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r>
              <a:rPr lang="en-US" sz="1400" dirty="0">
                <a:solidFill>
                  <a:schemeClr val="accent1"/>
                </a:solidFill>
                <a:latin typeface="+mj-lt"/>
                <a:cs typeface="Segoe UI Light"/>
              </a:rPr>
              <a:t>Management plane services</a:t>
            </a:r>
          </a:p>
        </p:txBody>
      </p:sp>
      <p:sp>
        <p:nvSpPr>
          <p:cNvPr id="111" name="Rectangle 110">
            <a:extLst>
              <a:ext uri="{FF2B5EF4-FFF2-40B4-BE49-F238E27FC236}">
                <a16:creationId xmlns:a16="http://schemas.microsoft.com/office/drawing/2014/main" id="{E99B4A9F-1521-4731-93B9-A4FEFC95AAE2}"/>
              </a:ext>
            </a:extLst>
          </p:cNvPr>
          <p:cNvSpPr/>
          <p:nvPr/>
        </p:nvSpPr>
        <p:spPr bwMode="auto">
          <a:xfrm>
            <a:off x="7790087" y="2943867"/>
            <a:ext cx="4252793" cy="7295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r>
              <a:rPr lang="en-US" sz="1400" dirty="0">
                <a:solidFill>
                  <a:schemeClr val="accent1"/>
                </a:solidFill>
                <a:latin typeface="+mj-lt"/>
                <a:cs typeface="Segoe UI Light"/>
              </a:rPr>
              <a:t>Windows 10 Enterprise multi-session, Windows 7, Windows Server 2012R2+</a:t>
            </a:r>
          </a:p>
          <a:p>
            <a:pPr algn="ctr" defTabSz="878223">
              <a:lnSpc>
                <a:spcPct val="90000"/>
              </a:lnSpc>
              <a:defRPr/>
            </a:pPr>
            <a:r>
              <a:rPr lang="en-US" sz="1400" dirty="0">
                <a:solidFill>
                  <a:schemeClr val="accent1"/>
                </a:solidFill>
                <a:latin typeface="+mj-lt"/>
                <a:cs typeface="Segoe UI Light"/>
              </a:rPr>
              <a:t>Azure virtual machines &amp; services</a:t>
            </a:r>
          </a:p>
        </p:txBody>
      </p:sp>
      <p:sp>
        <p:nvSpPr>
          <p:cNvPr id="112" name="Rectangle 123">
            <a:extLst>
              <a:ext uri="{FF2B5EF4-FFF2-40B4-BE49-F238E27FC236}">
                <a16:creationId xmlns:a16="http://schemas.microsoft.com/office/drawing/2014/main" id="{69E47C7B-1327-45A2-B1D9-863DEE9D9AAF}"/>
              </a:ext>
            </a:extLst>
          </p:cNvPr>
          <p:cNvSpPr/>
          <p:nvPr/>
        </p:nvSpPr>
        <p:spPr bwMode="auto">
          <a:xfrm>
            <a:off x="723900" y="2895600"/>
            <a:ext cx="2362200" cy="3835400"/>
          </a:xfrm>
          <a:custGeom>
            <a:avLst/>
            <a:gdLst>
              <a:gd name="connsiteX0" fmla="*/ 0 w 2721872"/>
              <a:gd name="connsiteY0" fmla="*/ 0 h 620860"/>
              <a:gd name="connsiteX1" fmla="*/ 2721872 w 2721872"/>
              <a:gd name="connsiteY1" fmla="*/ 0 h 620860"/>
              <a:gd name="connsiteX2" fmla="*/ 2721872 w 2721872"/>
              <a:gd name="connsiteY2" fmla="*/ 620860 h 620860"/>
              <a:gd name="connsiteX3" fmla="*/ 0 w 2721872"/>
              <a:gd name="connsiteY3" fmla="*/ 620860 h 620860"/>
              <a:gd name="connsiteX4" fmla="*/ 0 w 2721872"/>
              <a:gd name="connsiteY4" fmla="*/ 0 h 620860"/>
              <a:gd name="connsiteX0" fmla="*/ 2721872 w 2813312"/>
              <a:gd name="connsiteY0" fmla="*/ 620860 h 712300"/>
              <a:gd name="connsiteX1" fmla="*/ 0 w 2813312"/>
              <a:gd name="connsiteY1" fmla="*/ 620860 h 712300"/>
              <a:gd name="connsiteX2" fmla="*/ 0 w 2813312"/>
              <a:gd name="connsiteY2" fmla="*/ 0 h 712300"/>
              <a:gd name="connsiteX3" fmla="*/ 2721872 w 2813312"/>
              <a:gd name="connsiteY3" fmla="*/ 0 h 712300"/>
              <a:gd name="connsiteX4" fmla="*/ 2813312 w 2813312"/>
              <a:gd name="connsiteY4" fmla="*/ 712300 h 712300"/>
              <a:gd name="connsiteX0" fmla="*/ 2721872 w 2721872"/>
              <a:gd name="connsiteY0" fmla="*/ 620860 h 620860"/>
              <a:gd name="connsiteX1" fmla="*/ 0 w 2721872"/>
              <a:gd name="connsiteY1" fmla="*/ 620860 h 620860"/>
              <a:gd name="connsiteX2" fmla="*/ 0 w 2721872"/>
              <a:gd name="connsiteY2" fmla="*/ 0 h 620860"/>
              <a:gd name="connsiteX3" fmla="*/ 2721872 w 2721872"/>
              <a:gd name="connsiteY3" fmla="*/ 0 h 620860"/>
              <a:gd name="connsiteX0" fmla="*/ 0 w 2721872"/>
              <a:gd name="connsiteY0" fmla="*/ 620860 h 620860"/>
              <a:gd name="connsiteX1" fmla="*/ 0 w 2721872"/>
              <a:gd name="connsiteY1" fmla="*/ 0 h 620860"/>
              <a:gd name="connsiteX2" fmla="*/ 2721872 w 2721872"/>
              <a:gd name="connsiteY2" fmla="*/ 0 h 620860"/>
            </a:gdLst>
            <a:ahLst/>
            <a:cxnLst>
              <a:cxn ang="0">
                <a:pos x="connsiteX0" y="connsiteY0"/>
              </a:cxn>
              <a:cxn ang="0">
                <a:pos x="connsiteX1" y="connsiteY1"/>
              </a:cxn>
              <a:cxn ang="0">
                <a:pos x="connsiteX2" y="connsiteY2"/>
              </a:cxn>
            </a:cxnLst>
            <a:rect l="l" t="t" r="r" b="b"/>
            <a:pathLst>
              <a:path w="2721872" h="620860">
                <a:moveTo>
                  <a:pt x="0" y="620860"/>
                </a:moveTo>
                <a:lnTo>
                  <a:pt x="0" y="0"/>
                </a:lnTo>
                <a:lnTo>
                  <a:pt x="2721872" y="0"/>
                </a:lnTo>
              </a:path>
            </a:pathLst>
          </a:custGeom>
          <a:noFill/>
          <a:ln w="6350">
            <a:solidFill>
              <a:schemeClr val="bg1">
                <a:lumMod val="75000"/>
              </a:schemeClr>
            </a:solidFill>
            <a:headEnd type="diamond"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endParaRPr lang="en-US" sz="1600" dirty="0">
              <a:solidFill>
                <a:schemeClr val="accent1"/>
              </a:solidFill>
              <a:latin typeface="+mj-lt"/>
              <a:cs typeface="Segoe UI Light"/>
            </a:endParaRPr>
          </a:p>
        </p:txBody>
      </p:sp>
      <p:sp>
        <p:nvSpPr>
          <p:cNvPr id="113" name="Rectangle 123">
            <a:extLst>
              <a:ext uri="{FF2B5EF4-FFF2-40B4-BE49-F238E27FC236}">
                <a16:creationId xmlns:a16="http://schemas.microsoft.com/office/drawing/2014/main" id="{86A1A3AA-D79A-4344-A297-4826B82F934C}"/>
              </a:ext>
            </a:extLst>
          </p:cNvPr>
          <p:cNvSpPr/>
          <p:nvPr/>
        </p:nvSpPr>
        <p:spPr bwMode="auto">
          <a:xfrm>
            <a:off x="3445884" y="2895600"/>
            <a:ext cx="3850104" cy="3835400"/>
          </a:xfrm>
          <a:custGeom>
            <a:avLst/>
            <a:gdLst>
              <a:gd name="connsiteX0" fmla="*/ 0 w 2721872"/>
              <a:gd name="connsiteY0" fmla="*/ 0 h 620860"/>
              <a:gd name="connsiteX1" fmla="*/ 2721872 w 2721872"/>
              <a:gd name="connsiteY1" fmla="*/ 0 h 620860"/>
              <a:gd name="connsiteX2" fmla="*/ 2721872 w 2721872"/>
              <a:gd name="connsiteY2" fmla="*/ 620860 h 620860"/>
              <a:gd name="connsiteX3" fmla="*/ 0 w 2721872"/>
              <a:gd name="connsiteY3" fmla="*/ 620860 h 620860"/>
              <a:gd name="connsiteX4" fmla="*/ 0 w 2721872"/>
              <a:gd name="connsiteY4" fmla="*/ 0 h 620860"/>
              <a:gd name="connsiteX0" fmla="*/ 2721872 w 2813312"/>
              <a:gd name="connsiteY0" fmla="*/ 620860 h 712300"/>
              <a:gd name="connsiteX1" fmla="*/ 0 w 2813312"/>
              <a:gd name="connsiteY1" fmla="*/ 620860 h 712300"/>
              <a:gd name="connsiteX2" fmla="*/ 0 w 2813312"/>
              <a:gd name="connsiteY2" fmla="*/ 0 h 712300"/>
              <a:gd name="connsiteX3" fmla="*/ 2721872 w 2813312"/>
              <a:gd name="connsiteY3" fmla="*/ 0 h 712300"/>
              <a:gd name="connsiteX4" fmla="*/ 2813312 w 2813312"/>
              <a:gd name="connsiteY4" fmla="*/ 712300 h 712300"/>
              <a:gd name="connsiteX0" fmla="*/ 2721872 w 2721872"/>
              <a:gd name="connsiteY0" fmla="*/ 620860 h 620860"/>
              <a:gd name="connsiteX1" fmla="*/ 0 w 2721872"/>
              <a:gd name="connsiteY1" fmla="*/ 620860 h 620860"/>
              <a:gd name="connsiteX2" fmla="*/ 0 w 2721872"/>
              <a:gd name="connsiteY2" fmla="*/ 0 h 620860"/>
              <a:gd name="connsiteX3" fmla="*/ 2721872 w 2721872"/>
              <a:gd name="connsiteY3" fmla="*/ 0 h 620860"/>
              <a:gd name="connsiteX0" fmla="*/ 0 w 2721872"/>
              <a:gd name="connsiteY0" fmla="*/ 620860 h 620860"/>
              <a:gd name="connsiteX1" fmla="*/ 0 w 2721872"/>
              <a:gd name="connsiteY1" fmla="*/ 0 h 620860"/>
              <a:gd name="connsiteX2" fmla="*/ 2721872 w 2721872"/>
              <a:gd name="connsiteY2" fmla="*/ 0 h 620860"/>
            </a:gdLst>
            <a:ahLst/>
            <a:cxnLst>
              <a:cxn ang="0">
                <a:pos x="connsiteX0" y="connsiteY0"/>
              </a:cxn>
              <a:cxn ang="0">
                <a:pos x="connsiteX1" y="connsiteY1"/>
              </a:cxn>
              <a:cxn ang="0">
                <a:pos x="connsiteX2" y="connsiteY2"/>
              </a:cxn>
            </a:cxnLst>
            <a:rect l="l" t="t" r="r" b="b"/>
            <a:pathLst>
              <a:path w="2721872" h="620860">
                <a:moveTo>
                  <a:pt x="0" y="620860"/>
                </a:moveTo>
                <a:lnTo>
                  <a:pt x="0" y="0"/>
                </a:lnTo>
                <a:lnTo>
                  <a:pt x="2721872" y="0"/>
                </a:lnTo>
              </a:path>
            </a:pathLst>
          </a:custGeom>
          <a:noFill/>
          <a:ln w="6350">
            <a:solidFill>
              <a:schemeClr val="bg1">
                <a:lumMod val="75000"/>
              </a:schemeClr>
            </a:solidFill>
            <a:headEnd type="diamond"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endParaRPr lang="en-US" sz="1600" dirty="0">
              <a:solidFill>
                <a:schemeClr val="accent1"/>
              </a:solidFill>
              <a:latin typeface="+mj-lt"/>
              <a:cs typeface="Segoe UI Light"/>
            </a:endParaRPr>
          </a:p>
        </p:txBody>
      </p:sp>
      <p:sp>
        <p:nvSpPr>
          <p:cNvPr id="114" name="Rectangle 123">
            <a:extLst>
              <a:ext uri="{FF2B5EF4-FFF2-40B4-BE49-F238E27FC236}">
                <a16:creationId xmlns:a16="http://schemas.microsoft.com/office/drawing/2014/main" id="{AD41C3A5-6B82-41D7-9750-60CEB45A027B}"/>
              </a:ext>
            </a:extLst>
          </p:cNvPr>
          <p:cNvSpPr/>
          <p:nvPr/>
        </p:nvSpPr>
        <p:spPr bwMode="auto">
          <a:xfrm>
            <a:off x="7744672" y="2895600"/>
            <a:ext cx="4298208" cy="3835400"/>
          </a:xfrm>
          <a:custGeom>
            <a:avLst/>
            <a:gdLst>
              <a:gd name="connsiteX0" fmla="*/ 0 w 2721872"/>
              <a:gd name="connsiteY0" fmla="*/ 0 h 620860"/>
              <a:gd name="connsiteX1" fmla="*/ 2721872 w 2721872"/>
              <a:gd name="connsiteY1" fmla="*/ 0 h 620860"/>
              <a:gd name="connsiteX2" fmla="*/ 2721872 w 2721872"/>
              <a:gd name="connsiteY2" fmla="*/ 620860 h 620860"/>
              <a:gd name="connsiteX3" fmla="*/ 0 w 2721872"/>
              <a:gd name="connsiteY3" fmla="*/ 620860 h 620860"/>
              <a:gd name="connsiteX4" fmla="*/ 0 w 2721872"/>
              <a:gd name="connsiteY4" fmla="*/ 0 h 620860"/>
              <a:gd name="connsiteX0" fmla="*/ 2721872 w 2813312"/>
              <a:gd name="connsiteY0" fmla="*/ 620860 h 712300"/>
              <a:gd name="connsiteX1" fmla="*/ 0 w 2813312"/>
              <a:gd name="connsiteY1" fmla="*/ 620860 h 712300"/>
              <a:gd name="connsiteX2" fmla="*/ 0 w 2813312"/>
              <a:gd name="connsiteY2" fmla="*/ 0 h 712300"/>
              <a:gd name="connsiteX3" fmla="*/ 2721872 w 2813312"/>
              <a:gd name="connsiteY3" fmla="*/ 0 h 712300"/>
              <a:gd name="connsiteX4" fmla="*/ 2813312 w 2813312"/>
              <a:gd name="connsiteY4" fmla="*/ 712300 h 712300"/>
              <a:gd name="connsiteX0" fmla="*/ 2721872 w 2721872"/>
              <a:gd name="connsiteY0" fmla="*/ 620860 h 620860"/>
              <a:gd name="connsiteX1" fmla="*/ 0 w 2721872"/>
              <a:gd name="connsiteY1" fmla="*/ 620860 h 620860"/>
              <a:gd name="connsiteX2" fmla="*/ 0 w 2721872"/>
              <a:gd name="connsiteY2" fmla="*/ 0 h 620860"/>
              <a:gd name="connsiteX3" fmla="*/ 2721872 w 2721872"/>
              <a:gd name="connsiteY3" fmla="*/ 0 h 620860"/>
              <a:gd name="connsiteX0" fmla="*/ 0 w 2721872"/>
              <a:gd name="connsiteY0" fmla="*/ 620860 h 620860"/>
              <a:gd name="connsiteX1" fmla="*/ 0 w 2721872"/>
              <a:gd name="connsiteY1" fmla="*/ 0 h 620860"/>
              <a:gd name="connsiteX2" fmla="*/ 2721872 w 2721872"/>
              <a:gd name="connsiteY2" fmla="*/ 0 h 620860"/>
            </a:gdLst>
            <a:ahLst/>
            <a:cxnLst>
              <a:cxn ang="0">
                <a:pos x="connsiteX0" y="connsiteY0"/>
              </a:cxn>
              <a:cxn ang="0">
                <a:pos x="connsiteX1" y="connsiteY1"/>
              </a:cxn>
              <a:cxn ang="0">
                <a:pos x="connsiteX2" y="connsiteY2"/>
              </a:cxn>
            </a:cxnLst>
            <a:rect l="l" t="t" r="r" b="b"/>
            <a:pathLst>
              <a:path w="2721872" h="620860">
                <a:moveTo>
                  <a:pt x="0" y="620860"/>
                </a:moveTo>
                <a:lnTo>
                  <a:pt x="0" y="0"/>
                </a:lnTo>
                <a:lnTo>
                  <a:pt x="2721872" y="0"/>
                </a:lnTo>
              </a:path>
            </a:pathLst>
          </a:custGeom>
          <a:noFill/>
          <a:ln w="6350">
            <a:solidFill>
              <a:schemeClr val="bg1">
                <a:lumMod val="75000"/>
              </a:schemeClr>
            </a:solidFill>
            <a:headEnd type="diamond"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878223">
              <a:lnSpc>
                <a:spcPct val="90000"/>
              </a:lnSpc>
              <a:defRPr/>
            </a:pPr>
            <a:endParaRPr lang="en-US" sz="1600" dirty="0">
              <a:solidFill>
                <a:schemeClr val="accent1"/>
              </a:solidFill>
              <a:latin typeface="+mj-lt"/>
              <a:cs typeface="Segoe UI Light"/>
            </a:endParaRPr>
          </a:p>
        </p:txBody>
      </p:sp>
      <p:sp>
        <p:nvSpPr>
          <p:cNvPr id="115" name="CellPhone_E8EA" title="Icon of a cellphone">
            <a:extLst>
              <a:ext uri="{FF2B5EF4-FFF2-40B4-BE49-F238E27FC236}">
                <a16:creationId xmlns:a16="http://schemas.microsoft.com/office/drawing/2014/main" id="{1B41CE4B-30C6-43A5-9DFF-99EC1F3E0669}"/>
              </a:ext>
            </a:extLst>
          </p:cNvPr>
          <p:cNvSpPr>
            <a:spLocks noChangeAspect="1" noEditPoints="1"/>
          </p:cNvSpPr>
          <p:nvPr/>
        </p:nvSpPr>
        <p:spPr bwMode="auto">
          <a:xfrm>
            <a:off x="1084597" y="4047685"/>
            <a:ext cx="281558" cy="46918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900" dirty="0">
              <a:gradFill>
                <a:gsLst>
                  <a:gs pos="0">
                    <a:srgbClr val="505050"/>
                  </a:gs>
                  <a:gs pos="100000">
                    <a:srgbClr val="505050"/>
                  </a:gs>
                </a:gsLst>
              </a:gradFill>
              <a:latin typeface="Segoe UI"/>
            </a:endParaRPr>
          </a:p>
        </p:txBody>
      </p:sp>
      <p:sp>
        <p:nvSpPr>
          <p:cNvPr id="116" name="Laptop_E770" title="Icon of a laptop">
            <a:extLst>
              <a:ext uri="{FF2B5EF4-FFF2-40B4-BE49-F238E27FC236}">
                <a16:creationId xmlns:a16="http://schemas.microsoft.com/office/drawing/2014/main" id="{9EF9C20A-8A79-4D0A-BF17-0E40BBB13796}"/>
              </a:ext>
            </a:extLst>
          </p:cNvPr>
          <p:cNvSpPr>
            <a:spLocks noChangeAspect="1" noEditPoints="1"/>
          </p:cNvSpPr>
          <p:nvPr/>
        </p:nvSpPr>
        <p:spPr bwMode="auto">
          <a:xfrm>
            <a:off x="939899" y="5961354"/>
            <a:ext cx="570955" cy="38098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900" dirty="0">
              <a:gradFill>
                <a:gsLst>
                  <a:gs pos="0">
                    <a:srgbClr val="505050"/>
                  </a:gs>
                  <a:gs pos="100000">
                    <a:srgbClr val="505050"/>
                  </a:gs>
                </a:gsLst>
              </a:gradFill>
              <a:latin typeface="Segoe UI"/>
            </a:endParaRPr>
          </a:p>
        </p:txBody>
      </p:sp>
      <p:sp>
        <p:nvSpPr>
          <p:cNvPr id="117" name="Tablet_E70A" title="Icon of a tablet">
            <a:extLst>
              <a:ext uri="{FF2B5EF4-FFF2-40B4-BE49-F238E27FC236}">
                <a16:creationId xmlns:a16="http://schemas.microsoft.com/office/drawing/2014/main" id="{71E8E401-F621-44A8-ABE5-51A968A06118}"/>
              </a:ext>
            </a:extLst>
          </p:cNvPr>
          <p:cNvSpPr>
            <a:spLocks noChangeAspect="1" noEditPoints="1"/>
          </p:cNvSpPr>
          <p:nvPr/>
        </p:nvSpPr>
        <p:spPr bwMode="auto">
          <a:xfrm>
            <a:off x="982944" y="5061144"/>
            <a:ext cx="484864" cy="35593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900" dirty="0">
              <a:gradFill>
                <a:gsLst>
                  <a:gs pos="0">
                    <a:srgbClr val="505050"/>
                  </a:gs>
                  <a:gs pos="100000">
                    <a:srgbClr val="505050"/>
                  </a:gs>
                </a:gsLst>
              </a:gradFill>
              <a:latin typeface="Segoe UI"/>
            </a:endParaRPr>
          </a:p>
        </p:txBody>
      </p:sp>
      <p:grpSp>
        <p:nvGrpSpPr>
          <p:cNvPr id="118" name="Group 117">
            <a:extLst>
              <a:ext uri="{FF2B5EF4-FFF2-40B4-BE49-F238E27FC236}">
                <a16:creationId xmlns:a16="http://schemas.microsoft.com/office/drawing/2014/main" id="{F3AFCFEE-67A9-4BD7-9F0F-5C560932DC3E}"/>
              </a:ext>
            </a:extLst>
          </p:cNvPr>
          <p:cNvGrpSpPr/>
          <p:nvPr/>
        </p:nvGrpSpPr>
        <p:grpSpPr>
          <a:xfrm>
            <a:off x="1898368" y="4047685"/>
            <a:ext cx="491662" cy="2300816"/>
            <a:chOff x="2224274" y="2338191"/>
            <a:chExt cx="482065" cy="2255907"/>
          </a:xfrm>
        </p:grpSpPr>
        <p:grpSp>
          <p:nvGrpSpPr>
            <p:cNvPr id="119" name="Group 118">
              <a:extLst>
                <a:ext uri="{FF2B5EF4-FFF2-40B4-BE49-F238E27FC236}">
                  <a16:creationId xmlns:a16="http://schemas.microsoft.com/office/drawing/2014/main" id="{BB2F9D76-5B0E-4C7F-AF51-2A95118DDF65}"/>
                </a:ext>
              </a:extLst>
            </p:cNvPr>
            <p:cNvGrpSpPr/>
            <p:nvPr/>
          </p:nvGrpSpPr>
          <p:grpSpPr>
            <a:xfrm>
              <a:off x="2281302" y="3639439"/>
              <a:ext cx="319498" cy="414180"/>
              <a:chOff x="5866856" y="4829242"/>
              <a:chExt cx="702675" cy="865083"/>
            </a:xfrm>
          </p:grpSpPr>
          <p:sp>
            <p:nvSpPr>
              <p:cNvPr id="128" name="Freeform 12">
                <a:extLst>
                  <a:ext uri="{FF2B5EF4-FFF2-40B4-BE49-F238E27FC236}">
                    <a16:creationId xmlns:a16="http://schemas.microsoft.com/office/drawing/2014/main" id="{3AA156EC-207C-4CA9-B561-E3FF86E6223F}"/>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dirty="0">
                  <a:solidFill>
                    <a:srgbClr val="505050"/>
                  </a:solidFill>
                  <a:latin typeface="Segoe UI"/>
                </a:endParaRPr>
              </a:p>
            </p:txBody>
          </p:sp>
          <p:sp>
            <p:nvSpPr>
              <p:cNvPr id="129" name="Freeform 13">
                <a:extLst>
                  <a:ext uri="{FF2B5EF4-FFF2-40B4-BE49-F238E27FC236}">
                    <a16:creationId xmlns:a16="http://schemas.microsoft.com/office/drawing/2014/main" id="{E1300668-5EE1-4B86-B5BF-33A80FFA896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dirty="0">
                  <a:solidFill>
                    <a:srgbClr val="505050"/>
                  </a:solidFill>
                  <a:latin typeface="Segoe UI"/>
                </a:endParaRPr>
              </a:p>
            </p:txBody>
          </p:sp>
        </p:grpSp>
        <p:grpSp>
          <p:nvGrpSpPr>
            <p:cNvPr id="120" name="Group 119">
              <a:extLst>
                <a:ext uri="{FF2B5EF4-FFF2-40B4-BE49-F238E27FC236}">
                  <a16:creationId xmlns:a16="http://schemas.microsoft.com/office/drawing/2014/main" id="{46ABDDED-EBDE-4B65-B971-C60BF9D7CF52}"/>
                </a:ext>
              </a:extLst>
            </p:cNvPr>
            <p:cNvGrpSpPr/>
            <p:nvPr/>
          </p:nvGrpSpPr>
          <p:grpSpPr>
            <a:xfrm>
              <a:off x="2286418" y="3019895"/>
              <a:ext cx="335350" cy="419905"/>
              <a:chOff x="13987161" y="3323588"/>
              <a:chExt cx="2047876" cy="2435225"/>
            </a:xfrm>
            <a:solidFill>
              <a:schemeClr val="bg1"/>
            </a:solidFill>
          </p:grpSpPr>
          <p:sp>
            <p:nvSpPr>
              <p:cNvPr id="124" name="Freeform 50">
                <a:extLst>
                  <a:ext uri="{FF2B5EF4-FFF2-40B4-BE49-F238E27FC236}">
                    <a16:creationId xmlns:a16="http://schemas.microsoft.com/office/drawing/2014/main" id="{2CD07A15-FB97-474A-9EDF-B09C15DC9F4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dirty="0">
                  <a:solidFill>
                    <a:srgbClr val="505050"/>
                  </a:solidFill>
                  <a:latin typeface="Segoe UI"/>
                </a:endParaRPr>
              </a:p>
            </p:txBody>
          </p:sp>
          <p:sp>
            <p:nvSpPr>
              <p:cNvPr id="125" name="Freeform 51">
                <a:extLst>
                  <a:ext uri="{FF2B5EF4-FFF2-40B4-BE49-F238E27FC236}">
                    <a16:creationId xmlns:a16="http://schemas.microsoft.com/office/drawing/2014/main" id="{0588B6BD-D3B0-43D9-ABCF-CC12C2383F1A}"/>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dirty="0">
                  <a:solidFill>
                    <a:srgbClr val="505050"/>
                  </a:solidFill>
                  <a:latin typeface="Segoe UI"/>
                </a:endParaRPr>
              </a:p>
            </p:txBody>
          </p:sp>
          <p:sp>
            <p:nvSpPr>
              <p:cNvPr id="126" name="Freeform 52">
                <a:extLst>
                  <a:ext uri="{FF2B5EF4-FFF2-40B4-BE49-F238E27FC236}">
                    <a16:creationId xmlns:a16="http://schemas.microsoft.com/office/drawing/2014/main" id="{FF075CE1-238D-4652-A0A8-A085100B6E01}"/>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dirty="0">
                  <a:solidFill>
                    <a:srgbClr val="505050"/>
                  </a:solidFill>
                  <a:latin typeface="Segoe UI"/>
                </a:endParaRPr>
              </a:p>
            </p:txBody>
          </p:sp>
          <p:sp>
            <p:nvSpPr>
              <p:cNvPr id="127" name="Freeform 53">
                <a:extLst>
                  <a:ext uri="{FF2B5EF4-FFF2-40B4-BE49-F238E27FC236}">
                    <a16:creationId xmlns:a16="http://schemas.microsoft.com/office/drawing/2014/main" id="{47BCFCFD-9311-4DA6-94A2-90152CD95CEE}"/>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4798" dirty="0">
                  <a:solidFill>
                    <a:srgbClr val="505050"/>
                  </a:solidFill>
                  <a:latin typeface="Segoe UI"/>
                </a:endParaRPr>
              </a:p>
            </p:txBody>
          </p:sp>
        </p:grpSp>
        <p:pic>
          <p:nvPicPr>
            <p:cNvPr id="121" name="Picture 120">
              <a:extLst>
                <a:ext uri="{FF2B5EF4-FFF2-40B4-BE49-F238E27FC236}">
                  <a16:creationId xmlns:a16="http://schemas.microsoft.com/office/drawing/2014/main" id="{F469ADB5-183F-4458-AE7C-0B0F187DF194}"/>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22" name="Picture 121">
              <a:extLst>
                <a:ext uri="{FF2B5EF4-FFF2-40B4-BE49-F238E27FC236}">
                  <a16:creationId xmlns:a16="http://schemas.microsoft.com/office/drawing/2014/main" id="{0A344C60-10B0-4B5E-84FB-826D574B97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grpSp>
        <p:nvGrpSpPr>
          <p:cNvPr id="130" name="Group 129">
            <a:extLst>
              <a:ext uri="{FF2B5EF4-FFF2-40B4-BE49-F238E27FC236}">
                <a16:creationId xmlns:a16="http://schemas.microsoft.com/office/drawing/2014/main" id="{D0C75284-E78E-4834-A36E-DC1861C82AA8}"/>
              </a:ext>
            </a:extLst>
          </p:cNvPr>
          <p:cNvGrpSpPr/>
          <p:nvPr/>
        </p:nvGrpSpPr>
        <p:grpSpPr>
          <a:xfrm>
            <a:off x="5511700" y="4487440"/>
            <a:ext cx="1600300" cy="552220"/>
            <a:chOff x="4908037" y="3834996"/>
            <a:chExt cx="1703068" cy="587682"/>
          </a:xfrm>
        </p:grpSpPr>
        <p:sp>
          <p:nvSpPr>
            <p:cNvPr id="131" name="Rectangle: Rounded Corners 130">
              <a:extLst>
                <a:ext uri="{FF2B5EF4-FFF2-40B4-BE49-F238E27FC236}">
                  <a16:creationId xmlns:a16="http://schemas.microsoft.com/office/drawing/2014/main" id="{8FD7C7D7-CCFC-40F1-AB7C-94B155345AE8}"/>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132" name="Rectangle: Rounded Corners 131">
              <a:extLst>
                <a:ext uri="{FF2B5EF4-FFF2-40B4-BE49-F238E27FC236}">
                  <a16:creationId xmlns:a16="http://schemas.microsoft.com/office/drawing/2014/main" id="{6332045C-556A-48FC-B61C-B5DD56B665E6}"/>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133" name="Rectangle: Rounded Corners 132">
              <a:extLst>
                <a:ext uri="{FF2B5EF4-FFF2-40B4-BE49-F238E27FC236}">
                  <a16:creationId xmlns:a16="http://schemas.microsoft.com/office/drawing/2014/main" id="{1B38A0E0-8F34-45CC-89E6-D91480E7077D}"/>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dirty="0">
                  <a:solidFill>
                    <a:schemeClr val="bg1"/>
                  </a:solidFill>
                  <a:latin typeface="+mj-lt"/>
                </a:rPr>
                <a:t>Diagnostics</a:t>
              </a:r>
            </a:p>
          </p:txBody>
        </p:sp>
        <p:sp>
          <p:nvSpPr>
            <p:cNvPr id="134" name="algorithm" title="Icon of a heartbeat">
              <a:extLst>
                <a:ext uri="{FF2B5EF4-FFF2-40B4-BE49-F238E27FC236}">
                  <a16:creationId xmlns:a16="http://schemas.microsoft.com/office/drawing/2014/main" id="{19FB61A6-6E89-4726-B5FC-001A1E39A5EC}"/>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mj-lt"/>
                <a:ea typeface="+mn-ea"/>
                <a:cs typeface="+mn-cs"/>
              </a:endParaRPr>
            </a:p>
          </p:txBody>
        </p:sp>
      </p:grpSp>
      <p:grpSp>
        <p:nvGrpSpPr>
          <p:cNvPr id="135" name="Group 134">
            <a:extLst>
              <a:ext uri="{FF2B5EF4-FFF2-40B4-BE49-F238E27FC236}">
                <a16:creationId xmlns:a16="http://schemas.microsoft.com/office/drawing/2014/main" id="{CF10B100-062C-4E86-AAB4-5CE477ADC4C6}"/>
              </a:ext>
            </a:extLst>
          </p:cNvPr>
          <p:cNvGrpSpPr/>
          <p:nvPr/>
        </p:nvGrpSpPr>
        <p:grpSpPr>
          <a:xfrm>
            <a:off x="3675727" y="5318825"/>
            <a:ext cx="1600300" cy="552220"/>
            <a:chOff x="4908037" y="4699961"/>
            <a:chExt cx="1703068" cy="587682"/>
          </a:xfrm>
        </p:grpSpPr>
        <p:sp>
          <p:nvSpPr>
            <p:cNvPr id="172" name="Rectangle: Rounded Corners 171">
              <a:extLst>
                <a:ext uri="{FF2B5EF4-FFF2-40B4-BE49-F238E27FC236}">
                  <a16:creationId xmlns:a16="http://schemas.microsoft.com/office/drawing/2014/main" id="{83EFCE4E-2B84-446E-88FD-9565FC043B51}"/>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174" name="Rectangle: Rounded Corners 173">
              <a:extLst>
                <a:ext uri="{FF2B5EF4-FFF2-40B4-BE49-F238E27FC236}">
                  <a16:creationId xmlns:a16="http://schemas.microsoft.com/office/drawing/2014/main" id="{EE704343-99BD-4F5D-99AD-81882BF17F8A}"/>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193" name="Rectangle: Rounded Corners 192">
              <a:extLst>
                <a:ext uri="{FF2B5EF4-FFF2-40B4-BE49-F238E27FC236}">
                  <a16:creationId xmlns:a16="http://schemas.microsoft.com/office/drawing/2014/main" id="{E9500D40-C39C-406B-86BA-BE3996933CFF}"/>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dirty="0">
                  <a:solidFill>
                    <a:schemeClr val="bg1"/>
                  </a:solidFill>
                  <a:latin typeface="+mj-lt"/>
                </a:rPr>
                <a:t>Broker</a:t>
              </a:r>
            </a:p>
          </p:txBody>
        </p:sp>
        <p:cxnSp>
          <p:nvCxnSpPr>
            <p:cNvPr id="194" name="Straight Connector 193">
              <a:extLst>
                <a:ext uri="{FF2B5EF4-FFF2-40B4-BE49-F238E27FC236}">
                  <a16:creationId xmlns:a16="http://schemas.microsoft.com/office/drawing/2014/main" id="{AE31D207-F7C6-4CBF-AC9C-EA84FDD863C4}"/>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CBC8B55E-27FC-4163-B066-20233A0A9C3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D271280-A6D7-45E7-B76B-E91D0EE6B888}"/>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25759A6F-CC2F-4FD0-BD12-91042A519C63}"/>
              </a:ext>
            </a:extLst>
          </p:cNvPr>
          <p:cNvGrpSpPr/>
          <p:nvPr/>
        </p:nvGrpSpPr>
        <p:grpSpPr>
          <a:xfrm>
            <a:off x="5511700" y="5318825"/>
            <a:ext cx="1600300" cy="552220"/>
            <a:chOff x="3204969" y="4699961"/>
            <a:chExt cx="1703068" cy="587682"/>
          </a:xfrm>
        </p:grpSpPr>
        <p:sp>
          <p:nvSpPr>
            <p:cNvPr id="202" name="Rectangle: Rounded Corners 201">
              <a:extLst>
                <a:ext uri="{FF2B5EF4-FFF2-40B4-BE49-F238E27FC236}">
                  <a16:creationId xmlns:a16="http://schemas.microsoft.com/office/drawing/2014/main" id="{E2B3E6D6-DD9C-419E-B5EB-DFAB534042E4}"/>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04" name="Rectangle: Rounded Corners 203">
              <a:extLst>
                <a:ext uri="{FF2B5EF4-FFF2-40B4-BE49-F238E27FC236}">
                  <a16:creationId xmlns:a16="http://schemas.microsoft.com/office/drawing/2014/main" id="{42B9EF3C-DE9E-4B71-A826-CB585F62E8B6}"/>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05" name="Rectangle: Rounded Corners 204">
              <a:extLst>
                <a:ext uri="{FF2B5EF4-FFF2-40B4-BE49-F238E27FC236}">
                  <a16:creationId xmlns:a16="http://schemas.microsoft.com/office/drawing/2014/main" id="{C2FB76C1-FE52-4067-AF04-6A82CB1AEA2B}"/>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dirty="0">
                  <a:solidFill>
                    <a:schemeClr val="bg1"/>
                  </a:solidFill>
                  <a:latin typeface="+mj-lt"/>
                </a:rPr>
                <a:t>Gateway</a:t>
              </a:r>
            </a:p>
          </p:txBody>
        </p:sp>
        <p:sp>
          <p:nvSpPr>
            <p:cNvPr id="207" name="Move_E7C2" title="Icon of four arrows pointing away from eachother">
              <a:extLst>
                <a:ext uri="{FF2B5EF4-FFF2-40B4-BE49-F238E27FC236}">
                  <a16:creationId xmlns:a16="http://schemas.microsoft.com/office/drawing/2014/main" id="{BFEE2191-7292-4822-9D5C-5F2D771A49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mj-lt"/>
                <a:ea typeface="+mn-ea"/>
                <a:cs typeface="+mn-cs"/>
              </a:endParaRPr>
            </a:p>
          </p:txBody>
        </p:sp>
      </p:grpSp>
      <p:grpSp>
        <p:nvGrpSpPr>
          <p:cNvPr id="214" name="Group 213">
            <a:extLst>
              <a:ext uri="{FF2B5EF4-FFF2-40B4-BE49-F238E27FC236}">
                <a16:creationId xmlns:a16="http://schemas.microsoft.com/office/drawing/2014/main" id="{60F46182-6D13-4986-AE07-8C8EC43485B8}"/>
              </a:ext>
            </a:extLst>
          </p:cNvPr>
          <p:cNvGrpSpPr/>
          <p:nvPr/>
        </p:nvGrpSpPr>
        <p:grpSpPr>
          <a:xfrm>
            <a:off x="3675727" y="4487440"/>
            <a:ext cx="1600300" cy="552220"/>
            <a:chOff x="3204969" y="3834996"/>
            <a:chExt cx="1703068" cy="587682"/>
          </a:xfrm>
        </p:grpSpPr>
        <p:sp>
          <p:nvSpPr>
            <p:cNvPr id="227" name="Rectangle: Rounded Corners 226">
              <a:extLst>
                <a:ext uri="{FF2B5EF4-FFF2-40B4-BE49-F238E27FC236}">
                  <a16:creationId xmlns:a16="http://schemas.microsoft.com/office/drawing/2014/main" id="{92F6E4A9-2B39-49A5-B878-9B6E61900804}"/>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28" name="Rectangle: Rounded Corners 227">
              <a:extLst>
                <a:ext uri="{FF2B5EF4-FFF2-40B4-BE49-F238E27FC236}">
                  <a16:creationId xmlns:a16="http://schemas.microsoft.com/office/drawing/2014/main" id="{217342EF-7D87-4041-8B4E-EE97245286C3}"/>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29" name="Rectangle: Rounded Corners 228">
              <a:extLst>
                <a:ext uri="{FF2B5EF4-FFF2-40B4-BE49-F238E27FC236}">
                  <a16:creationId xmlns:a16="http://schemas.microsoft.com/office/drawing/2014/main" id="{7BE79B07-5EE2-44F9-957B-327DD2F11802}"/>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r>
                <a:rPr lang="en-US" sz="1200" kern="0" dirty="0">
                  <a:solidFill>
                    <a:schemeClr val="bg1"/>
                  </a:solidFill>
                  <a:latin typeface="+mj-lt"/>
                </a:rPr>
                <a:t>Web Access</a:t>
              </a:r>
            </a:p>
          </p:txBody>
        </p:sp>
        <p:sp>
          <p:nvSpPr>
            <p:cNvPr id="230" name="globe_2" title="Icon of a sphere made of lines">
              <a:extLst>
                <a:ext uri="{FF2B5EF4-FFF2-40B4-BE49-F238E27FC236}">
                  <a16:creationId xmlns:a16="http://schemas.microsoft.com/office/drawing/2014/main" id="{C79A79B7-8818-4029-8C5A-76476EA83611}"/>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mj-lt"/>
                <a:ea typeface="+mn-ea"/>
                <a:cs typeface="+mn-cs"/>
              </a:endParaRPr>
            </a:p>
          </p:txBody>
        </p:sp>
      </p:grpSp>
      <p:sp>
        <p:nvSpPr>
          <p:cNvPr id="231" name="Rectangle 230">
            <a:extLst>
              <a:ext uri="{FF2B5EF4-FFF2-40B4-BE49-F238E27FC236}">
                <a16:creationId xmlns:a16="http://schemas.microsoft.com/office/drawing/2014/main" id="{C615D464-6ECA-4089-83F1-3D34D6369C1A}"/>
              </a:ext>
            </a:extLst>
          </p:cNvPr>
          <p:cNvSpPr/>
          <p:nvPr/>
        </p:nvSpPr>
        <p:spPr>
          <a:xfrm>
            <a:off x="11266108" y="3926253"/>
            <a:ext cx="604697" cy="307777"/>
          </a:xfrm>
          <a:prstGeom prst="rect">
            <a:avLst/>
          </a:prstGeom>
        </p:spPr>
        <p:txBody>
          <a:bodyPr wrap="square" anchor="ctr">
            <a:spAutoFit/>
          </a:bodyPr>
          <a:lstStyle/>
          <a:p>
            <a:pPr marL="0" marR="0" lvl="0" indent="0" algn="r" defTabSz="87822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a:rPr>
              <a:t>VMs</a:t>
            </a:r>
          </a:p>
        </p:txBody>
      </p:sp>
      <p:sp>
        <p:nvSpPr>
          <p:cNvPr id="232" name="TextBox 231">
            <a:extLst>
              <a:ext uri="{FF2B5EF4-FFF2-40B4-BE49-F238E27FC236}">
                <a16:creationId xmlns:a16="http://schemas.microsoft.com/office/drawing/2014/main" id="{21B4E864-A3CE-49F6-807E-E11A5ABDACD9}"/>
              </a:ext>
            </a:extLst>
          </p:cNvPr>
          <p:cNvSpPr txBox="1"/>
          <p:nvPr/>
        </p:nvSpPr>
        <p:spPr>
          <a:xfrm>
            <a:off x="8292697" y="3957032"/>
            <a:ext cx="1243471" cy="21544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a:rPr>
              <a:t>Azure AD</a:t>
            </a:r>
          </a:p>
        </p:txBody>
      </p:sp>
      <p:grpSp>
        <p:nvGrpSpPr>
          <p:cNvPr id="233" name="Group 232">
            <a:extLst>
              <a:ext uri="{FF2B5EF4-FFF2-40B4-BE49-F238E27FC236}">
                <a16:creationId xmlns:a16="http://schemas.microsoft.com/office/drawing/2014/main" id="{9A36B700-34BF-4449-B2EE-95EF0831E69A}"/>
              </a:ext>
            </a:extLst>
          </p:cNvPr>
          <p:cNvGrpSpPr/>
          <p:nvPr/>
        </p:nvGrpSpPr>
        <p:grpSpPr>
          <a:xfrm>
            <a:off x="8362964" y="4317708"/>
            <a:ext cx="3391044" cy="562934"/>
            <a:chOff x="3385136" y="2542018"/>
            <a:chExt cx="3540131" cy="587682"/>
          </a:xfrm>
        </p:grpSpPr>
        <p:grpSp>
          <p:nvGrpSpPr>
            <p:cNvPr id="234" name="Group 233">
              <a:extLst>
                <a:ext uri="{FF2B5EF4-FFF2-40B4-BE49-F238E27FC236}">
                  <a16:creationId xmlns:a16="http://schemas.microsoft.com/office/drawing/2014/main" id="{01DFCDE9-F1F4-40FB-A915-347EF3B396C2}"/>
                </a:ext>
              </a:extLst>
            </p:cNvPr>
            <p:cNvGrpSpPr/>
            <p:nvPr/>
          </p:nvGrpSpPr>
          <p:grpSpPr>
            <a:xfrm>
              <a:off x="3385136" y="2542018"/>
              <a:ext cx="3468213" cy="498768"/>
              <a:chOff x="7703975" y="2542018"/>
              <a:chExt cx="3468213" cy="498768"/>
            </a:xfrm>
          </p:grpSpPr>
          <p:sp>
            <p:nvSpPr>
              <p:cNvPr id="241" name="Rectangle: Rounded Corners 240">
                <a:extLst>
                  <a:ext uri="{FF2B5EF4-FFF2-40B4-BE49-F238E27FC236}">
                    <a16:creationId xmlns:a16="http://schemas.microsoft.com/office/drawing/2014/main" id="{E371B9AE-1DA4-419A-9280-DB2D61566A2B}"/>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42" name="Rectangle: Rounded Corners 241">
                <a:extLst>
                  <a:ext uri="{FF2B5EF4-FFF2-40B4-BE49-F238E27FC236}">
                    <a16:creationId xmlns:a16="http://schemas.microsoft.com/office/drawing/2014/main" id="{E5FA035A-C967-42F0-B884-3573BF38B73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35" name="Group 234">
              <a:extLst>
                <a:ext uri="{FF2B5EF4-FFF2-40B4-BE49-F238E27FC236}">
                  <a16:creationId xmlns:a16="http://schemas.microsoft.com/office/drawing/2014/main" id="{AAD39647-EF7A-432A-B88C-DF53AE7B6946}"/>
                </a:ext>
              </a:extLst>
            </p:cNvPr>
            <p:cNvGrpSpPr/>
            <p:nvPr/>
          </p:nvGrpSpPr>
          <p:grpSpPr>
            <a:xfrm>
              <a:off x="3421094" y="2586475"/>
              <a:ext cx="3468214" cy="498768"/>
              <a:chOff x="7703974" y="2542018"/>
              <a:chExt cx="3468214" cy="498768"/>
            </a:xfrm>
          </p:grpSpPr>
          <p:sp>
            <p:nvSpPr>
              <p:cNvPr id="239" name="Rectangle: Rounded Corners 238">
                <a:extLst>
                  <a:ext uri="{FF2B5EF4-FFF2-40B4-BE49-F238E27FC236}">
                    <a16:creationId xmlns:a16="http://schemas.microsoft.com/office/drawing/2014/main" id="{8CB01C3F-87F2-4CDE-B582-BD900CE7CF4D}"/>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40" name="Rectangle: Rounded Corners 239">
                <a:extLst>
                  <a:ext uri="{FF2B5EF4-FFF2-40B4-BE49-F238E27FC236}">
                    <a16:creationId xmlns:a16="http://schemas.microsoft.com/office/drawing/2014/main" id="{C23E8352-95FE-4D30-BAF3-E13F93F06C39}"/>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36" name="Group 235">
              <a:extLst>
                <a:ext uri="{FF2B5EF4-FFF2-40B4-BE49-F238E27FC236}">
                  <a16:creationId xmlns:a16="http://schemas.microsoft.com/office/drawing/2014/main" id="{16369000-3F53-49DE-9C6E-E16596AAED80}"/>
                </a:ext>
              </a:extLst>
            </p:cNvPr>
            <p:cNvGrpSpPr/>
            <p:nvPr/>
          </p:nvGrpSpPr>
          <p:grpSpPr>
            <a:xfrm>
              <a:off x="3457053" y="2630932"/>
              <a:ext cx="3468214" cy="498768"/>
              <a:chOff x="7703974" y="2542018"/>
              <a:chExt cx="3468214" cy="498768"/>
            </a:xfrm>
          </p:grpSpPr>
          <p:sp>
            <p:nvSpPr>
              <p:cNvPr id="237" name="Rectangle: Rounded Corners 236">
                <a:extLst>
                  <a:ext uri="{FF2B5EF4-FFF2-40B4-BE49-F238E27FC236}">
                    <a16:creationId xmlns:a16="http://schemas.microsoft.com/office/drawing/2014/main" id="{80A47C44-002C-4CEF-9662-0C858F020ECE}"/>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Desktops</a:t>
                </a:r>
              </a:p>
            </p:txBody>
          </p:sp>
          <p:sp>
            <p:nvSpPr>
              <p:cNvPr id="238" name="Rectangle: Rounded Corners 237">
                <a:extLst>
                  <a:ext uri="{FF2B5EF4-FFF2-40B4-BE49-F238E27FC236}">
                    <a16:creationId xmlns:a16="http://schemas.microsoft.com/office/drawing/2014/main" id="{F01C14B1-2698-4F35-ADA4-D03A9876014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Apps</a:t>
                </a:r>
              </a:p>
            </p:txBody>
          </p:sp>
        </p:grpSp>
      </p:grpSp>
      <p:sp>
        <p:nvSpPr>
          <p:cNvPr id="243" name="desktop" title="a desktop PC">
            <a:extLst>
              <a:ext uri="{FF2B5EF4-FFF2-40B4-BE49-F238E27FC236}">
                <a16:creationId xmlns:a16="http://schemas.microsoft.com/office/drawing/2014/main" id="{EF627EC4-0AC2-4B5A-B129-E0DEF138DEE9}"/>
              </a:ext>
            </a:extLst>
          </p:cNvPr>
          <p:cNvSpPr>
            <a:spLocks noChangeAspect="1" noEditPoints="1"/>
          </p:cNvSpPr>
          <p:nvPr/>
        </p:nvSpPr>
        <p:spPr bwMode="auto">
          <a:xfrm>
            <a:off x="9380932" y="4491517"/>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4" name="GenericApp_EB3B" title="Icon of an app window">
            <a:extLst>
              <a:ext uri="{FF2B5EF4-FFF2-40B4-BE49-F238E27FC236}">
                <a16:creationId xmlns:a16="http://schemas.microsoft.com/office/drawing/2014/main" id="{954A02D3-CD97-4C26-A2E0-5C7788B94E74}"/>
              </a:ext>
            </a:extLst>
          </p:cNvPr>
          <p:cNvSpPr>
            <a:spLocks noChangeAspect="1" noEditPoints="1"/>
          </p:cNvSpPr>
          <p:nvPr/>
        </p:nvSpPr>
        <p:spPr bwMode="auto">
          <a:xfrm>
            <a:off x="11173769" y="4501514"/>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244">
            <a:extLst>
              <a:ext uri="{FF2B5EF4-FFF2-40B4-BE49-F238E27FC236}">
                <a16:creationId xmlns:a16="http://schemas.microsoft.com/office/drawing/2014/main" id="{06A6B779-A9E4-4ECF-93E9-E0824A6E9A9D}"/>
              </a:ext>
            </a:extLst>
          </p:cNvPr>
          <p:cNvSpPr/>
          <p:nvPr/>
        </p:nvSpPr>
        <p:spPr bwMode="auto">
          <a:xfrm>
            <a:off x="9808168" y="4432665"/>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nvGrpSpPr>
          <p:cNvPr id="246" name="Group 245">
            <a:extLst>
              <a:ext uri="{FF2B5EF4-FFF2-40B4-BE49-F238E27FC236}">
                <a16:creationId xmlns:a16="http://schemas.microsoft.com/office/drawing/2014/main" id="{E9672437-A0D6-4323-A075-F6BE55F00B0F}"/>
              </a:ext>
            </a:extLst>
          </p:cNvPr>
          <p:cNvGrpSpPr/>
          <p:nvPr/>
        </p:nvGrpSpPr>
        <p:grpSpPr>
          <a:xfrm>
            <a:off x="8357968" y="5512451"/>
            <a:ext cx="3395882" cy="562934"/>
            <a:chOff x="7648458" y="5258366"/>
            <a:chExt cx="3545183" cy="587682"/>
          </a:xfrm>
        </p:grpSpPr>
        <p:grpSp>
          <p:nvGrpSpPr>
            <p:cNvPr id="247" name="Group 246">
              <a:extLst>
                <a:ext uri="{FF2B5EF4-FFF2-40B4-BE49-F238E27FC236}">
                  <a16:creationId xmlns:a16="http://schemas.microsoft.com/office/drawing/2014/main" id="{2151300D-118D-44FB-9BF0-2C66C65EBB6A}"/>
                </a:ext>
              </a:extLst>
            </p:cNvPr>
            <p:cNvGrpSpPr/>
            <p:nvPr/>
          </p:nvGrpSpPr>
          <p:grpSpPr>
            <a:xfrm>
              <a:off x="7648458" y="5258366"/>
              <a:ext cx="3545183" cy="587682"/>
              <a:chOff x="3380084" y="2542018"/>
              <a:chExt cx="3545183" cy="587682"/>
            </a:xfrm>
          </p:grpSpPr>
          <p:grpSp>
            <p:nvGrpSpPr>
              <p:cNvPr id="254" name="Group 253">
                <a:extLst>
                  <a:ext uri="{FF2B5EF4-FFF2-40B4-BE49-F238E27FC236}">
                    <a16:creationId xmlns:a16="http://schemas.microsoft.com/office/drawing/2014/main" id="{849827EB-CAC4-40E6-924D-579025CE417A}"/>
                  </a:ext>
                </a:extLst>
              </p:cNvPr>
              <p:cNvGrpSpPr/>
              <p:nvPr/>
            </p:nvGrpSpPr>
            <p:grpSpPr>
              <a:xfrm>
                <a:off x="3380084" y="2542018"/>
                <a:ext cx="3473265" cy="498768"/>
                <a:chOff x="7698923" y="2542018"/>
                <a:chExt cx="3473265" cy="498768"/>
              </a:xfrm>
            </p:grpSpPr>
            <p:sp>
              <p:nvSpPr>
                <p:cNvPr id="261" name="Rectangle: Rounded Corners 260">
                  <a:extLst>
                    <a:ext uri="{FF2B5EF4-FFF2-40B4-BE49-F238E27FC236}">
                      <a16:creationId xmlns:a16="http://schemas.microsoft.com/office/drawing/2014/main" id="{4B676364-3F59-42A6-83D0-EDDEFC06D018}"/>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62" name="Rectangle: Rounded Corners 261">
                  <a:extLst>
                    <a:ext uri="{FF2B5EF4-FFF2-40B4-BE49-F238E27FC236}">
                      <a16:creationId xmlns:a16="http://schemas.microsoft.com/office/drawing/2014/main" id="{0972EB98-6F1A-4D4B-8442-34907628FF09}"/>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55" name="Group 254">
                <a:extLst>
                  <a:ext uri="{FF2B5EF4-FFF2-40B4-BE49-F238E27FC236}">
                    <a16:creationId xmlns:a16="http://schemas.microsoft.com/office/drawing/2014/main" id="{66CB2825-3ECA-439B-9CEF-1481E795F538}"/>
                  </a:ext>
                </a:extLst>
              </p:cNvPr>
              <p:cNvGrpSpPr/>
              <p:nvPr/>
            </p:nvGrpSpPr>
            <p:grpSpPr>
              <a:xfrm>
                <a:off x="3416043" y="2586475"/>
                <a:ext cx="3473265" cy="498768"/>
                <a:chOff x="7698923" y="2542018"/>
                <a:chExt cx="3473265" cy="498768"/>
              </a:xfrm>
            </p:grpSpPr>
            <p:sp>
              <p:nvSpPr>
                <p:cNvPr id="259" name="Rectangle: Rounded Corners 258">
                  <a:extLst>
                    <a:ext uri="{FF2B5EF4-FFF2-40B4-BE49-F238E27FC236}">
                      <a16:creationId xmlns:a16="http://schemas.microsoft.com/office/drawing/2014/main" id="{59FE6D80-FE84-4259-A758-C19691A6B3EC}"/>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sp>
              <p:nvSpPr>
                <p:cNvPr id="260" name="Rectangle: Rounded Corners 259">
                  <a:extLst>
                    <a:ext uri="{FF2B5EF4-FFF2-40B4-BE49-F238E27FC236}">
                      <a16:creationId xmlns:a16="http://schemas.microsoft.com/office/drawing/2014/main" id="{0D86D860-3610-460F-A414-8870ACBC241C}"/>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pPr>
                  <a:endParaRPr lang="en-US" sz="1200" kern="0" dirty="0">
                    <a:solidFill>
                      <a:schemeClr val="bg1"/>
                    </a:solidFill>
                    <a:latin typeface="+mj-lt"/>
                  </a:endParaRPr>
                </a:p>
              </p:txBody>
            </p:sp>
          </p:grpSp>
          <p:grpSp>
            <p:nvGrpSpPr>
              <p:cNvPr id="256" name="Group 255">
                <a:extLst>
                  <a:ext uri="{FF2B5EF4-FFF2-40B4-BE49-F238E27FC236}">
                    <a16:creationId xmlns:a16="http://schemas.microsoft.com/office/drawing/2014/main" id="{0BE60B5B-7740-4137-8FD5-7CCABC22DDBA}"/>
                  </a:ext>
                </a:extLst>
              </p:cNvPr>
              <p:cNvGrpSpPr/>
              <p:nvPr/>
            </p:nvGrpSpPr>
            <p:grpSpPr>
              <a:xfrm>
                <a:off x="3452002" y="2630932"/>
                <a:ext cx="3473265" cy="498768"/>
                <a:chOff x="7698923" y="2542018"/>
                <a:chExt cx="3473265" cy="498768"/>
              </a:xfrm>
            </p:grpSpPr>
            <p:sp>
              <p:nvSpPr>
                <p:cNvPr id="257" name="Rectangle: Rounded Corners 256">
                  <a:extLst>
                    <a:ext uri="{FF2B5EF4-FFF2-40B4-BE49-F238E27FC236}">
                      <a16:creationId xmlns:a16="http://schemas.microsoft.com/office/drawing/2014/main" id="{916132F7-1203-4F9C-9CCC-651510934A4D}"/>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Directory</a:t>
                  </a:r>
                </a:p>
              </p:txBody>
            </p:sp>
            <p:sp>
              <p:nvSpPr>
                <p:cNvPr id="258" name="Rectangle: Rounded Corners 257">
                  <a:extLst>
                    <a:ext uri="{FF2B5EF4-FFF2-40B4-BE49-F238E27FC236}">
                      <a16:creationId xmlns:a16="http://schemas.microsoft.com/office/drawing/2014/main" id="{7EFA81FE-BFBC-4E02-9CC1-A167D7CB2992}"/>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9144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j-lt"/>
                      <a:ea typeface="+mn-ea"/>
                      <a:cs typeface="+mn-cs"/>
                    </a:rPr>
                    <a:t>File Server</a:t>
                  </a:r>
                </a:p>
              </p:txBody>
            </p:sp>
          </p:grpSp>
        </p:grpSp>
        <p:grpSp>
          <p:nvGrpSpPr>
            <p:cNvPr id="248" name="Group 247">
              <a:extLst>
                <a:ext uri="{FF2B5EF4-FFF2-40B4-BE49-F238E27FC236}">
                  <a16:creationId xmlns:a16="http://schemas.microsoft.com/office/drawing/2014/main" id="{C9246282-B77A-488A-BF63-25959CCCA962}"/>
                </a:ext>
              </a:extLst>
            </p:cNvPr>
            <p:cNvGrpSpPr/>
            <p:nvPr/>
          </p:nvGrpSpPr>
          <p:grpSpPr>
            <a:xfrm>
              <a:off x="8883848" y="5390849"/>
              <a:ext cx="378819" cy="378819"/>
              <a:chOff x="5564125" y="2107972"/>
              <a:chExt cx="501718" cy="501718"/>
            </a:xfrm>
          </p:grpSpPr>
          <p:sp>
            <p:nvSpPr>
              <p:cNvPr id="252" name="Diamond 251">
                <a:extLst>
                  <a:ext uri="{FF2B5EF4-FFF2-40B4-BE49-F238E27FC236}">
                    <a16:creationId xmlns:a16="http://schemas.microsoft.com/office/drawing/2014/main" id="{7C8D71E1-BE97-45E3-9063-8ACCA7BCA232}"/>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mj-lt"/>
                  <a:ea typeface="Segoe UI" pitchFamily="34" charset="0"/>
                  <a:cs typeface="Segoe UI" pitchFamily="34" charset="0"/>
                </a:endParaRPr>
              </a:p>
            </p:txBody>
          </p:sp>
          <p:pic>
            <p:nvPicPr>
              <p:cNvPr id="253" name="Graphic 252">
                <a:extLst>
                  <a:ext uri="{FF2B5EF4-FFF2-40B4-BE49-F238E27FC236}">
                    <a16:creationId xmlns:a16="http://schemas.microsoft.com/office/drawing/2014/main" id="{9B0F39B1-1A99-49A0-BB05-76B5A02C42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4125" y="2107972"/>
                <a:ext cx="501718" cy="501718"/>
              </a:xfrm>
              <a:prstGeom prst="rect">
                <a:avLst/>
              </a:prstGeom>
            </p:spPr>
          </p:pic>
        </p:grpSp>
        <p:grpSp>
          <p:nvGrpSpPr>
            <p:cNvPr id="249" name="Group 248">
              <a:extLst>
                <a:ext uri="{FF2B5EF4-FFF2-40B4-BE49-F238E27FC236}">
                  <a16:creationId xmlns:a16="http://schemas.microsoft.com/office/drawing/2014/main" id="{150676DE-C88A-4C4C-8158-AEBCC77FCB48}"/>
                </a:ext>
              </a:extLst>
            </p:cNvPr>
            <p:cNvGrpSpPr/>
            <p:nvPr/>
          </p:nvGrpSpPr>
          <p:grpSpPr>
            <a:xfrm>
              <a:off x="10659519" y="5402721"/>
              <a:ext cx="396950" cy="355079"/>
              <a:chOff x="10723874" y="3514287"/>
              <a:chExt cx="396950" cy="355079"/>
            </a:xfrm>
          </p:grpSpPr>
          <p:sp>
            <p:nvSpPr>
              <p:cNvPr id="250" name="Hexagon 249">
                <a:extLst>
                  <a:ext uri="{FF2B5EF4-FFF2-40B4-BE49-F238E27FC236}">
                    <a16:creationId xmlns:a16="http://schemas.microsoft.com/office/drawing/2014/main" id="{63EA0304-FC6F-4FF5-9AF2-6D899A11235F}"/>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mj-lt"/>
                  <a:ea typeface="+mn-ea"/>
                  <a:cs typeface="+mn-cs"/>
                </a:endParaRPr>
              </a:p>
            </p:txBody>
          </p:sp>
          <p:pic>
            <p:nvPicPr>
              <p:cNvPr id="251" name="Picture 250">
                <a:extLst>
                  <a:ext uri="{FF2B5EF4-FFF2-40B4-BE49-F238E27FC236}">
                    <a16:creationId xmlns:a16="http://schemas.microsoft.com/office/drawing/2014/main" id="{E7B9560C-AAF0-45CE-8620-8C25C105EA10}"/>
                  </a:ext>
                </a:extLst>
              </p:cNvPr>
              <p:cNvPicPr>
                <a:picLocks noChangeAspect="1"/>
              </p:cNvPicPr>
              <p:nvPr/>
            </p:nvPicPr>
            <p:blipFill>
              <a:blip r:embed="rId8"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263" name="Oval 262">
            <a:extLst>
              <a:ext uri="{FF2B5EF4-FFF2-40B4-BE49-F238E27FC236}">
                <a16:creationId xmlns:a16="http://schemas.microsoft.com/office/drawing/2014/main" id="{FA52BFF3-EC2E-472A-AD99-41F1B1CF7331}"/>
              </a:ext>
            </a:extLst>
          </p:cNvPr>
          <p:cNvSpPr/>
          <p:nvPr/>
        </p:nvSpPr>
        <p:spPr bwMode="auto">
          <a:xfrm>
            <a:off x="11578714" y="4432665"/>
            <a:ext cx="152066" cy="15206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64" name="Freeform 52">
            <a:extLst>
              <a:ext uri="{FF2B5EF4-FFF2-40B4-BE49-F238E27FC236}">
                <a16:creationId xmlns:a16="http://schemas.microsoft.com/office/drawing/2014/main" id="{09CA61B0-F325-4A15-977F-9D003B060881}"/>
              </a:ext>
            </a:extLst>
          </p:cNvPr>
          <p:cNvSpPr>
            <a:spLocks/>
          </p:cNvSpPr>
          <p:nvPr/>
        </p:nvSpPr>
        <p:spPr bwMode="auto">
          <a:xfrm>
            <a:off x="6734273" y="5926515"/>
            <a:ext cx="442475" cy="591772"/>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5" name="Rectangle 264">
            <a:extLst>
              <a:ext uri="{FF2B5EF4-FFF2-40B4-BE49-F238E27FC236}">
                <a16:creationId xmlns:a16="http://schemas.microsoft.com/office/drawing/2014/main" id="{68EB03CC-F3A0-4FDB-90E8-5F6D2B4D9EA6}"/>
              </a:ext>
            </a:extLst>
          </p:cNvPr>
          <p:cNvSpPr/>
          <p:nvPr/>
        </p:nvSpPr>
        <p:spPr bwMode="auto">
          <a:xfrm>
            <a:off x="5483557" y="6085874"/>
            <a:ext cx="1183699" cy="273054"/>
          </a:xfrm>
          <a:prstGeom prst="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sz="1200" kern="0" dirty="0">
                <a:latin typeface="Segoe UI Semibold"/>
              </a:rPr>
              <a:t>Azure SQL DB</a:t>
            </a:r>
          </a:p>
        </p:txBody>
      </p:sp>
      <p:sp>
        <p:nvSpPr>
          <p:cNvPr id="266" name="Right Bracket 265">
            <a:extLst>
              <a:ext uri="{FF2B5EF4-FFF2-40B4-BE49-F238E27FC236}">
                <a16:creationId xmlns:a16="http://schemas.microsoft.com/office/drawing/2014/main" id="{20422058-9D17-4499-872F-96F7D992BB0C}"/>
              </a:ext>
            </a:extLst>
          </p:cNvPr>
          <p:cNvSpPr/>
          <p:nvPr/>
        </p:nvSpPr>
        <p:spPr>
          <a:xfrm>
            <a:off x="2376348" y="3988288"/>
            <a:ext cx="157242" cy="2455671"/>
          </a:xfrm>
          <a:prstGeom prst="rightBracket">
            <a:avLst>
              <a:gd name="adj" fmla="val 0"/>
            </a:avLst>
          </a:prstGeom>
          <a:ln w="635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67" name="Group 266">
            <a:extLst>
              <a:ext uri="{FF2B5EF4-FFF2-40B4-BE49-F238E27FC236}">
                <a16:creationId xmlns:a16="http://schemas.microsoft.com/office/drawing/2014/main" id="{1BD69874-1D58-4028-AF54-C4D1A23FA3E5}"/>
              </a:ext>
            </a:extLst>
          </p:cNvPr>
          <p:cNvGrpSpPr/>
          <p:nvPr/>
        </p:nvGrpSpPr>
        <p:grpSpPr>
          <a:xfrm>
            <a:off x="7857670" y="3722621"/>
            <a:ext cx="386361" cy="386360"/>
            <a:chOff x="5564119" y="2081144"/>
            <a:chExt cx="501718" cy="501718"/>
          </a:xfrm>
        </p:grpSpPr>
        <p:sp>
          <p:nvSpPr>
            <p:cNvPr id="268" name="Diamond 267">
              <a:extLst>
                <a:ext uri="{FF2B5EF4-FFF2-40B4-BE49-F238E27FC236}">
                  <a16:creationId xmlns:a16="http://schemas.microsoft.com/office/drawing/2014/main" id="{D377157C-224A-461E-832F-89B0B63C2C3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9" name="Graphic 268">
              <a:extLst>
                <a:ext uri="{FF2B5EF4-FFF2-40B4-BE49-F238E27FC236}">
                  <a16:creationId xmlns:a16="http://schemas.microsoft.com/office/drawing/2014/main" id="{D5D6B0FA-81E3-468A-9725-F527C7265A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4119" y="2081144"/>
              <a:ext cx="501718" cy="501718"/>
            </a:xfrm>
            <a:prstGeom prst="rect">
              <a:avLst/>
            </a:prstGeom>
          </p:spPr>
        </p:pic>
      </p:grpSp>
      <p:sp>
        <p:nvSpPr>
          <p:cNvPr id="291" name="Arrow: Bent 290">
            <a:extLst>
              <a:ext uri="{FF2B5EF4-FFF2-40B4-BE49-F238E27FC236}">
                <a16:creationId xmlns:a16="http://schemas.microsoft.com/office/drawing/2014/main" id="{BF383990-01E7-40D4-B157-1415B8068DEF}"/>
              </a:ext>
            </a:extLst>
          </p:cNvPr>
          <p:cNvSpPr/>
          <p:nvPr/>
        </p:nvSpPr>
        <p:spPr bwMode="auto">
          <a:xfrm flipH="1">
            <a:off x="0" y="1355891"/>
            <a:ext cx="711200" cy="928188"/>
          </a:xfrm>
          <a:prstGeom prst="bentArrow">
            <a:avLst>
              <a:gd name="adj1" fmla="val 0"/>
              <a:gd name="adj2" fmla="val 0"/>
              <a:gd name="adj3" fmla="val 0"/>
              <a:gd name="adj4" fmla="val 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2" name="Oval 291">
            <a:extLst>
              <a:ext uri="{FF2B5EF4-FFF2-40B4-BE49-F238E27FC236}">
                <a16:creationId xmlns:a16="http://schemas.microsoft.com/office/drawing/2014/main" id="{332471DE-50BD-4DE8-82E2-33AFE9A6E362}"/>
              </a:ext>
            </a:extLst>
          </p:cNvPr>
          <p:cNvSpPr/>
          <p:nvPr/>
        </p:nvSpPr>
        <p:spPr bwMode="auto">
          <a:xfrm>
            <a:off x="660005" y="1587584"/>
            <a:ext cx="118608" cy="11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C9C54440-3EEA-4F93-976E-872AC4AB515D}"/>
              </a:ext>
            </a:extLst>
          </p:cNvPr>
          <p:cNvSpPr/>
          <p:nvPr/>
        </p:nvSpPr>
        <p:spPr>
          <a:xfrm>
            <a:off x="897572" y="1551834"/>
            <a:ext cx="11192828" cy="535531"/>
          </a:xfrm>
          <a:prstGeom prst="rect">
            <a:avLst/>
          </a:prstGeom>
        </p:spPr>
        <p:txBody>
          <a:bodyPr wrap="square" lIns="0" tIns="0" rIns="0" bIns="0">
            <a:noAutofit/>
          </a:bodyPr>
          <a:lstStyle/>
          <a:p>
            <a:pPr defTabSz="932563">
              <a:lnSpc>
                <a:spcPct val="90000"/>
              </a:lnSpc>
              <a:spcAft>
                <a:spcPts val="1224"/>
              </a:spcAft>
              <a:defRPr/>
            </a:pPr>
            <a:r>
              <a:rPr lang="en-US" sz="1600" dirty="0">
                <a:latin typeface="+mj-lt"/>
              </a:rPr>
              <a:t>Option 1: </a:t>
            </a:r>
            <a:r>
              <a:rPr lang="en-US" sz="1600" dirty="0"/>
              <a:t>Use full Windows Virtual Desktop with Citrix Workspace to aggregate resource feeds from Windows Virtual Desktop and Citrix on-premises and cloud deployments</a:t>
            </a:r>
          </a:p>
        </p:txBody>
      </p:sp>
      <p:sp>
        <p:nvSpPr>
          <p:cNvPr id="294" name="Oval 293">
            <a:extLst>
              <a:ext uri="{FF2B5EF4-FFF2-40B4-BE49-F238E27FC236}">
                <a16:creationId xmlns:a16="http://schemas.microsoft.com/office/drawing/2014/main" id="{72AE603D-9638-483C-B4FD-350E4799B110}"/>
              </a:ext>
            </a:extLst>
          </p:cNvPr>
          <p:cNvSpPr/>
          <p:nvPr/>
        </p:nvSpPr>
        <p:spPr bwMode="auto">
          <a:xfrm>
            <a:off x="660005" y="2284079"/>
            <a:ext cx="118608" cy="11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a:extLst>
              <a:ext uri="{FF2B5EF4-FFF2-40B4-BE49-F238E27FC236}">
                <a16:creationId xmlns:a16="http://schemas.microsoft.com/office/drawing/2014/main" id="{34964258-4E16-4322-822B-5520EF529947}"/>
              </a:ext>
            </a:extLst>
          </p:cNvPr>
          <p:cNvSpPr/>
          <p:nvPr/>
        </p:nvSpPr>
        <p:spPr>
          <a:xfrm>
            <a:off x="897572" y="2209529"/>
            <a:ext cx="11192828" cy="535531"/>
          </a:xfrm>
          <a:prstGeom prst="rect">
            <a:avLst/>
          </a:prstGeom>
        </p:spPr>
        <p:txBody>
          <a:bodyPr wrap="square" lIns="0" tIns="0" rIns="0" bIns="0" anchor="ctr">
            <a:noAutofit/>
          </a:bodyPr>
          <a:lstStyle/>
          <a:p>
            <a:pPr defTabSz="932563">
              <a:lnSpc>
                <a:spcPct val="90000"/>
              </a:lnSpc>
              <a:spcAft>
                <a:spcPts val="1224"/>
              </a:spcAft>
              <a:defRPr/>
            </a:pPr>
            <a:r>
              <a:rPr lang="en-US" sz="1600" dirty="0">
                <a:latin typeface="+mj-lt"/>
              </a:rPr>
              <a:t>Option 2: </a:t>
            </a:r>
            <a:r>
              <a:rPr lang="en-US" sz="1600" dirty="0">
                <a:latin typeface="Segoe UI "/>
              </a:rPr>
              <a:t>Use Windows Virtual Desktop with Windows 10 multi-session capabilities, Profile Container, and Office 365 Container with Citrix clients, agents, and management plane services</a:t>
            </a:r>
          </a:p>
        </p:txBody>
      </p:sp>
      <p:grpSp>
        <p:nvGrpSpPr>
          <p:cNvPr id="301" name="Group 300">
            <a:extLst>
              <a:ext uri="{FF2B5EF4-FFF2-40B4-BE49-F238E27FC236}">
                <a16:creationId xmlns:a16="http://schemas.microsoft.com/office/drawing/2014/main" id="{3DF51EA1-3F5E-4CBC-AAD6-C81364F63B09}"/>
              </a:ext>
            </a:extLst>
          </p:cNvPr>
          <p:cNvGrpSpPr/>
          <p:nvPr/>
        </p:nvGrpSpPr>
        <p:grpSpPr>
          <a:xfrm>
            <a:off x="1955481" y="5373591"/>
            <a:ext cx="325859" cy="422425"/>
            <a:chOff x="5866856" y="4829242"/>
            <a:chExt cx="702675" cy="865083"/>
          </a:xfrm>
          <a:solidFill>
            <a:srgbClr val="ED7D31"/>
          </a:solidFill>
        </p:grpSpPr>
        <p:sp>
          <p:nvSpPr>
            <p:cNvPr id="309" name="Freeform 12">
              <a:extLst>
                <a:ext uri="{FF2B5EF4-FFF2-40B4-BE49-F238E27FC236}">
                  <a16:creationId xmlns:a16="http://schemas.microsoft.com/office/drawing/2014/main" id="{9EDA2C0B-981E-4CED-8F58-3E50124F93B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0" name="Freeform 13">
              <a:extLst>
                <a:ext uri="{FF2B5EF4-FFF2-40B4-BE49-F238E27FC236}">
                  <a16:creationId xmlns:a16="http://schemas.microsoft.com/office/drawing/2014/main" id="{28C6ABF3-B7D5-4A8B-AAF9-9B0CD4038BB9}"/>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302" name="Group 301">
            <a:extLst>
              <a:ext uri="{FF2B5EF4-FFF2-40B4-BE49-F238E27FC236}">
                <a16:creationId xmlns:a16="http://schemas.microsoft.com/office/drawing/2014/main" id="{9A62017E-CC84-4804-AD03-EBF3D23EFBC8}"/>
              </a:ext>
            </a:extLst>
          </p:cNvPr>
          <p:cNvGrpSpPr/>
          <p:nvPr/>
        </p:nvGrpSpPr>
        <p:grpSpPr>
          <a:xfrm>
            <a:off x="1962040" y="4744219"/>
            <a:ext cx="342026" cy="428264"/>
            <a:chOff x="13987161" y="3323588"/>
            <a:chExt cx="2047876" cy="2435225"/>
          </a:xfrm>
          <a:solidFill>
            <a:srgbClr val="ED7D31"/>
          </a:solidFill>
        </p:grpSpPr>
        <p:sp>
          <p:nvSpPr>
            <p:cNvPr id="305" name="Freeform 50">
              <a:extLst>
                <a:ext uri="{FF2B5EF4-FFF2-40B4-BE49-F238E27FC236}">
                  <a16:creationId xmlns:a16="http://schemas.microsoft.com/office/drawing/2014/main" id="{114274ED-47EB-4BD8-9D17-6A3D96F38D4F}"/>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6" name="Freeform 51">
              <a:extLst>
                <a:ext uri="{FF2B5EF4-FFF2-40B4-BE49-F238E27FC236}">
                  <a16:creationId xmlns:a16="http://schemas.microsoft.com/office/drawing/2014/main" id="{9701DE47-FE90-4D30-899B-2052C2A49CF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7" name="Freeform 52">
              <a:extLst>
                <a:ext uri="{FF2B5EF4-FFF2-40B4-BE49-F238E27FC236}">
                  <a16:creationId xmlns:a16="http://schemas.microsoft.com/office/drawing/2014/main" id="{CF0CD357-3FB9-4A91-8CC7-8B2B8BC41CF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8" name="Freeform 53">
              <a:extLst>
                <a:ext uri="{FF2B5EF4-FFF2-40B4-BE49-F238E27FC236}">
                  <a16:creationId xmlns:a16="http://schemas.microsoft.com/office/drawing/2014/main" id="{BE8FE9CB-ECB8-4D7C-BE33-65AF4C52D30F}"/>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03" name="Picture 302">
            <a:extLst>
              <a:ext uri="{FF2B5EF4-FFF2-40B4-BE49-F238E27FC236}">
                <a16:creationId xmlns:a16="http://schemas.microsoft.com/office/drawing/2014/main" id="{E95C6756-FF25-42F9-8C3A-5B37919873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8368" y="4046563"/>
            <a:ext cx="491662" cy="491662"/>
          </a:xfrm>
          <a:prstGeom prst="rect">
            <a:avLst/>
          </a:prstGeom>
        </p:spPr>
      </p:pic>
      <p:pic>
        <p:nvPicPr>
          <p:cNvPr id="304" name="Picture 303">
            <a:extLst>
              <a:ext uri="{FF2B5EF4-FFF2-40B4-BE49-F238E27FC236}">
                <a16:creationId xmlns:a16="http://schemas.microsoft.com/office/drawing/2014/main" id="{C8DFAA22-76A5-4633-8A0B-04B2FBED659E}"/>
              </a:ext>
            </a:extLst>
          </p:cNvPr>
          <p:cNvPicPr>
            <a:picLocks noChangeAspect="1"/>
          </p:cNvPicPr>
          <p:nvPr/>
        </p:nvPicPr>
        <p:blipFill>
          <a:blip r:embed="rId9"/>
          <a:stretch>
            <a:fillRect/>
          </a:stretch>
        </p:blipFill>
        <p:spPr>
          <a:xfrm>
            <a:off x="1962040" y="5986360"/>
            <a:ext cx="420228" cy="393944"/>
          </a:xfrm>
          <a:prstGeom prst="rect">
            <a:avLst/>
          </a:prstGeom>
        </p:spPr>
      </p:pic>
      <p:grpSp>
        <p:nvGrpSpPr>
          <p:cNvPr id="311" name="Group 310">
            <a:extLst>
              <a:ext uri="{FF2B5EF4-FFF2-40B4-BE49-F238E27FC236}">
                <a16:creationId xmlns:a16="http://schemas.microsoft.com/office/drawing/2014/main" id="{9CE71B82-5893-4E64-8038-3E85CD0E0A21}"/>
              </a:ext>
            </a:extLst>
          </p:cNvPr>
          <p:cNvGrpSpPr/>
          <p:nvPr/>
        </p:nvGrpSpPr>
        <p:grpSpPr>
          <a:xfrm>
            <a:off x="2679614" y="3898082"/>
            <a:ext cx="4562241" cy="2754086"/>
            <a:chOff x="2960410" y="3571317"/>
            <a:chExt cx="4442606" cy="2754086"/>
          </a:xfrm>
        </p:grpSpPr>
        <p:grpSp>
          <p:nvGrpSpPr>
            <p:cNvPr id="312" name="Group 311">
              <a:extLst>
                <a:ext uri="{FF2B5EF4-FFF2-40B4-BE49-F238E27FC236}">
                  <a16:creationId xmlns:a16="http://schemas.microsoft.com/office/drawing/2014/main" id="{4E6D7B02-763D-4D73-B8EC-854284CA47C0}"/>
                </a:ext>
              </a:extLst>
            </p:cNvPr>
            <p:cNvGrpSpPr/>
            <p:nvPr/>
          </p:nvGrpSpPr>
          <p:grpSpPr>
            <a:xfrm>
              <a:off x="3762897" y="3571317"/>
              <a:ext cx="3640119" cy="2754086"/>
              <a:chOff x="3762897" y="3571317"/>
              <a:chExt cx="3640119" cy="2754086"/>
            </a:xfrm>
          </p:grpSpPr>
          <p:sp>
            <p:nvSpPr>
              <p:cNvPr id="315" name="Rectangle 314">
                <a:extLst>
                  <a:ext uri="{FF2B5EF4-FFF2-40B4-BE49-F238E27FC236}">
                    <a16:creationId xmlns:a16="http://schemas.microsoft.com/office/drawing/2014/main" id="{9B75E4DB-6530-40AA-99FC-7416478594FC}"/>
                  </a:ext>
                </a:extLst>
              </p:cNvPr>
              <p:cNvSpPr/>
              <p:nvPr/>
            </p:nvSpPr>
            <p:spPr bwMode="auto">
              <a:xfrm>
                <a:off x="3762897" y="3571317"/>
                <a:ext cx="3640119" cy="2754086"/>
              </a:xfrm>
              <a:prstGeom prst="rect">
                <a:avLst/>
              </a:prstGeom>
              <a:solidFill>
                <a:srgbClr val="ED7D31"/>
              </a:solidFill>
              <a:ln w="10795" cap="flat" cmpd="sng" algn="ctr">
                <a:noFill/>
                <a:prstDash val="solid"/>
              </a:ln>
              <a:effectLst/>
            </p:spPr>
            <p:txBody>
              <a:bodyPr rot="0" spcFirstLastPara="0" vertOverflow="overflow" horzOverflow="overflow" vert="horz" wrap="square" lIns="559562" tIns="139891" rIns="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EFEFEF"/>
                  </a:solidFill>
                  <a:effectLst/>
                  <a:uLnTx/>
                  <a:uFillTx/>
                  <a:latin typeface="Segoe Pro Semibold" panose="020B0702040504020203" pitchFamily="34" charset="0"/>
                  <a:ea typeface="+mn-ea"/>
                  <a:cs typeface="Segoe UI Light"/>
                </a:endParaRPr>
              </a:p>
            </p:txBody>
          </p:sp>
          <p:sp>
            <p:nvSpPr>
              <p:cNvPr id="316" name="TextBox 315">
                <a:extLst>
                  <a:ext uri="{FF2B5EF4-FFF2-40B4-BE49-F238E27FC236}">
                    <a16:creationId xmlns:a16="http://schemas.microsoft.com/office/drawing/2014/main" id="{5617A4A2-10DF-46AC-862D-CA663F21946D}"/>
                  </a:ext>
                </a:extLst>
              </p:cNvPr>
              <p:cNvSpPr txBox="1"/>
              <p:nvPr/>
            </p:nvSpPr>
            <p:spPr>
              <a:xfrm>
                <a:off x="3913555" y="4098929"/>
                <a:ext cx="3266362" cy="1634294"/>
              </a:xfrm>
              <a:prstGeom prst="rect">
                <a:avLst/>
              </a:prstGeom>
              <a:solidFill>
                <a:srgbClr val="ED7D31"/>
              </a:solidFill>
            </p:spPr>
            <p:txBody>
              <a:bodyPr wrap="square" lIns="182880" tIns="146304" rIns="182880" bIns="146304" rtlCol="0">
                <a:spAutoFit/>
              </a:bodyPr>
              <a:lstStyle/>
              <a:p>
                <a:pPr marL="0" marR="0" lvl="0" indent="0" algn="l" defTabSz="932293" rtl="0" eaLnBrk="1" fontAlgn="base" latinLnBrk="0" hangingPunct="1">
                  <a:lnSpc>
                    <a:spcPct val="100000"/>
                  </a:lnSpc>
                  <a:spcBef>
                    <a:spcPts val="18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j-lt"/>
                    <a:ea typeface="+mn-ea"/>
                    <a:cs typeface="Segoe UI Light"/>
                  </a:rPr>
                  <a:t>Citrix Virtual Apps &amp; Desktop services</a:t>
                </a:r>
              </a:p>
              <a:p>
                <a:pPr marL="0" marR="0" lvl="0" indent="0" algn="l" defTabSz="932293" rtl="0" eaLnBrk="1" fontAlgn="base" latinLnBrk="0" hangingPunct="1">
                  <a:lnSpc>
                    <a:spcPct val="100000"/>
                  </a:lnSpc>
                  <a:spcBef>
                    <a:spcPts val="18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j-lt"/>
                    <a:ea typeface="+mn-ea"/>
                    <a:cs typeface="Segoe UI Light"/>
                  </a:rPr>
                  <a:t>Citrix + Windows Virtual Desktop Solution</a:t>
                </a:r>
              </a:p>
            </p:txBody>
          </p:sp>
        </p:grpSp>
        <p:sp>
          <p:nvSpPr>
            <p:cNvPr id="313" name="TextBox 312">
              <a:extLst>
                <a:ext uri="{FF2B5EF4-FFF2-40B4-BE49-F238E27FC236}">
                  <a16:creationId xmlns:a16="http://schemas.microsoft.com/office/drawing/2014/main" id="{945BEB2B-0F5C-4B6B-B36D-6B30C06148AA}"/>
                </a:ext>
              </a:extLst>
            </p:cNvPr>
            <p:cNvSpPr txBox="1"/>
            <p:nvPr/>
          </p:nvSpPr>
          <p:spPr>
            <a:xfrm>
              <a:off x="2960410" y="4604070"/>
              <a:ext cx="655218" cy="309415"/>
            </a:xfrm>
            <a:prstGeom prst="rect">
              <a:avLst/>
            </a:prstGeom>
            <a:noFill/>
          </p:spPr>
          <p:txBody>
            <a:bodyPr wrap="square" lIns="0" tIns="0" rIns="0" bIns="0" rtlCol="0">
              <a:no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mn-ea"/>
                  <a:cs typeface="+mn-cs"/>
                </a:rPr>
                <a:t>Workspace</a:t>
              </a:r>
            </a:p>
          </p:txBody>
        </p:sp>
        <p:pic>
          <p:nvPicPr>
            <p:cNvPr id="314" name="Picture 313">
              <a:extLst>
                <a:ext uri="{FF2B5EF4-FFF2-40B4-BE49-F238E27FC236}">
                  <a16:creationId xmlns:a16="http://schemas.microsoft.com/office/drawing/2014/main" id="{7E2607AB-A42D-4359-82D1-6F9686BB73F7}"/>
                </a:ext>
              </a:extLst>
            </p:cNvPr>
            <p:cNvPicPr>
              <a:picLocks noChangeAspect="1"/>
            </p:cNvPicPr>
            <p:nvPr/>
          </p:nvPicPr>
          <p:blipFill>
            <a:blip r:embed="rId10"/>
            <a:stretch>
              <a:fillRect/>
            </a:stretch>
          </p:blipFill>
          <p:spPr>
            <a:xfrm>
              <a:off x="3077597" y="4109433"/>
              <a:ext cx="435189" cy="442960"/>
            </a:xfrm>
            <a:prstGeom prst="rect">
              <a:avLst/>
            </a:prstGeom>
          </p:spPr>
        </p:pic>
      </p:grpSp>
      <p:grpSp>
        <p:nvGrpSpPr>
          <p:cNvPr id="10" name="Group 9">
            <a:extLst>
              <a:ext uri="{FF2B5EF4-FFF2-40B4-BE49-F238E27FC236}">
                <a16:creationId xmlns:a16="http://schemas.microsoft.com/office/drawing/2014/main" id="{C23CAFE0-C541-4D0C-9884-4DD8ECF2F194}"/>
              </a:ext>
            </a:extLst>
          </p:cNvPr>
          <p:cNvGrpSpPr/>
          <p:nvPr/>
        </p:nvGrpSpPr>
        <p:grpSpPr>
          <a:xfrm>
            <a:off x="9808168" y="4432664"/>
            <a:ext cx="1922612" cy="152066"/>
            <a:chOff x="9808168" y="4432664"/>
            <a:chExt cx="1922612" cy="152066"/>
          </a:xfrm>
        </p:grpSpPr>
        <p:sp>
          <p:nvSpPr>
            <p:cNvPr id="317" name="Oval 316">
              <a:extLst>
                <a:ext uri="{FF2B5EF4-FFF2-40B4-BE49-F238E27FC236}">
                  <a16:creationId xmlns:a16="http://schemas.microsoft.com/office/drawing/2014/main" id="{BACEE451-30B6-4200-A118-6617B78A7EB6}"/>
                </a:ext>
              </a:extLst>
            </p:cNvPr>
            <p:cNvSpPr/>
            <p:nvPr/>
          </p:nvSpPr>
          <p:spPr bwMode="auto">
            <a:xfrm>
              <a:off x="9808168" y="4432664"/>
              <a:ext cx="152066" cy="152066"/>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318" name="Oval 317">
              <a:extLst>
                <a:ext uri="{FF2B5EF4-FFF2-40B4-BE49-F238E27FC236}">
                  <a16:creationId xmlns:a16="http://schemas.microsoft.com/office/drawing/2014/main" id="{18CB6795-0584-4A0C-940E-9314DB70CB53}"/>
                </a:ext>
              </a:extLst>
            </p:cNvPr>
            <p:cNvSpPr/>
            <p:nvPr/>
          </p:nvSpPr>
          <p:spPr bwMode="auto">
            <a:xfrm>
              <a:off x="11578714" y="4432664"/>
              <a:ext cx="152066" cy="152066"/>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spTree>
    <p:extLst>
      <p:ext uri="{BB962C8B-B14F-4D97-AF65-F5344CB8AC3E}">
        <p14:creationId xmlns:p14="http://schemas.microsoft.com/office/powerpoint/2010/main" val="100184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500"/>
                                        <p:tgtEl>
                                          <p:spTgt spid="3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xEl>
                                              <p:pRg st="1" end="1"/>
                                            </p:txEl>
                                          </p:spTgt>
                                        </p:tgtEl>
                                        <p:attrNameLst>
                                          <p:attrName>style.visibility</p:attrName>
                                        </p:attrNameLst>
                                      </p:cBhvr>
                                      <p:to>
                                        <p:strVal val="visible"/>
                                      </p:to>
                                    </p:set>
                                    <p:animEffect transition="in" filter="fade">
                                      <p:cBhvr>
                                        <p:cTn id="12" dur="500"/>
                                        <p:tgtEl>
                                          <p:spTgt spid="10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03"/>
                                        </p:tgtEl>
                                        <p:attrNameLst>
                                          <p:attrName>style.visibility</p:attrName>
                                        </p:attrNameLst>
                                      </p:cBhvr>
                                      <p:to>
                                        <p:strVal val="visible"/>
                                      </p:to>
                                    </p:set>
                                    <p:animEffect transition="in" filter="fade">
                                      <p:cBhvr>
                                        <p:cTn id="15" dur="500"/>
                                        <p:tgtEl>
                                          <p:spTgt spid="303"/>
                                        </p:tgtEl>
                                      </p:cBhvr>
                                    </p:animEffect>
                                  </p:childTnLst>
                                </p:cTn>
                              </p:par>
                              <p:par>
                                <p:cTn id="16" presetID="10" presetClass="entr" presetSubtype="0" fill="hold" nodeType="with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par>
                                <p:cTn id="19" presetID="10" presetClass="entr" presetSubtype="0" fill="hold" nodeType="withEffect">
                                  <p:stCondLst>
                                    <p:cond delay="0"/>
                                  </p:stCondLst>
                                  <p:childTnLst>
                                    <p:set>
                                      <p:cBhvr>
                                        <p:cTn id="20" dur="1" fill="hold">
                                          <p:stCondLst>
                                            <p:cond delay="0"/>
                                          </p:stCondLst>
                                        </p:cTn>
                                        <p:tgtEl>
                                          <p:spTgt spid="304"/>
                                        </p:tgtEl>
                                        <p:attrNameLst>
                                          <p:attrName>style.visibility</p:attrName>
                                        </p:attrNameLst>
                                      </p:cBhvr>
                                      <p:to>
                                        <p:strVal val="visible"/>
                                      </p:to>
                                    </p:set>
                                    <p:animEffect transition="in" filter="fade">
                                      <p:cBhvr>
                                        <p:cTn id="21" dur="500"/>
                                        <p:tgtEl>
                                          <p:spTgt spid="304"/>
                                        </p:tgtEl>
                                      </p:cBhvr>
                                    </p:animEffect>
                                  </p:childTnLst>
                                </p:cTn>
                              </p:par>
                              <p:par>
                                <p:cTn id="22" presetID="10" presetClass="entr" presetSubtype="0" fill="hold" nodeType="withEffect">
                                  <p:stCondLst>
                                    <p:cond delay="0"/>
                                  </p:stCondLst>
                                  <p:childTnLst>
                                    <p:set>
                                      <p:cBhvr>
                                        <p:cTn id="23" dur="1" fill="hold">
                                          <p:stCondLst>
                                            <p:cond delay="0"/>
                                          </p:stCondLst>
                                        </p:cTn>
                                        <p:tgtEl>
                                          <p:spTgt spid="302"/>
                                        </p:tgtEl>
                                        <p:attrNameLst>
                                          <p:attrName>style.visibility</p:attrName>
                                        </p:attrNameLst>
                                      </p:cBhvr>
                                      <p:to>
                                        <p:strVal val="visible"/>
                                      </p:to>
                                    </p:set>
                                    <p:animEffect transition="in" filter="fade">
                                      <p:cBhvr>
                                        <p:cTn id="24" dur="500"/>
                                        <p:tgtEl>
                                          <p:spTgt spid="30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B9C5A9A-FF00-4902-8CB3-D009E8914BE8}"/>
              </a:ext>
            </a:extLst>
          </p:cNvPr>
          <p:cNvGraphicFramePr>
            <a:graphicFrameLocks noChangeAspect="1"/>
          </p:cNvGraphicFramePr>
          <p:nvPr>
            <p:custDataLst>
              <p:tags r:id="rId2"/>
            </p:custDataLst>
            <p:extLst>
              <p:ext uri="{D42A27DB-BD31-4B8C-83A1-F6EECF244321}">
                <p14:modId xmlns:p14="http://schemas.microsoft.com/office/powerpoint/2010/main" val="966071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22" name="think-cell Slide" r:id="rId6" imgW="425" imgH="424" progId="TCLayout.ActiveDocument.1">
                  <p:embed/>
                </p:oleObj>
              </mc:Choice>
              <mc:Fallback>
                <p:oleObj name="think-cell Slide" r:id="rId6" imgW="425" imgH="424" progId="TCLayout.ActiveDocument.1">
                  <p:embed/>
                  <p:pic>
                    <p:nvPicPr>
                      <p:cNvPr id="7" name="Object 6" hidden="1">
                        <a:extLst>
                          <a:ext uri="{FF2B5EF4-FFF2-40B4-BE49-F238E27FC236}">
                            <a16:creationId xmlns:a16="http://schemas.microsoft.com/office/drawing/2014/main" id="{9B9C5A9A-FF00-4902-8CB3-D009E8914BE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9B95C0-F3CE-4D87-B260-AEAB03FD3FB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pic>
        <p:nvPicPr>
          <p:cNvPr id="21" name="Picture Placeholder 4" descr="A person sitting at a table using a computer&#10;&#10;Description generated with very high confidence">
            <a:extLst>
              <a:ext uri="{FF2B5EF4-FFF2-40B4-BE49-F238E27FC236}">
                <a16:creationId xmlns:a16="http://schemas.microsoft.com/office/drawing/2014/main" id="{670F76C2-F942-49A9-B484-D8B597C9D6D7}"/>
              </a:ext>
            </a:extLst>
          </p:cNvPr>
          <p:cNvPicPr>
            <a:picLocks noChangeAspect="1"/>
          </p:cNvPicPr>
          <p:nvPr/>
        </p:nvPicPr>
        <p:blipFill rotWithShape="1">
          <a:blip r:embed="rId8">
            <a:extLst>
              <a:ext uri="{28A0092B-C50C-407E-A947-70E740481C1C}">
                <a14:useLocalDpi xmlns:a14="http://schemas.microsoft.com/office/drawing/2010/main" val="0"/>
              </a:ext>
            </a:extLst>
          </a:blip>
          <a:srcRect l="3260" t="29490" b="24043"/>
          <a:stretch/>
        </p:blipFill>
        <p:spPr>
          <a:xfrm>
            <a:off x="-1" y="0"/>
            <a:ext cx="12434711" cy="6994525"/>
          </a:xfrm>
          <a:prstGeom prst="rect">
            <a:avLst/>
          </a:prstGeom>
        </p:spPr>
      </p:pic>
      <p:sp>
        <p:nvSpPr>
          <p:cNvPr id="15" name="Freeform: Shape 14">
            <a:extLst>
              <a:ext uri="{FF2B5EF4-FFF2-40B4-BE49-F238E27FC236}">
                <a16:creationId xmlns:a16="http://schemas.microsoft.com/office/drawing/2014/main" id="{1C04AECF-740B-43EF-B463-3CC7D9FAFA7A}"/>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71A290DF-5747-46D0-B2FB-3AC9F25A4FFE}"/>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5B5A643F-340B-4093-BDC4-1FA49CEB877C}"/>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3CEB5B1A-9E67-4679-A74D-4D939B6BA8D6}"/>
              </a:ext>
            </a:extLst>
          </p:cNvPr>
          <p:cNvSpPr>
            <a:spLocks noGrp="1"/>
          </p:cNvSpPr>
          <p:nvPr>
            <p:ph type="title"/>
          </p:nvPr>
        </p:nvSpPr>
        <p:spPr>
          <a:xfrm>
            <a:off x="434975" y="449264"/>
            <a:ext cx="6384925" cy="773112"/>
          </a:xfrm>
        </p:spPr>
        <p:txBody>
          <a:bodyPr/>
          <a:lstStyle/>
          <a:p>
            <a:r>
              <a:rPr lang="en-US" dirty="0"/>
              <a:t>Windows Virtual Desktop Benefits</a:t>
            </a:r>
          </a:p>
        </p:txBody>
      </p:sp>
      <p:sp>
        <p:nvSpPr>
          <p:cNvPr id="22" name="Text Placeholder 3">
            <a:extLst>
              <a:ext uri="{FF2B5EF4-FFF2-40B4-BE49-F238E27FC236}">
                <a16:creationId xmlns:a16="http://schemas.microsoft.com/office/drawing/2014/main" id="{30B576E0-19E9-4BC4-A059-85097CC00650}"/>
              </a:ext>
            </a:extLst>
          </p:cNvPr>
          <p:cNvSpPr txBox="1">
            <a:spLocks/>
          </p:cNvSpPr>
          <p:nvPr/>
        </p:nvSpPr>
        <p:spPr>
          <a:xfrm>
            <a:off x="434976" y="1220199"/>
            <a:ext cx="5407885" cy="4891315"/>
          </a:xfrm>
          <a:prstGeom prst="rect">
            <a:avLst/>
          </a:prstGeom>
        </p:spPr>
        <p:txBody>
          <a:bodyPr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2000" spc="-10" dirty="0">
                <a:solidFill>
                  <a:schemeClr val="tx1"/>
                </a:solidFill>
              </a:rPr>
              <a:t>Enables a multi-session Windows 10 experience, optimized for Office 365 ProPlus</a:t>
            </a:r>
          </a:p>
          <a:p>
            <a:pPr>
              <a:lnSpc>
                <a:spcPct val="100000"/>
              </a:lnSpc>
              <a:spcBef>
                <a:spcPts val="2400"/>
              </a:spcBef>
            </a:pPr>
            <a:r>
              <a:rPr lang="en-US" sz="2000" spc="-10" dirty="0">
                <a:solidFill>
                  <a:schemeClr val="tx1"/>
                </a:solidFill>
              </a:rPr>
              <a:t>Supports Windows Server (2012R2 +)</a:t>
            </a:r>
          </a:p>
          <a:p>
            <a:pPr>
              <a:lnSpc>
                <a:spcPct val="100000"/>
              </a:lnSpc>
              <a:spcBef>
                <a:spcPts val="2400"/>
              </a:spcBef>
            </a:pPr>
            <a:r>
              <a:rPr lang="en-US" sz="2000" spc="-10" dirty="0">
                <a:solidFill>
                  <a:schemeClr val="tx1"/>
                </a:solidFill>
              </a:rPr>
              <a:t>Most flexible service allowing you to virtualize both desktops and apps</a:t>
            </a:r>
          </a:p>
          <a:p>
            <a:pPr>
              <a:lnSpc>
                <a:spcPct val="100000"/>
              </a:lnSpc>
              <a:spcBef>
                <a:spcPts val="2400"/>
              </a:spcBef>
            </a:pPr>
            <a:r>
              <a:rPr lang="en-US" sz="2000" spc="-10" dirty="0">
                <a:solidFill>
                  <a:schemeClr val="tx1"/>
                </a:solidFill>
              </a:rPr>
              <a:t>Windows 7 virtual desktop with free Extended</a:t>
            </a:r>
            <a:br>
              <a:rPr lang="ar-SA" sz="2000" spc="-10" dirty="0">
                <a:solidFill>
                  <a:schemeClr val="tx1"/>
                </a:solidFill>
              </a:rPr>
            </a:br>
            <a:r>
              <a:rPr lang="en-US" sz="2000" spc="-10" dirty="0">
                <a:solidFill>
                  <a:schemeClr val="tx1"/>
                </a:solidFill>
              </a:rPr>
              <a:t>Security Updates</a:t>
            </a:r>
          </a:p>
          <a:p>
            <a:pPr>
              <a:lnSpc>
                <a:spcPct val="100000"/>
              </a:lnSpc>
              <a:spcBef>
                <a:spcPts val="2400"/>
              </a:spcBef>
            </a:pPr>
            <a:r>
              <a:rPr lang="en-US" sz="2000" spc="-10" dirty="0">
                <a:solidFill>
                  <a:schemeClr val="tx1"/>
                </a:solidFill>
              </a:rPr>
              <a:t>Integrated with the security and management</a:t>
            </a:r>
            <a:br>
              <a:rPr lang="en-US" sz="2000" spc="-10" dirty="0">
                <a:solidFill>
                  <a:schemeClr val="tx1"/>
                </a:solidFill>
              </a:rPr>
            </a:br>
            <a:r>
              <a:rPr lang="en-US" sz="2000" spc="-10" dirty="0">
                <a:solidFill>
                  <a:schemeClr val="tx1"/>
                </a:solidFill>
              </a:rPr>
              <a:t>of Microsoft 365</a:t>
            </a:r>
          </a:p>
        </p:txBody>
      </p:sp>
    </p:spTree>
    <p:extLst>
      <p:ext uri="{BB962C8B-B14F-4D97-AF65-F5344CB8AC3E}">
        <p14:creationId xmlns:p14="http://schemas.microsoft.com/office/powerpoint/2010/main" val="16664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Partner Value-Added Services</a:t>
            </a:r>
          </a:p>
        </p:txBody>
      </p:sp>
      <p:sp>
        <p:nvSpPr>
          <p:cNvPr id="5" name="Rectangle 4">
            <a:extLst>
              <a:ext uri="{FF2B5EF4-FFF2-40B4-BE49-F238E27FC236}">
                <a16:creationId xmlns:a16="http://schemas.microsoft.com/office/drawing/2014/main" id="{776BA410-2BDD-4E73-B481-9288F39806EC}"/>
              </a:ext>
            </a:extLst>
          </p:cNvPr>
          <p:cNvSpPr/>
          <p:nvPr/>
        </p:nvSpPr>
        <p:spPr>
          <a:xfrm>
            <a:off x="442806" y="2090056"/>
            <a:ext cx="3628753"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Partners will integrate with Rest APIs and PS cmdlets offered by </a:t>
            </a:r>
            <a:br>
              <a:rPr lang="en-US" sz="2400" dirty="0">
                <a:solidFill>
                  <a:schemeClr val="accent1"/>
                </a:solidFill>
                <a:cs typeface="Segoe UI" pitchFamily="34" charset="0"/>
              </a:rPr>
            </a:br>
            <a:r>
              <a:rPr lang="en-US" sz="2400" dirty="0">
                <a:solidFill>
                  <a:schemeClr val="accent1"/>
                </a:solidFill>
                <a:cs typeface="Segoe UI" pitchFamily="34" charset="0"/>
              </a:rPr>
              <a:t>WVD service.</a:t>
            </a:r>
          </a:p>
        </p:txBody>
      </p:sp>
      <p:sp>
        <p:nvSpPr>
          <p:cNvPr id="6" name="Rectangle 5">
            <a:extLst>
              <a:ext uri="{FF2B5EF4-FFF2-40B4-BE49-F238E27FC236}">
                <a16:creationId xmlns:a16="http://schemas.microsoft.com/office/drawing/2014/main" id="{5F1792E9-E598-484A-BB5A-9DDFFC332A08}"/>
              </a:ext>
            </a:extLst>
          </p:cNvPr>
          <p:cNvSpPr/>
          <p:nvPr/>
        </p:nvSpPr>
        <p:spPr>
          <a:xfrm>
            <a:off x="4411746" y="2090056"/>
            <a:ext cx="3628753"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Solutions developed by partners will be made available through Azure Marketplace.</a:t>
            </a:r>
          </a:p>
        </p:txBody>
      </p:sp>
      <p:sp>
        <p:nvSpPr>
          <p:cNvPr id="8" name="Rectangle 7">
            <a:extLst>
              <a:ext uri="{FF2B5EF4-FFF2-40B4-BE49-F238E27FC236}">
                <a16:creationId xmlns:a16="http://schemas.microsoft.com/office/drawing/2014/main" id="{A0CB6A9E-0866-490F-B96E-C5173D1FA57E}"/>
              </a:ext>
            </a:extLst>
          </p:cNvPr>
          <p:cNvSpPr/>
          <p:nvPr/>
        </p:nvSpPr>
        <p:spPr>
          <a:xfrm>
            <a:off x="8380684" y="2090056"/>
            <a:ext cx="3628753"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Other partners can</a:t>
            </a:r>
            <a:br>
              <a:rPr lang="en-US" sz="2400" dirty="0">
                <a:solidFill>
                  <a:schemeClr val="accent1"/>
                </a:solidFill>
                <a:cs typeface="Segoe UI" pitchFamily="34" charset="0"/>
              </a:rPr>
            </a:br>
            <a:r>
              <a:rPr lang="en-US" sz="2400" dirty="0">
                <a:solidFill>
                  <a:schemeClr val="accent1"/>
                </a:solidFill>
                <a:cs typeface="Segoe UI" pitchFamily="34" charset="0"/>
              </a:rPr>
              <a:t>offer their services independently as part of their cloud offering.</a:t>
            </a:r>
          </a:p>
        </p:txBody>
      </p:sp>
      <p:cxnSp>
        <p:nvCxnSpPr>
          <p:cNvPr id="9" name="Straight Connector 8">
            <a:extLst>
              <a:ext uri="{FF2B5EF4-FFF2-40B4-BE49-F238E27FC236}">
                <a16:creationId xmlns:a16="http://schemas.microsoft.com/office/drawing/2014/main" id="{1BBE86B0-9C9E-40C6-BAEB-5EC806440AE2}"/>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AB7FB5-529F-4937-97EF-EB4FE4EDDA40}"/>
              </a:ext>
            </a:extLst>
          </p:cNvPr>
          <p:cNvCxnSpPr/>
          <p:nvPr/>
        </p:nvCxnSpPr>
        <p:spPr>
          <a:xfrm>
            <a:off x="442514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B63894-7625-4528-812C-9EE5657A3C36}"/>
              </a:ext>
            </a:extLst>
          </p:cNvPr>
          <p:cNvCxnSpPr/>
          <p:nvPr/>
        </p:nvCxnSpPr>
        <p:spPr>
          <a:xfrm>
            <a:off x="8400884"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people_23" title="Icon of a person with a chat bubble above them">
            <a:extLst>
              <a:ext uri="{FF2B5EF4-FFF2-40B4-BE49-F238E27FC236}">
                <a16:creationId xmlns:a16="http://schemas.microsoft.com/office/drawing/2014/main" id="{36B610FF-5D51-4C47-A327-F428D444E34C}"/>
              </a:ext>
            </a:extLst>
          </p:cNvPr>
          <p:cNvSpPr>
            <a:spLocks noChangeAspect="1" noEditPoints="1"/>
          </p:cNvSpPr>
          <p:nvPr/>
        </p:nvSpPr>
        <p:spPr bwMode="auto">
          <a:xfrm>
            <a:off x="4441221" y="1320800"/>
            <a:ext cx="652651" cy="645744"/>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DFE0F9BF-2F48-40D9-B286-E5153B3AB01A}"/>
              </a:ext>
            </a:extLst>
          </p:cNvPr>
          <p:cNvGrpSpPr/>
          <p:nvPr/>
        </p:nvGrpSpPr>
        <p:grpSpPr>
          <a:xfrm>
            <a:off x="466623" y="1319758"/>
            <a:ext cx="838304" cy="656031"/>
            <a:chOff x="466623" y="1319758"/>
            <a:chExt cx="838304" cy="656031"/>
          </a:xfrm>
        </p:grpSpPr>
        <p:sp>
          <p:nvSpPr>
            <p:cNvPr id="14" name="Oval 67">
              <a:extLst>
                <a:ext uri="{FF2B5EF4-FFF2-40B4-BE49-F238E27FC236}">
                  <a16:creationId xmlns:a16="http://schemas.microsoft.com/office/drawing/2014/main" id="{F41992E3-0159-4AA0-B061-6EF0CD5B52E4}"/>
                </a:ext>
              </a:extLst>
            </p:cNvPr>
            <p:cNvSpPr>
              <a:spLocks noChangeArrowheads="1"/>
            </p:cNvSpPr>
            <p:nvPr/>
          </p:nvSpPr>
          <p:spPr bwMode="auto">
            <a:xfrm>
              <a:off x="857591" y="1702016"/>
              <a:ext cx="70477" cy="69981"/>
            </a:xfrm>
            <a:prstGeom prst="ellipse">
              <a:avLst/>
            </a:pr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68">
              <a:extLst>
                <a:ext uri="{FF2B5EF4-FFF2-40B4-BE49-F238E27FC236}">
                  <a16:creationId xmlns:a16="http://schemas.microsoft.com/office/drawing/2014/main" id="{8E066726-2BC6-45CF-A014-8D41E760E911}"/>
                </a:ext>
              </a:extLst>
            </p:cNvPr>
            <p:cNvSpPr>
              <a:spLocks noChangeShapeType="1"/>
            </p:cNvSpPr>
            <p:nvPr/>
          </p:nvSpPr>
          <p:spPr bwMode="auto">
            <a:xfrm>
              <a:off x="892830" y="1614169"/>
              <a:ext cx="0" cy="87848"/>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69">
              <a:extLst>
                <a:ext uri="{FF2B5EF4-FFF2-40B4-BE49-F238E27FC236}">
                  <a16:creationId xmlns:a16="http://schemas.microsoft.com/office/drawing/2014/main" id="{853DD6E2-8FB8-4EF5-8A87-E62BC1857552}"/>
                </a:ext>
              </a:extLst>
            </p:cNvPr>
            <p:cNvSpPr>
              <a:spLocks noChangeShapeType="1"/>
            </p:cNvSpPr>
            <p:nvPr/>
          </p:nvSpPr>
          <p:spPr bwMode="auto">
            <a:xfrm flipH="1">
              <a:off x="777684" y="1759093"/>
              <a:ext cx="79907" cy="4715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48838078-6E8E-4A53-9CA4-391EC18242FE}"/>
                </a:ext>
              </a:extLst>
            </p:cNvPr>
            <p:cNvSpPr>
              <a:spLocks noChangeShapeType="1"/>
            </p:cNvSpPr>
            <p:nvPr/>
          </p:nvSpPr>
          <p:spPr bwMode="auto">
            <a:xfrm>
              <a:off x="931046" y="1759093"/>
              <a:ext cx="79907" cy="4715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people_4" title="Icon of a person">
              <a:extLst>
                <a:ext uri="{FF2B5EF4-FFF2-40B4-BE49-F238E27FC236}">
                  <a16:creationId xmlns:a16="http://schemas.microsoft.com/office/drawing/2014/main" id="{124C9055-ADF5-4D24-A6CC-4B83248C3B3C}"/>
                </a:ext>
              </a:extLst>
            </p:cNvPr>
            <p:cNvSpPr>
              <a:spLocks noChangeAspect="1" noEditPoints="1"/>
            </p:cNvSpPr>
            <p:nvPr/>
          </p:nvSpPr>
          <p:spPr bwMode="auto">
            <a:xfrm>
              <a:off x="752373" y="1319758"/>
              <a:ext cx="271566" cy="3036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people_4" title="Icon of a person">
              <a:extLst>
                <a:ext uri="{FF2B5EF4-FFF2-40B4-BE49-F238E27FC236}">
                  <a16:creationId xmlns:a16="http://schemas.microsoft.com/office/drawing/2014/main" id="{0B5B5CC4-89C8-4E94-BB33-5CBC21749B48}"/>
                </a:ext>
              </a:extLst>
            </p:cNvPr>
            <p:cNvSpPr>
              <a:spLocks noChangeAspect="1" noEditPoints="1"/>
            </p:cNvSpPr>
            <p:nvPr/>
          </p:nvSpPr>
          <p:spPr bwMode="auto">
            <a:xfrm>
              <a:off x="466623" y="1672183"/>
              <a:ext cx="271566" cy="3036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people_4" title="Icon of a person">
              <a:extLst>
                <a:ext uri="{FF2B5EF4-FFF2-40B4-BE49-F238E27FC236}">
                  <a16:creationId xmlns:a16="http://schemas.microsoft.com/office/drawing/2014/main" id="{AE3927B4-2152-4808-B3B0-4D79A06D3D3B}"/>
                </a:ext>
              </a:extLst>
            </p:cNvPr>
            <p:cNvSpPr>
              <a:spLocks noChangeAspect="1" noEditPoints="1"/>
            </p:cNvSpPr>
            <p:nvPr/>
          </p:nvSpPr>
          <p:spPr bwMode="auto">
            <a:xfrm>
              <a:off x="1033361" y="1672183"/>
              <a:ext cx="271566" cy="3036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cloud_2" title="Icon of a cloud made of two arrows pointing towards eachother">
            <a:extLst>
              <a:ext uri="{FF2B5EF4-FFF2-40B4-BE49-F238E27FC236}">
                <a16:creationId xmlns:a16="http://schemas.microsoft.com/office/drawing/2014/main" id="{B21AB20F-FD7A-458F-A002-4B1245870291}"/>
              </a:ext>
            </a:extLst>
          </p:cNvPr>
          <p:cNvSpPr>
            <a:spLocks noChangeAspect="1" noEditPoints="1"/>
          </p:cNvSpPr>
          <p:nvPr/>
        </p:nvSpPr>
        <p:spPr bwMode="auto">
          <a:xfrm>
            <a:off x="8389497" y="1517819"/>
            <a:ext cx="793938" cy="45816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39365542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EDB904-6169-496B-A325-EE85B96250D6}"/>
              </a:ext>
            </a:extLst>
          </p:cNvPr>
          <p:cNvSpPr>
            <a:spLocks noGrp="1"/>
          </p:cNvSpPr>
          <p:nvPr>
            <p:ph type="title"/>
          </p:nvPr>
        </p:nvSpPr>
        <p:spPr/>
        <p:txBody>
          <a:bodyPr/>
          <a:lstStyle/>
          <a:p>
            <a:r>
              <a:rPr lang="en-US" dirty="0"/>
              <a:t>Call to action</a:t>
            </a:r>
          </a:p>
        </p:txBody>
      </p:sp>
      <p:grpSp>
        <p:nvGrpSpPr>
          <p:cNvPr id="23" name="Group 22">
            <a:extLst>
              <a:ext uri="{FF2B5EF4-FFF2-40B4-BE49-F238E27FC236}">
                <a16:creationId xmlns:a16="http://schemas.microsoft.com/office/drawing/2014/main" id="{23EEE9F7-8730-4193-BCB2-E0E79665D728}"/>
              </a:ext>
            </a:extLst>
          </p:cNvPr>
          <p:cNvGrpSpPr/>
          <p:nvPr/>
        </p:nvGrpSpPr>
        <p:grpSpPr>
          <a:xfrm>
            <a:off x="4165708" y="1757761"/>
            <a:ext cx="3878013" cy="2102614"/>
            <a:chOff x="4083533" y="1723452"/>
            <a:chExt cx="3802319" cy="2061573"/>
          </a:xfrm>
        </p:grpSpPr>
        <p:sp>
          <p:nvSpPr>
            <p:cNvPr id="9" name="Rectangle 8">
              <a:extLst>
                <a:ext uri="{FF2B5EF4-FFF2-40B4-BE49-F238E27FC236}">
                  <a16:creationId xmlns:a16="http://schemas.microsoft.com/office/drawing/2014/main" id="{7DC943C3-2251-4719-829B-C433071FAAC4}"/>
                </a:ext>
              </a:extLst>
            </p:cNvPr>
            <p:cNvSpPr/>
            <p:nvPr/>
          </p:nvSpPr>
          <p:spPr>
            <a:xfrm>
              <a:off x="4083533" y="2603347"/>
              <a:ext cx="3802319" cy="1181678"/>
            </a:xfrm>
            <a:prstGeom prst="rect">
              <a:avLst/>
            </a:prstGeom>
          </p:spPr>
          <p:txBody>
            <a:bodyPr wrap="square">
              <a:spAutoFit/>
            </a:bodyPr>
            <a:lstStyle/>
            <a:p>
              <a:pPr algn="ctr" defTabSz="951028" fontAlgn="base">
                <a:spcBef>
                  <a:spcPts val="612"/>
                </a:spcBef>
                <a:spcAft>
                  <a:spcPct val="0"/>
                </a:spcAft>
              </a:pPr>
              <a:r>
                <a:rPr lang="en-US" sz="2448" b="1" dirty="0">
                  <a:solidFill>
                    <a:srgbClr val="000000"/>
                  </a:solidFill>
                  <a:latin typeface="Segoe UI"/>
                  <a:ea typeface="Segoe UI" pitchFamily="34" charset="0"/>
                  <a:cs typeface="Segoe UI" pitchFamily="34" charset="0"/>
                </a:rPr>
                <a:t>Estimate the </a:t>
              </a:r>
              <a:br>
                <a:rPr lang="en-US" sz="2448" b="1" dirty="0">
                  <a:solidFill>
                    <a:srgbClr val="000000"/>
                  </a:solidFill>
                  <a:latin typeface="Segoe UI"/>
                  <a:ea typeface="Segoe UI" pitchFamily="34" charset="0"/>
                  <a:cs typeface="Segoe UI" pitchFamily="34" charset="0"/>
                </a:rPr>
              </a:br>
              <a:r>
                <a:rPr lang="en-US" sz="2448" b="1" dirty="0">
                  <a:solidFill>
                    <a:srgbClr val="000000"/>
                  </a:solidFill>
                  <a:latin typeface="Segoe UI"/>
                  <a:ea typeface="Segoe UI" pitchFamily="34" charset="0"/>
                  <a:cs typeface="Segoe UI" pitchFamily="34" charset="0"/>
                </a:rPr>
                <a:t>end user experience</a:t>
              </a:r>
              <a:endParaRPr lang="en-US" b="1" dirty="0">
                <a:solidFill>
                  <a:srgbClr val="000000"/>
                </a:solidFill>
                <a:latin typeface="Segoe UI"/>
                <a:ea typeface="Segoe UI" pitchFamily="34" charset="0"/>
                <a:cs typeface="Segoe UI" pitchFamily="34" charset="0"/>
              </a:endParaRPr>
            </a:p>
            <a:p>
              <a:pPr algn="ctr" defTabSz="951028" fontAlgn="base">
                <a:spcBef>
                  <a:spcPts val="612"/>
                </a:spcBef>
                <a:spcAft>
                  <a:spcPct val="0"/>
                </a:spcAft>
              </a:pPr>
              <a:r>
                <a:rPr lang="en-US" b="1" dirty="0">
                  <a:solidFill>
                    <a:srgbClr val="0078D4"/>
                  </a:solidFill>
                  <a:latin typeface="Segoe UI"/>
                  <a:ea typeface="Segoe UI" pitchFamily="34" charset="0"/>
                  <a:cs typeface="Segoe UI" pitchFamily="34" charset="0"/>
                </a:rPr>
                <a:t>aka.ms/wvd/ExperienceEstimator</a:t>
              </a:r>
              <a:endParaRPr lang="en-US" b="1" dirty="0">
                <a:solidFill>
                  <a:srgbClr val="000000"/>
                </a:soli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97BA3D28-282F-4B51-BAD6-DEBC9123FA8B}"/>
                </a:ext>
              </a:extLst>
            </p:cNvPr>
            <p:cNvPicPr>
              <a:picLocks noChangeAspect="1"/>
            </p:cNvPicPr>
            <p:nvPr/>
          </p:nvPicPr>
          <p:blipFill>
            <a:blip r:embed="rId3"/>
            <a:stretch>
              <a:fillRect/>
            </a:stretch>
          </p:blipFill>
          <p:spPr>
            <a:xfrm flipH="1">
              <a:off x="5642681" y="1723452"/>
              <a:ext cx="684022" cy="684022"/>
            </a:xfrm>
            <a:prstGeom prst="rect">
              <a:avLst/>
            </a:prstGeom>
          </p:spPr>
        </p:pic>
      </p:grpSp>
      <p:grpSp>
        <p:nvGrpSpPr>
          <p:cNvPr id="24" name="Group 23">
            <a:extLst>
              <a:ext uri="{FF2B5EF4-FFF2-40B4-BE49-F238E27FC236}">
                <a16:creationId xmlns:a16="http://schemas.microsoft.com/office/drawing/2014/main" id="{F8852BB6-5C97-45B1-8ABE-5968E07126DA}"/>
              </a:ext>
            </a:extLst>
          </p:cNvPr>
          <p:cNvGrpSpPr/>
          <p:nvPr/>
        </p:nvGrpSpPr>
        <p:grpSpPr>
          <a:xfrm>
            <a:off x="147178" y="1777774"/>
            <a:ext cx="3878013" cy="2327633"/>
            <a:chOff x="143440" y="1743075"/>
            <a:chExt cx="3802319" cy="2282200"/>
          </a:xfrm>
        </p:grpSpPr>
        <p:sp>
          <p:nvSpPr>
            <p:cNvPr id="7" name="Rectangle 6">
              <a:extLst>
                <a:ext uri="{FF2B5EF4-FFF2-40B4-BE49-F238E27FC236}">
                  <a16:creationId xmlns:a16="http://schemas.microsoft.com/office/drawing/2014/main" id="{A8C21912-5FE5-4585-BBD3-96121DCEB796}"/>
                </a:ext>
              </a:extLst>
            </p:cNvPr>
            <p:cNvSpPr/>
            <p:nvPr/>
          </p:nvSpPr>
          <p:spPr>
            <a:xfrm>
              <a:off x="143440" y="2603347"/>
              <a:ext cx="3802319" cy="1421928"/>
            </a:xfrm>
            <a:prstGeom prst="rect">
              <a:avLst/>
            </a:prstGeom>
          </p:spPr>
          <p:txBody>
            <a:bodyPr wrap="square">
              <a:noAutofit/>
            </a:bodyPr>
            <a:lstStyle/>
            <a:p>
              <a:pPr algn="ctr" defTabSz="951028" fontAlgn="base">
                <a:spcBef>
                  <a:spcPts val="612"/>
                </a:spcBef>
                <a:spcAft>
                  <a:spcPct val="0"/>
                </a:spcAft>
              </a:pPr>
              <a:r>
                <a:rPr lang="en-US" sz="2448" b="1" dirty="0">
                  <a:solidFill>
                    <a:srgbClr val="000000"/>
                  </a:solidFill>
                  <a:latin typeface="Segoe UI"/>
                  <a:ea typeface="Segoe UI" pitchFamily="34" charset="0"/>
                  <a:cs typeface="Segoe UI" pitchFamily="34" charset="0"/>
                </a:rPr>
                <a:t>Get started </a:t>
              </a:r>
              <a:br>
                <a:rPr lang="en-US" sz="2448" b="1" dirty="0">
                  <a:solidFill>
                    <a:srgbClr val="000000"/>
                  </a:solidFill>
                  <a:latin typeface="Segoe UI"/>
                  <a:ea typeface="Segoe UI" pitchFamily="34" charset="0"/>
                  <a:cs typeface="Segoe UI" pitchFamily="34" charset="0"/>
                </a:rPr>
              </a:br>
              <a:r>
                <a:rPr lang="en-US" sz="2448" b="1" dirty="0">
                  <a:solidFill>
                    <a:srgbClr val="000000"/>
                  </a:solidFill>
                  <a:latin typeface="Segoe UI"/>
                  <a:ea typeface="Segoe UI" pitchFamily="34" charset="0"/>
                  <a:cs typeface="Segoe UI" pitchFamily="34" charset="0"/>
                </a:rPr>
                <a:t>today</a:t>
              </a:r>
              <a:endParaRPr lang="en-US" b="1" dirty="0">
                <a:solidFill>
                  <a:srgbClr val="0078D4"/>
                </a:solidFill>
                <a:latin typeface="Segoe UI"/>
                <a:ea typeface="Segoe UI" pitchFamily="34" charset="0"/>
                <a:cs typeface="Segoe UI" pitchFamily="34" charset="0"/>
              </a:endParaRPr>
            </a:p>
            <a:p>
              <a:pPr algn="ctr" defTabSz="951028" fontAlgn="base">
                <a:spcBef>
                  <a:spcPts val="612"/>
                </a:spcBef>
                <a:spcAft>
                  <a:spcPct val="0"/>
                </a:spcAft>
              </a:pPr>
              <a:r>
                <a:rPr lang="en-US" b="1" dirty="0">
                  <a:solidFill>
                    <a:srgbClr val="0078D4"/>
                  </a:solidFill>
                  <a:latin typeface="Segoe UI"/>
                  <a:ea typeface="Segoe UI" pitchFamily="34" charset="0"/>
                  <a:cs typeface="Segoe UI" pitchFamily="34" charset="0"/>
                </a:rPr>
                <a:t>aka.ms/WVDGetStarted</a:t>
              </a:r>
            </a:p>
          </p:txBody>
        </p:sp>
        <p:grpSp>
          <p:nvGrpSpPr>
            <p:cNvPr id="5" name="Group 4">
              <a:extLst>
                <a:ext uri="{FF2B5EF4-FFF2-40B4-BE49-F238E27FC236}">
                  <a16:creationId xmlns:a16="http://schemas.microsoft.com/office/drawing/2014/main" id="{018B5CAC-462F-4C0F-86B7-343CD53551C8}"/>
                </a:ext>
              </a:extLst>
            </p:cNvPr>
            <p:cNvGrpSpPr/>
            <p:nvPr/>
          </p:nvGrpSpPr>
          <p:grpSpPr>
            <a:xfrm>
              <a:off x="1804717" y="1743075"/>
              <a:ext cx="708364" cy="671446"/>
              <a:chOff x="1731611" y="1768787"/>
              <a:chExt cx="625976" cy="593353"/>
            </a:xfrm>
          </p:grpSpPr>
          <p:sp>
            <p:nvSpPr>
              <p:cNvPr id="17"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1731611" y="1768787"/>
                <a:ext cx="625976" cy="59335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spcBef>
                    <a:spcPts val="612"/>
                  </a:spcBef>
                </a:pPr>
                <a:endParaRPr lang="en-US" sz="918" dirty="0">
                  <a:gradFill>
                    <a:gsLst>
                      <a:gs pos="0">
                        <a:srgbClr val="505050"/>
                      </a:gs>
                      <a:gs pos="100000">
                        <a:srgbClr val="505050"/>
                      </a:gs>
                    </a:gsLst>
                    <a:lin ang="5400000" scaled="1"/>
                  </a:gradFill>
                  <a:latin typeface="Segoe UI"/>
                </a:endParaRPr>
              </a:p>
            </p:txBody>
          </p:sp>
          <p:sp>
            <p:nvSpPr>
              <p:cNvPr id="4" name="Chord 3">
                <a:extLst>
                  <a:ext uri="{FF2B5EF4-FFF2-40B4-BE49-F238E27FC236}">
                    <a16:creationId xmlns:a16="http://schemas.microsoft.com/office/drawing/2014/main" id="{C76F4266-870C-4C37-AF9B-70D7DBF7B5E9}"/>
                  </a:ext>
                </a:extLst>
              </p:cNvPr>
              <p:cNvSpPr/>
              <p:nvPr/>
            </p:nvSpPr>
            <p:spPr bwMode="auto">
              <a:xfrm rot="19800000">
                <a:off x="1827189" y="2063312"/>
                <a:ext cx="222949" cy="214004"/>
              </a:xfrm>
              <a:prstGeom prst="chord">
                <a:avLst>
                  <a:gd name="adj1" fmla="val 2700000"/>
                  <a:gd name="adj2" fmla="val 1723279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ts val="612"/>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Chord 18">
                <a:extLst>
                  <a:ext uri="{FF2B5EF4-FFF2-40B4-BE49-F238E27FC236}">
                    <a16:creationId xmlns:a16="http://schemas.microsoft.com/office/drawing/2014/main" id="{C97D2B61-AEEE-407D-91A8-4CD2D6764CD0}"/>
                  </a:ext>
                </a:extLst>
              </p:cNvPr>
              <p:cNvSpPr/>
              <p:nvPr/>
            </p:nvSpPr>
            <p:spPr bwMode="auto">
              <a:xfrm rot="19800000" flipH="1" flipV="1">
                <a:off x="2033049" y="1867038"/>
                <a:ext cx="240738" cy="214004"/>
              </a:xfrm>
              <a:prstGeom prst="chord">
                <a:avLst>
                  <a:gd name="adj1" fmla="val 2700000"/>
                  <a:gd name="adj2" fmla="val 1723279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ts val="612"/>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2" name="Group 21">
            <a:extLst>
              <a:ext uri="{FF2B5EF4-FFF2-40B4-BE49-F238E27FC236}">
                <a16:creationId xmlns:a16="http://schemas.microsoft.com/office/drawing/2014/main" id="{ACB814AD-C70B-45C0-8A04-2C5FF10E3E2A}"/>
              </a:ext>
            </a:extLst>
          </p:cNvPr>
          <p:cNvGrpSpPr/>
          <p:nvPr/>
        </p:nvGrpSpPr>
        <p:grpSpPr>
          <a:xfrm>
            <a:off x="8087003" y="1777775"/>
            <a:ext cx="3878013" cy="2106592"/>
            <a:chOff x="7928289" y="1743075"/>
            <a:chExt cx="3802319" cy="2065474"/>
          </a:xfrm>
        </p:grpSpPr>
        <p:sp>
          <p:nvSpPr>
            <p:cNvPr id="11" name="Rectangle 10">
              <a:extLst>
                <a:ext uri="{FF2B5EF4-FFF2-40B4-BE49-F238E27FC236}">
                  <a16:creationId xmlns:a16="http://schemas.microsoft.com/office/drawing/2014/main" id="{F7F1371A-53D1-4472-93E1-8BE5A6DEA800}"/>
                </a:ext>
              </a:extLst>
            </p:cNvPr>
            <p:cNvSpPr/>
            <p:nvPr/>
          </p:nvSpPr>
          <p:spPr>
            <a:xfrm>
              <a:off x="7928289" y="2603347"/>
              <a:ext cx="3802319" cy="1205202"/>
            </a:xfrm>
            <a:prstGeom prst="rect">
              <a:avLst/>
            </a:prstGeom>
          </p:spPr>
          <p:txBody>
            <a:bodyPr wrap="square">
              <a:spAutoFit/>
            </a:bodyPr>
            <a:lstStyle/>
            <a:p>
              <a:pPr algn="ctr" defTabSz="951028" fontAlgn="base">
                <a:spcBef>
                  <a:spcPts val="612"/>
                </a:spcBef>
                <a:spcAft>
                  <a:spcPct val="0"/>
                </a:spcAft>
              </a:pPr>
              <a:r>
                <a:rPr lang="en-US" sz="2448" b="1" dirty="0">
                  <a:solidFill>
                    <a:srgbClr val="000000"/>
                  </a:solidFill>
                  <a:latin typeface="Segoe UI"/>
                  <a:ea typeface="Segoe UI" pitchFamily="34" charset="0"/>
                  <a:cs typeface="Segoe UI" pitchFamily="34" charset="0"/>
                </a:rPr>
                <a:t>Use the Azure calculator to estimate your costs</a:t>
              </a:r>
              <a:endParaRPr lang="en-US" b="1" dirty="0">
                <a:solidFill>
                  <a:srgbClr val="000000"/>
                </a:solidFill>
                <a:latin typeface="Segoe UI"/>
                <a:ea typeface="Segoe UI" pitchFamily="34" charset="0"/>
                <a:cs typeface="Segoe UI" pitchFamily="34" charset="0"/>
              </a:endParaRPr>
            </a:p>
            <a:p>
              <a:pPr algn="ctr" defTabSz="951028" fontAlgn="base">
                <a:spcBef>
                  <a:spcPts val="612"/>
                </a:spcBef>
                <a:spcAft>
                  <a:spcPct val="0"/>
                </a:spcAft>
              </a:pPr>
              <a:r>
                <a:rPr lang="en-US" b="1" dirty="0">
                  <a:solidFill>
                    <a:srgbClr val="0078D4"/>
                  </a:solidFill>
                  <a:latin typeface="Segoe UI"/>
                  <a:ea typeface="Segoe UI" pitchFamily="34" charset="0"/>
                  <a:cs typeface="Segoe UI" pitchFamily="34" charset="0"/>
                </a:rPr>
                <a:t>aka.ms/WVDPricing</a:t>
              </a:r>
            </a:p>
          </p:txBody>
        </p:sp>
        <p:grpSp>
          <p:nvGrpSpPr>
            <p:cNvPr id="6" name="Group 4">
              <a:extLst>
                <a:ext uri="{FF2B5EF4-FFF2-40B4-BE49-F238E27FC236}">
                  <a16:creationId xmlns:a16="http://schemas.microsoft.com/office/drawing/2014/main" id="{2A2D9F51-07BA-4278-A7CF-E1ED4C69CA5D}"/>
                </a:ext>
              </a:extLst>
            </p:cNvPr>
            <p:cNvGrpSpPr>
              <a:grpSpLocks noChangeAspect="1"/>
            </p:cNvGrpSpPr>
            <p:nvPr/>
          </p:nvGrpSpPr>
          <p:grpSpPr bwMode="auto">
            <a:xfrm>
              <a:off x="9461500" y="1743075"/>
              <a:ext cx="698500" cy="698500"/>
              <a:chOff x="5960" y="1098"/>
              <a:chExt cx="440" cy="440"/>
            </a:xfrm>
          </p:grpSpPr>
          <p:sp>
            <p:nvSpPr>
              <p:cNvPr id="8" name="AutoShape 3">
                <a:extLst>
                  <a:ext uri="{FF2B5EF4-FFF2-40B4-BE49-F238E27FC236}">
                    <a16:creationId xmlns:a16="http://schemas.microsoft.com/office/drawing/2014/main" id="{9AD6165C-D764-47B0-A68E-58C02DE3CE12}"/>
                  </a:ext>
                </a:extLst>
              </p:cNvPr>
              <p:cNvSpPr>
                <a:spLocks noChangeAspect="1" noChangeArrowheads="1" noTextEdit="1"/>
              </p:cNvSpPr>
              <p:nvPr/>
            </p:nvSpPr>
            <p:spPr bwMode="auto">
              <a:xfrm>
                <a:off x="5960" y="1098"/>
                <a:ext cx="440"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spcBef>
                    <a:spcPts val="612"/>
                  </a:spcBef>
                </a:pPr>
                <a:endParaRPr lang="en-US" sz="1800" dirty="0">
                  <a:solidFill>
                    <a:srgbClr val="000000"/>
                  </a:solidFill>
                  <a:latin typeface="Segoe UI"/>
                </a:endParaRPr>
              </a:p>
            </p:txBody>
          </p:sp>
          <p:sp>
            <p:nvSpPr>
              <p:cNvPr id="10" name="Freeform 5">
                <a:extLst>
                  <a:ext uri="{FF2B5EF4-FFF2-40B4-BE49-F238E27FC236}">
                    <a16:creationId xmlns:a16="http://schemas.microsoft.com/office/drawing/2014/main" id="{75411B0A-4E83-436D-A02E-6DE6992D0655}"/>
                  </a:ext>
                </a:extLst>
              </p:cNvPr>
              <p:cNvSpPr>
                <a:spLocks noEditPoints="1"/>
              </p:cNvSpPr>
              <p:nvPr/>
            </p:nvSpPr>
            <p:spPr bwMode="auto">
              <a:xfrm>
                <a:off x="6125" y="1213"/>
                <a:ext cx="110" cy="210"/>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spcBef>
                    <a:spcPts val="612"/>
                  </a:spcBef>
                </a:pPr>
                <a:endParaRPr lang="en-US" sz="1800" dirty="0">
                  <a:solidFill>
                    <a:srgbClr val="000000"/>
                  </a:solidFill>
                  <a:latin typeface="Segoe UI"/>
                </a:endParaRPr>
              </a:p>
            </p:txBody>
          </p:sp>
          <p:sp>
            <p:nvSpPr>
              <p:cNvPr id="20" name="Freeform 6">
                <a:extLst>
                  <a:ext uri="{FF2B5EF4-FFF2-40B4-BE49-F238E27FC236}">
                    <a16:creationId xmlns:a16="http://schemas.microsoft.com/office/drawing/2014/main" id="{3CEA83FC-9BC0-4310-BA44-92201F109E18}"/>
                  </a:ext>
                </a:extLst>
              </p:cNvPr>
              <p:cNvSpPr>
                <a:spLocks/>
              </p:cNvSpPr>
              <p:nvPr/>
            </p:nvSpPr>
            <p:spPr bwMode="auto">
              <a:xfrm>
                <a:off x="5960" y="1098"/>
                <a:ext cx="440" cy="440"/>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spcBef>
                    <a:spcPts val="612"/>
                  </a:spcBef>
                </a:pPr>
                <a:endParaRPr lang="en-US" sz="1800" dirty="0">
                  <a:solidFill>
                    <a:srgbClr val="000000"/>
                  </a:solidFill>
                  <a:latin typeface="Segoe UI"/>
                </a:endParaRPr>
              </a:p>
            </p:txBody>
          </p:sp>
          <p:sp>
            <p:nvSpPr>
              <p:cNvPr id="21" name="Freeform 7">
                <a:extLst>
                  <a:ext uri="{FF2B5EF4-FFF2-40B4-BE49-F238E27FC236}">
                    <a16:creationId xmlns:a16="http://schemas.microsoft.com/office/drawing/2014/main" id="{D3AAC247-92CC-4897-9A35-2F771C473EFD}"/>
                  </a:ext>
                </a:extLst>
              </p:cNvPr>
              <p:cNvSpPr>
                <a:spLocks/>
              </p:cNvSpPr>
              <p:nvPr/>
            </p:nvSpPr>
            <p:spPr bwMode="auto">
              <a:xfrm>
                <a:off x="6276" y="1139"/>
                <a:ext cx="124" cy="124"/>
              </a:xfrm>
              <a:custGeom>
                <a:avLst/>
                <a:gdLst>
                  <a:gd name="T0" fmla="*/ 0 w 124"/>
                  <a:gd name="T1" fmla="*/ 124 h 124"/>
                  <a:gd name="T2" fmla="*/ 0 w 124"/>
                  <a:gd name="T3" fmla="*/ 83 h 124"/>
                  <a:gd name="T4" fmla="*/ 83 w 124"/>
                  <a:gd name="T5" fmla="*/ 83 h 124"/>
                  <a:gd name="T6" fmla="*/ 83 w 124"/>
                  <a:gd name="T7" fmla="*/ 0 h 124"/>
                  <a:gd name="T8" fmla="*/ 124 w 124"/>
                  <a:gd name="T9" fmla="*/ 0 h 124"/>
                  <a:gd name="T10" fmla="*/ 124 w 124"/>
                  <a:gd name="T11" fmla="*/ 124 h 124"/>
                  <a:gd name="T12" fmla="*/ 0 w 12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124" h="124">
                    <a:moveTo>
                      <a:pt x="0" y="124"/>
                    </a:moveTo>
                    <a:lnTo>
                      <a:pt x="0" y="83"/>
                    </a:lnTo>
                    <a:lnTo>
                      <a:pt x="83" y="83"/>
                    </a:lnTo>
                    <a:lnTo>
                      <a:pt x="83" y="0"/>
                    </a:lnTo>
                    <a:lnTo>
                      <a:pt x="124" y="0"/>
                    </a:lnTo>
                    <a:lnTo>
                      <a:pt x="124" y="124"/>
                    </a:lnTo>
                    <a:lnTo>
                      <a:pt x="0" y="1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spcBef>
                    <a:spcPts val="612"/>
                  </a:spcBef>
                </a:pPr>
                <a:endParaRPr lang="en-US" sz="1800" dirty="0">
                  <a:solidFill>
                    <a:srgbClr val="000000"/>
                  </a:solidFill>
                  <a:latin typeface="Segoe UI"/>
                </a:endParaRPr>
              </a:p>
            </p:txBody>
          </p:sp>
        </p:grpSp>
      </p:grpSp>
      <p:pic>
        <p:nvPicPr>
          <p:cNvPr id="25" name="Picture 24" descr="A picture containing drawing&#10;&#10;Description automatically generated">
            <a:extLst>
              <a:ext uri="{FF2B5EF4-FFF2-40B4-BE49-F238E27FC236}">
                <a16:creationId xmlns:a16="http://schemas.microsoft.com/office/drawing/2014/main" id="{820B1FBB-57DF-47CE-B3F0-6CD8177B8054}"/>
              </a:ext>
            </a:extLst>
          </p:cNvPr>
          <p:cNvPicPr>
            <a:picLocks noChangeAspect="1"/>
          </p:cNvPicPr>
          <p:nvPr/>
        </p:nvPicPr>
        <p:blipFill rotWithShape="1">
          <a:blip r:embed="rId4"/>
          <a:srcRect l="4696" t="2865" r="4145" b="27618"/>
          <a:stretch/>
        </p:blipFill>
        <p:spPr>
          <a:xfrm>
            <a:off x="3641790" y="4797006"/>
            <a:ext cx="1629949" cy="1629950"/>
          </a:xfrm>
          <a:prstGeom prst="rect">
            <a:avLst/>
          </a:prstGeom>
          <a:ln>
            <a:noFill/>
          </a:ln>
          <a:effectLst/>
        </p:spPr>
      </p:pic>
      <p:sp>
        <p:nvSpPr>
          <p:cNvPr id="26" name="Rectangle 25">
            <a:extLst>
              <a:ext uri="{FF2B5EF4-FFF2-40B4-BE49-F238E27FC236}">
                <a16:creationId xmlns:a16="http://schemas.microsoft.com/office/drawing/2014/main" id="{41F9DF2F-8EEF-4459-AEB5-3FE47D70B7FF}"/>
              </a:ext>
            </a:extLst>
          </p:cNvPr>
          <p:cNvSpPr/>
          <p:nvPr/>
        </p:nvSpPr>
        <p:spPr>
          <a:xfrm>
            <a:off x="5184974" y="4924421"/>
            <a:ext cx="4143430" cy="1375120"/>
          </a:xfrm>
          <a:prstGeom prst="rect">
            <a:avLst/>
          </a:prstGeom>
        </p:spPr>
        <p:txBody>
          <a:bodyPr wrap="square">
            <a:spAutoFit/>
          </a:bodyPr>
          <a:lstStyle/>
          <a:p>
            <a:pPr algn="ctr" defTabSz="932472" fontAlgn="base">
              <a:spcBef>
                <a:spcPct val="0"/>
              </a:spcBef>
              <a:spcAft>
                <a:spcPts val="600"/>
              </a:spcAft>
            </a:pPr>
            <a:r>
              <a:rPr lang="en-US" sz="2000" b="1" dirty="0">
                <a:ea typeface="Segoe UI" pitchFamily="34" charset="0"/>
                <a:cs typeface="Segoe UI" pitchFamily="34" charset="0"/>
              </a:rPr>
              <a:t>Scan to find links to Windows Virtual Desktop 2019 Ignite sessions!</a:t>
            </a:r>
          </a:p>
          <a:p>
            <a:pPr algn="ctr" defTabSz="932472" fontAlgn="base">
              <a:spcBef>
                <a:spcPct val="0"/>
              </a:spcBef>
              <a:spcAft>
                <a:spcPct val="0"/>
              </a:spcAft>
            </a:pPr>
            <a:r>
              <a:rPr lang="en-US" b="1" dirty="0">
                <a:solidFill>
                  <a:srgbClr val="0078D4"/>
                </a:solidFill>
                <a:latin typeface="Segoe UI"/>
                <a:ea typeface="Segoe UI" pitchFamily="34" charset="0"/>
                <a:cs typeface="Segoe UI" pitchFamily="34" charset="0"/>
              </a:rPr>
              <a:t>aka.ms/wvd-ignited</a:t>
            </a:r>
          </a:p>
        </p:txBody>
      </p:sp>
    </p:spTree>
    <p:extLst>
      <p:ext uri="{BB962C8B-B14F-4D97-AF65-F5344CB8AC3E}">
        <p14:creationId xmlns:p14="http://schemas.microsoft.com/office/powerpoint/2010/main" val="3591130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C0B338-B28A-4BD8-B532-AB1E9F2F2152}"/>
              </a:ext>
            </a:extLst>
          </p:cNvPr>
          <p:cNvSpPr>
            <a:spLocks noGrp="1"/>
          </p:cNvSpPr>
          <p:nvPr>
            <p:ph type="title"/>
          </p:nvPr>
        </p:nvSpPr>
        <p:spPr>
          <a:xfrm>
            <a:off x="374016" y="2745898"/>
            <a:ext cx="7627938" cy="1502727"/>
          </a:xfrm>
        </p:spPr>
        <p:txBody>
          <a:bodyPr/>
          <a:lstStyle/>
          <a:p>
            <a:r>
              <a:rPr lang="en-US" sz="8800" dirty="0">
                <a:latin typeface="+mn-lt"/>
              </a:rPr>
              <a:t>Thank you</a:t>
            </a:r>
          </a:p>
        </p:txBody>
      </p:sp>
    </p:spTree>
    <p:extLst>
      <p:ext uri="{BB962C8B-B14F-4D97-AF65-F5344CB8AC3E}">
        <p14:creationId xmlns:p14="http://schemas.microsoft.com/office/powerpoint/2010/main" val="40026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5B19E3C6-A7A7-48FF-98C8-8095F0FD6D9A}"/>
              </a:ext>
            </a:extLst>
          </p:cNvPr>
          <p:cNvGraphicFramePr>
            <a:graphicFrameLocks noChangeAspect="1"/>
          </p:cNvGraphicFramePr>
          <p:nvPr>
            <p:custDataLst>
              <p:tags r:id="rId2"/>
            </p:custDataLst>
            <p:extLst>
              <p:ext uri="{D42A27DB-BD31-4B8C-83A1-F6EECF244321}">
                <p14:modId xmlns:p14="http://schemas.microsoft.com/office/powerpoint/2010/main" val="794701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7570" name="think-cell Slide" r:id="rId6" imgW="425" imgH="424" progId="TCLayout.ActiveDocument.1">
                  <p:embed/>
                </p:oleObj>
              </mc:Choice>
              <mc:Fallback>
                <p:oleObj name="think-cell Slide" r:id="rId6" imgW="425" imgH="424" progId="TCLayout.ActiveDocument.1">
                  <p:embed/>
                  <p:pic>
                    <p:nvPicPr>
                      <p:cNvPr id="12" name="Object 11" hidden="1">
                        <a:extLst>
                          <a:ext uri="{FF2B5EF4-FFF2-40B4-BE49-F238E27FC236}">
                            <a16:creationId xmlns:a16="http://schemas.microsoft.com/office/drawing/2014/main" id="{5B19E3C6-A7A7-48FF-98C8-8095F0FD6D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6831D60-0722-457E-A281-A522FE373652}"/>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t="9656" b="5928"/>
          <a:stretch/>
        </p:blipFill>
        <p:spPr>
          <a:xfrm>
            <a:off x="0" y="0"/>
            <a:ext cx="12436474" cy="6994525"/>
          </a:xfrm>
          <a:prstGeom prst="rect">
            <a:avLst/>
          </a:prstGeom>
        </p:spPr>
      </p:pic>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p:txBody>
          <a:bodyPr/>
          <a:lstStyle/>
          <a:p>
            <a:r>
              <a:rPr lang="en-US" dirty="0"/>
              <a:t>Supported OS</a:t>
            </a:r>
            <a:endParaRPr lang="en-IN" dirty="0"/>
          </a:p>
        </p:txBody>
      </p:sp>
      <p:sp>
        <p:nvSpPr>
          <p:cNvPr id="16" name="Freeform: Shape 15">
            <a:extLst>
              <a:ext uri="{FF2B5EF4-FFF2-40B4-BE49-F238E27FC236}">
                <a16:creationId xmlns:a16="http://schemas.microsoft.com/office/drawing/2014/main" id="{13043EA5-13C3-47CF-9505-1A953747D445}"/>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itle 3">
            <a:extLst>
              <a:ext uri="{FF2B5EF4-FFF2-40B4-BE49-F238E27FC236}">
                <a16:creationId xmlns:a16="http://schemas.microsoft.com/office/drawing/2014/main" id="{A175A848-DB02-4E7A-BB3F-E4F82AD2BAD4}"/>
              </a:ext>
            </a:extLst>
          </p:cNvPr>
          <p:cNvSpPr txBox="1">
            <a:spLocks/>
          </p:cNvSpPr>
          <p:nvPr/>
        </p:nvSpPr>
        <p:spPr>
          <a:xfrm>
            <a:off x="434975" y="449264"/>
            <a:ext cx="6384925"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r>
              <a:rPr lang="en-US" dirty="0"/>
              <a:t>Supported OS</a:t>
            </a: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434976" y="1654629"/>
            <a:ext cx="5783262" cy="3399972"/>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1800" spc="-10" dirty="0">
                <a:solidFill>
                  <a:schemeClr val="tx1"/>
                </a:solidFill>
              </a:rPr>
              <a:t>Windows 10 Enterprise Multi-session</a:t>
            </a:r>
          </a:p>
          <a:p>
            <a:pPr>
              <a:lnSpc>
                <a:spcPct val="100000"/>
              </a:lnSpc>
              <a:spcBef>
                <a:spcPts val="2400"/>
              </a:spcBef>
            </a:pPr>
            <a:r>
              <a:rPr lang="en-US" sz="1800" spc="-10" dirty="0">
                <a:solidFill>
                  <a:schemeClr val="tx1"/>
                </a:solidFill>
              </a:rPr>
              <a:t>Windows 10 Enterprise Single-Session</a:t>
            </a:r>
          </a:p>
          <a:p>
            <a:pPr>
              <a:lnSpc>
                <a:spcPct val="100000"/>
              </a:lnSpc>
              <a:spcBef>
                <a:spcPts val="2400"/>
              </a:spcBef>
            </a:pPr>
            <a:r>
              <a:rPr lang="en-US" sz="1800" spc="-10" dirty="0">
                <a:solidFill>
                  <a:schemeClr val="tx1"/>
                </a:solidFill>
              </a:rPr>
              <a:t>Windows 7 Single-Session</a:t>
            </a:r>
          </a:p>
          <a:p>
            <a:pPr>
              <a:lnSpc>
                <a:spcPct val="100000"/>
              </a:lnSpc>
              <a:spcBef>
                <a:spcPts val="2400"/>
              </a:spcBef>
            </a:pPr>
            <a:r>
              <a:rPr lang="en-US" sz="1800" spc="-10" dirty="0">
                <a:solidFill>
                  <a:schemeClr val="tx1"/>
                </a:solidFill>
              </a:rPr>
              <a:t>Windows Server 2019</a:t>
            </a:r>
          </a:p>
          <a:p>
            <a:pPr>
              <a:lnSpc>
                <a:spcPct val="100000"/>
              </a:lnSpc>
              <a:spcBef>
                <a:spcPts val="2400"/>
              </a:spcBef>
            </a:pPr>
            <a:r>
              <a:rPr lang="en-US" sz="1800" spc="-10" dirty="0">
                <a:solidFill>
                  <a:schemeClr val="tx1"/>
                </a:solidFill>
              </a:rPr>
              <a:t>Windows Server 2016</a:t>
            </a:r>
          </a:p>
          <a:p>
            <a:pPr>
              <a:lnSpc>
                <a:spcPct val="100000"/>
              </a:lnSpc>
              <a:spcBef>
                <a:spcPts val="2400"/>
              </a:spcBef>
            </a:pPr>
            <a:r>
              <a:rPr lang="en-US" sz="1800" spc="-10" dirty="0">
                <a:solidFill>
                  <a:schemeClr val="tx1"/>
                </a:solidFill>
              </a:rPr>
              <a:t>Windows Server 2012 R2</a:t>
            </a:r>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434976" y="5294538"/>
            <a:ext cx="5783262" cy="591912"/>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1800" u="sng" spc="-10" dirty="0">
                <a:solidFill>
                  <a:schemeClr val="tx1"/>
                </a:solidFill>
              </a:rPr>
              <a:t>VMs in customer’s Azure subscription</a:t>
            </a:r>
          </a:p>
        </p:txBody>
      </p:sp>
    </p:spTree>
    <p:extLst>
      <p:ext uri="{BB962C8B-B14F-4D97-AF65-F5344CB8AC3E}">
        <p14:creationId xmlns:p14="http://schemas.microsoft.com/office/powerpoint/2010/main" val="11977999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DFD6A-E210-494E-8F73-FE716DC9501B}"/>
              </a:ext>
            </a:extLst>
          </p:cNvPr>
          <p:cNvSpPr>
            <a:spLocks noGrp="1"/>
          </p:cNvSpPr>
          <p:nvPr>
            <p:ph type="title"/>
          </p:nvPr>
        </p:nvSpPr>
        <p:spPr>
          <a:xfrm>
            <a:off x="600855" y="466302"/>
            <a:ext cx="11396650" cy="448228"/>
          </a:xfrm>
        </p:spPr>
        <p:txBody>
          <a:bodyPr/>
          <a:lstStyle/>
          <a:p>
            <a:r>
              <a:rPr lang="en-US" sz="2856" dirty="0"/>
              <a:t>Blending the security of the convergence of the Microsoft ecosystem</a:t>
            </a:r>
          </a:p>
        </p:txBody>
      </p:sp>
      <p:sp>
        <p:nvSpPr>
          <p:cNvPr id="12" name="Oval 11">
            <a:extLst>
              <a:ext uri="{FF2B5EF4-FFF2-40B4-BE49-F238E27FC236}">
                <a16:creationId xmlns:a16="http://schemas.microsoft.com/office/drawing/2014/main" id="{17ADF75A-F51D-4AA2-AA88-676E3D0823DA}"/>
              </a:ext>
            </a:extLst>
          </p:cNvPr>
          <p:cNvSpPr/>
          <p:nvPr/>
        </p:nvSpPr>
        <p:spPr bwMode="auto">
          <a:xfrm>
            <a:off x="3192044" y="1101158"/>
            <a:ext cx="3860477" cy="3859754"/>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20E1194C-57B4-4275-B79E-72C3CD312D70}"/>
              </a:ext>
            </a:extLst>
          </p:cNvPr>
          <p:cNvSpPr/>
          <p:nvPr/>
        </p:nvSpPr>
        <p:spPr bwMode="auto">
          <a:xfrm>
            <a:off x="5275090" y="1035545"/>
            <a:ext cx="3860477" cy="385975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2CD78F2C-10CA-4CB6-B976-CF79675B41C8}"/>
              </a:ext>
            </a:extLst>
          </p:cNvPr>
          <p:cNvSpPr txBox="1">
            <a:spLocks/>
          </p:cNvSpPr>
          <p:nvPr/>
        </p:nvSpPr>
        <p:spPr>
          <a:xfrm>
            <a:off x="8045722" y="2331869"/>
            <a:ext cx="3951783" cy="1627093"/>
          </a:xfrm>
          <a:prstGeom prst="rect">
            <a:avLst/>
          </a:prstGeom>
          <a:solidFill>
            <a:schemeClr val="bg1"/>
          </a:solidFill>
        </p:spPr>
        <p:txBody>
          <a:bodyPr lIns="0" bIns="0" anchor="t"/>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0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1020"/>
              </a:spcAft>
              <a:defRPr/>
            </a:pPr>
            <a:endParaRPr lang="en-US" sz="1428" dirty="0">
              <a:latin typeface="Segoe UI"/>
              <a:cs typeface="Segoe UI Semilight" panose="020B0402040204020203" pitchFamily="34" charset="0"/>
            </a:endParaRPr>
          </a:p>
        </p:txBody>
      </p:sp>
      <p:sp>
        <p:nvSpPr>
          <p:cNvPr id="5" name="Rectangle 4">
            <a:extLst>
              <a:ext uri="{FF2B5EF4-FFF2-40B4-BE49-F238E27FC236}">
                <a16:creationId xmlns:a16="http://schemas.microsoft.com/office/drawing/2014/main" id="{355C7414-573F-CC4D-913F-F6F7BB6F0972}"/>
              </a:ext>
            </a:extLst>
          </p:cNvPr>
          <p:cNvSpPr/>
          <p:nvPr/>
        </p:nvSpPr>
        <p:spPr>
          <a:xfrm>
            <a:off x="8156266" y="1960491"/>
            <a:ext cx="4121944" cy="2204737"/>
          </a:xfrm>
          <a:prstGeom prst="rect">
            <a:avLst/>
          </a:prstGeom>
          <a:solidFill>
            <a:schemeClr val="bg1"/>
          </a:solidFill>
        </p:spPr>
        <p:txBody>
          <a:bodyPr wrap="square" lIns="93260" tIns="93260">
            <a:noAutofit/>
          </a:bodyPr>
          <a:lstStyle/>
          <a:p>
            <a:pPr defTabSz="932597">
              <a:spcBef>
                <a:spcPts val="612"/>
              </a:spcBef>
              <a:spcAft>
                <a:spcPts val="612"/>
              </a:spcAft>
              <a:defRPr/>
            </a:pPr>
            <a:r>
              <a:rPr lang="en-US" sz="2040" dirty="0">
                <a:solidFill>
                  <a:srgbClr val="0078D7"/>
                </a:solidFill>
                <a:latin typeface="Segoe UI Semibold"/>
                <a:cs typeface="Segoe UI" panose="020B0502040204020203" pitchFamily="34" charset="0"/>
              </a:rPr>
              <a:t>Azure</a:t>
            </a:r>
          </a:p>
          <a:p>
            <a:pPr defTabSz="932563">
              <a:spcBef>
                <a:spcPts val="612"/>
              </a:spcBef>
              <a:spcAft>
                <a:spcPts val="612"/>
              </a:spcAft>
              <a:buSzPct val="90000"/>
              <a:defRPr/>
            </a:pPr>
            <a:r>
              <a:rPr lang="en-US" sz="1632" dirty="0">
                <a:solidFill>
                  <a:srgbClr val="000000"/>
                </a:solidFill>
                <a:latin typeface="Segoe UI"/>
                <a:cs typeface="Segoe UI Semilight" panose="020B0402040204020203" pitchFamily="34" charset="0"/>
              </a:rPr>
              <a:t>&gt;90 compliance offerings</a:t>
            </a:r>
          </a:p>
          <a:p>
            <a:pPr defTabSz="932563">
              <a:spcBef>
                <a:spcPts val="612"/>
              </a:spcBef>
              <a:spcAft>
                <a:spcPts val="612"/>
              </a:spcAft>
              <a:buSzPct val="90000"/>
              <a:defRPr/>
            </a:pPr>
            <a:r>
              <a:rPr lang="en-US" sz="1632" dirty="0">
                <a:solidFill>
                  <a:srgbClr val="000000"/>
                </a:solidFill>
                <a:latin typeface="Segoe UI"/>
                <a:cs typeface="Segoe UI Semilight" panose="020B0402040204020203" pitchFamily="34" charset="0"/>
              </a:rPr>
              <a:t>&gt;3,500 global cybersecurity experts </a:t>
            </a:r>
          </a:p>
          <a:p>
            <a:pPr defTabSz="932563">
              <a:spcBef>
                <a:spcPts val="612"/>
              </a:spcBef>
              <a:spcAft>
                <a:spcPts val="612"/>
              </a:spcAft>
              <a:buSzPct val="90000"/>
              <a:defRPr/>
            </a:pPr>
            <a:r>
              <a:rPr lang="en-US" sz="1632" dirty="0">
                <a:solidFill>
                  <a:srgbClr val="000000"/>
                </a:solidFill>
                <a:latin typeface="Segoe UI"/>
                <a:cs typeface="Segoe UI Semilight" panose="020B0402040204020203" pitchFamily="34" charset="0"/>
              </a:rPr>
              <a:t>6.5 trillion global signals daily</a:t>
            </a:r>
          </a:p>
          <a:p>
            <a:pPr defTabSz="932563">
              <a:spcBef>
                <a:spcPts val="612"/>
              </a:spcBef>
              <a:spcAft>
                <a:spcPts val="612"/>
              </a:spcAft>
              <a:buSzPct val="90000"/>
              <a:defRPr/>
            </a:pPr>
            <a:r>
              <a:rPr lang="en-US" sz="1632" dirty="0">
                <a:solidFill>
                  <a:srgbClr val="000000"/>
                </a:solidFill>
                <a:latin typeface="Segoe UI"/>
                <a:cs typeface="Segoe UI Semilight" panose="020B0402040204020203" pitchFamily="34" charset="0"/>
              </a:rPr>
              <a:t>$1b annual cybersecurity investment</a:t>
            </a:r>
          </a:p>
        </p:txBody>
      </p:sp>
      <p:sp>
        <p:nvSpPr>
          <p:cNvPr id="16" name="Oval 15">
            <a:extLst>
              <a:ext uri="{FF2B5EF4-FFF2-40B4-BE49-F238E27FC236}">
                <a16:creationId xmlns:a16="http://schemas.microsoft.com/office/drawing/2014/main" id="{FBBCF578-C050-4664-9F21-400A84B73DF4}"/>
              </a:ext>
            </a:extLst>
          </p:cNvPr>
          <p:cNvSpPr/>
          <p:nvPr/>
        </p:nvSpPr>
        <p:spPr bwMode="auto">
          <a:xfrm>
            <a:off x="4295790" y="2989735"/>
            <a:ext cx="3860477" cy="3859754"/>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A8D3E3F-1DE4-4ABA-88F3-34F2756AEEC4}"/>
              </a:ext>
            </a:extLst>
          </p:cNvPr>
          <p:cNvSpPr/>
          <p:nvPr/>
        </p:nvSpPr>
        <p:spPr>
          <a:xfrm>
            <a:off x="435794" y="1958536"/>
            <a:ext cx="3559230" cy="1858630"/>
          </a:xfrm>
          <a:prstGeom prst="rect">
            <a:avLst/>
          </a:prstGeom>
          <a:solidFill>
            <a:schemeClr val="bg1"/>
          </a:solidFill>
        </p:spPr>
        <p:txBody>
          <a:bodyPr wrap="square" lIns="93260" tIns="93260">
            <a:noAutofit/>
          </a:bodyPr>
          <a:lstStyle/>
          <a:p>
            <a:pPr algn="r" defTabSz="932597">
              <a:lnSpc>
                <a:spcPct val="90000"/>
              </a:lnSpc>
              <a:spcBef>
                <a:spcPts val="612"/>
              </a:spcBef>
              <a:defRPr/>
            </a:pPr>
            <a:r>
              <a:rPr lang="en-US" sz="2040" dirty="0">
                <a:solidFill>
                  <a:srgbClr val="0078D4"/>
                </a:solidFill>
                <a:latin typeface="Segoe UI Semibold"/>
                <a:ea typeface="Segoe UI" panose="020B0502040204020203" pitchFamily="34" charset="0"/>
                <a:cs typeface="Segoe UI" panose="020B0502040204020203" pitchFamily="34" charset="0"/>
              </a:rPr>
              <a:t>Microsoft 365</a:t>
            </a:r>
          </a:p>
          <a:p>
            <a:pPr algn="r" defTabSz="932597">
              <a:lnSpc>
                <a:spcPct val="90000"/>
              </a:lnSpc>
              <a:spcBef>
                <a:spcPts val="612"/>
              </a:spcBef>
              <a:defRPr/>
            </a:pPr>
            <a:endParaRPr lang="en-US" sz="2040" dirty="0">
              <a:solidFill>
                <a:srgbClr val="0078D4"/>
              </a:solidFill>
              <a:latin typeface="Segoe UI Semibold"/>
              <a:ea typeface="Segoe UI" panose="020B0502040204020203" pitchFamily="34" charset="0"/>
              <a:cs typeface="Segoe UI" panose="020B0502040204020203" pitchFamily="34" charset="0"/>
            </a:endParaRPr>
          </a:p>
          <a:p>
            <a:pPr algn="r" defTabSz="932597">
              <a:lnSpc>
                <a:spcPct val="90000"/>
              </a:lnSpc>
              <a:spcBef>
                <a:spcPts val="612"/>
              </a:spcBef>
              <a:spcAft>
                <a:spcPts val="612"/>
              </a:spcAft>
              <a:defRPr/>
            </a:pPr>
            <a:r>
              <a:rPr lang="en-US" sz="1632" dirty="0">
                <a:solidFill>
                  <a:srgbClr val="000000"/>
                </a:solidFill>
                <a:latin typeface="Segoe UI"/>
                <a:cs typeface="Segoe UI Semilight" panose="020B0402040204020203" pitchFamily="34" charset="0"/>
              </a:rPr>
              <a:t>Conditional Access</a:t>
            </a:r>
          </a:p>
          <a:p>
            <a:pPr algn="r" defTabSz="932597">
              <a:lnSpc>
                <a:spcPct val="90000"/>
              </a:lnSpc>
              <a:spcBef>
                <a:spcPts val="612"/>
              </a:spcBef>
              <a:spcAft>
                <a:spcPts val="612"/>
              </a:spcAft>
              <a:defRPr/>
            </a:pPr>
            <a:r>
              <a:rPr lang="en-US" sz="1632" dirty="0">
                <a:solidFill>
                  <a:srgbClr val="000000"/>
                </a:solidFill>
                <a:latin typeface="Segoe UI"/>
                <a:cs typeface="Segoe UI Semilight" panose="020B0402040204020203" pitchFamily="34" charset="0"/>
              </a:rPr>
              <a:t>Multi-Factor Authentication</a:t>
            </a:r>
          </a:p>
          <a:p>
            <a:pPr algn="r" defTabSz="932597">
              <a:lnSpc>
                <a:spcPct val="90000"/>
              </a:lnSpc>
              <a:spcBef>
                <a:spcPts val="612"/>
              </a:spcBef>
              <a:spcAft>
                <a:spcPts val="612"/>
              </a:spcAft>
              <a:defRPr/>
            </a:pPr>
            <a:r>
              <a:rPr lang="en-US" sz="1632" dirty="0">
                <a:solidFill>
                  <a:srgbClr val="000000"/>
                </a:solidFill>
                <a:latin typeface="Segoe UI"/>
                <a:cs typeface="Segoe UI Semilight" panose="020B0402040204020203" pitchFamily="34" charset="0"/>
              </a:rPr>
              <a:t>Role-based Access Control (RBAC)</a:t>
            </a:r>
          </a:p>
        </p:txBody>
      </p:sp>
      <p:sp>
        <p:nvSpPr>
          <p:cNvPr id="4" name="Rectangle 3">
            <a:extLst>
              <a:ext uri="{FF2B5EF4-FFF2-40B4-BE49-F238E27FC236}">
                <a16:creationId xmlns:a16="http://schemas.microsoft.com/office/drawing/2014/main" id="{B56BC497-9F01-7F4A-8B4F-41BDE555B7AD}"/>
              </a:ext>
            </a:extLst>
          </p:cNvPr>
          <p:cNvSpPr/>
          <p:nvPr/>
        </p:nvSpPr>
        <p:spPr>
          <a:xfrm>
            <a:off x="4583480" y="5131263"/>
            <a:ext cx="3285095" cy="1741737"/>
          </a:xfrm>
          <a:prstGeom prst="rect">
            <a:avLst/>
          </a:prstGeom>
          <a:solidFill>
            <a:schemeClr val="bg1"/>
          </a:solidFill>
        </p:spPr>
        <p:txBody>
          <a:bodyPr wrap="square" lIns="0" tIns="93260">
            <a:noAutofit/>
          </a:bodyPr>
          <a:lstStyle/>
          <a:p>
            <a:pPr algn="ctr" defTabSz="932597">
              <a:lnSpc>
                <a:spcPct val="90000"/>
              </a:lnSpc>
              <a:defRPr/>
            </a:pPr>
            <a:r>
              <a:rPr lang="en-US" sz="2040" dirty="0">
                <a:solidFill>
                  <a:srgbClr val="0078D4"/>
                </a:solidFill>
                <a:latin typeface="Segoe UI Semibold"/>
                <a:ea typeface="Segoe UI" panose="020B0502040204020203" pitchFamily="34" charset="0"/>
                <a:cs typeface="Segoe UI" panose="020B0502040204020203" pitchFamily="34" charset="0"/>
              </a:rPr>
              <a:t>Windows Virtual Desktop </a:t>
            </a:r>
          </a:p>
          <a:p>
            <a:pPr algn="ctr" defTabSz="932597">
              <a:lnSpc>
                <a:spcPct val="90000"/>
              </a:lnSpc>
              <a:defRPr/>
            </a:pPr>
            <a:endParaRPr lang="en-US" sz="1632" dirty="0">
              <a:solidFill>
                <a:srgbClr val="000000"/>
              </a:solidFill>
              <a:latin typeface="Segoe UI"/>
              <a:cs typeface="Segoe UI Semilight" panose="020B0402040204020203" pitchFamily="34" charset="0"/>
            </a:endParaRPr>
          </a:p>
          <a:p>
            <a:pPr algn="ctr" defTabSz="951028">
              <a:spcAft>
                <a:spcPts val="612"/>
              </a:spcAft>
              <a:defRPr/>
            </a:pPr>
            <a:r>
              <a:rPr lang="en-US" sz="1632" dirty="0">
                <a:solidFill>
                  <a:srgbClr val="000000"/>
                </a:solidFill>
                <a:latin typeface="Segoe UI"/>
                <a:cs typeface="Segoe UI Semilight" panose="020B0402040204020203" pitchFamily="34" charset="0"/>
              </a:rPr>
              <a:t>Reverse Connect</a:t>
            </a:r>
          </a:p>
          <a:p>
            <a:pPr algn="ctr" defTabSz="951028">
              <a:spcBef>
                <a:spcPts val="612"/>
              </a:spcBef>
              <a:spcAft>
                <a:spcPts val="612"/>
              </a:spcAft>
              <a:defRPr/>
            </a:pPr>
            <a:r>
              <a:rPr lang="en-US" sz="1632" dirty="0">
                <a:solidFill>
                  <a:srgbClr val="000000"/>
                </a:solidFill>
                <a:latin typeface="Segoe UI"/>
                <a:cs typeface="Segoe UI Semilight" panose="020B0402040204020203" pitchFamily="34" charset="0"/>
              </a:rPr>
              <a:t>Azure AD authentication</a:t>
            </a:r>
          </a:p>
          <a:p>
            <a:pPr algn="ctr" defTabSz="951028">
              <a:spcBef>
                <a:spcPts val="612"/>
              </a:spcBef>
              <a:spcAft>
                <a:spcPts val="612"/>
              </a:spcAft>
              <a:defRPr/>
            </a:pPr>
            <a:r>
              <a:rPr lang="en-US" sz="1632" dirty="0">
                <a:solidFill>
                  <a:srgbClr val="000000"/>
                </a:solidFill>
                <a:latin typeface="Segoe UI"/>
                <a:cs typeface="Segoe UI Semilight" panose="020B0402040204020203" pitchFamily="34" charset="0"/>
              </a:rPr>
              <a:t>AD-joined virtual machines</a:t>
            </a:r>
          </a:p>
        </p:txBody>
      </p:sp>
      <p:pic>
        <p:nvPicPr>
          <p:cNvPr id="4102" name="Picture 6">
            <a:extLst>
              <a:ext uri="{FF2B5EF4-FFF2-40B4-BE49-F238E27FC236}">
                <a16:creationId xmlns:a16="http://schemas.microsoft.com/office/drawing/2014/main" id="{8C65318E-6252-47FE-8421-EDF2E2FAB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897" y="3054410"/>
            <a:ext cx="1388849" cy="121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34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2"/>
                                        </p:tgtEl>
                                        <p:attrNameLst>
                                          <p:attrName>style.visibility</p:attrName>
                                        </p:attrNameLst>
                                      </p:cBhvr>
                                      <p:to>
                                        <p:strVal val="visible"/>
                                      </p:to>
                                    </p:set>
                                    <p:animEffect transition="in" filter="fade">
                                      <p:cBhvr>
                                        <p:cTn id="25"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5" grpId="0" animBg="1"/>
      <p:bldP spid="16" grpId="0" animBg="1"/>
      <p:bldP spid="15"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B074A4-239B-481E-8C44-952007F7A448}"/>
              </a:ext>
            </a:extLst>
          </p:cNvPr>
          <p:cNvGrpSpPr/>
          <p:nvPr/>
        </p:nvGrpSpPr>
        <p:grpSpPr>
          <a:xfrm>
            <a:off x="6218237" y="1143741"/>
            <a:ext cx="819312" cy="819312"/>
            <a:chOff x="6096000" y="2423260"/>
            <a:chExt cx="803320" cy="803320"/>
          </a:xfrm>
        </p:grpSpPr>
        <p:sp>
          <p:nvSpPr>
            <p:cNvPr id="26" name="Oval 25">
              <a:extLst>
                <a:ext uri="{FF2B5EF4-FFF2-40B4-BE49-F238E27FC236}">
                  <a16:creationId xmlns:a16="http://schemas.microsoft.com/office/drawing/2014/main" id="{40235C02-55D2-44B6-9D18-3CAC0DDB1E80}"/>
                </a:ext>
              </a:extLst>
            </p:cNvPr>
            <p:cNvSpPr/>
            <p:nvPr/>
          </p:nvSpPr>
          <p:spPr bwMode="auto">
            <a:xfrm>
              <a:off x="6096000" y="2423260"/>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70" tIns="44785" rIns="89570" bIns="44785" numCol="1" anchor="t" anchorCtr="0" compatLnSpc="1">
              <a:prstTxWarp prst="textNoShape">
                <a:avLst/>
              </a:prstTxWarp>
            </a:bodyPr>
            <a:lstStyle/>
            <a:p>
              <a:pPr defTabSz="913483">
                <a:defRPr/>
              </a:pPr>
              <a:endParaRPr lang="en-US" sz="1800" dirty="0">
                <a:solidFill>
                  <a:srgbClr val="FFFFFF"/>
                </a:solidFill>
                <a:latin typeface="Segoe UI Semilight"/>
              </a:endParaRPr>
            </a:p>
          </p:txBody>
        </p:sp>
        <p:grpSp>
          <p:nvGrpSpPr>
            <p:cNvPr id="28" name="Group 27" descr="server">
              <a:extLst>
                <a:ext uri="{FF2B5EF4-FFF2-40B4-BE49-F238E27FC236}">
                  <a16:creationId xmlns:a16="http://schemas.microsoft.com/office/drawing/2014/main" id="{A716E3DF-A6A7-459E-ADA8-0F1502501CC6}"/>
                </a:ext>
              </a:extLst>
            </p:cNvPr>
            <p:cNvGrpSpPr/>
            <p:nvPr/>
          </p:nvGrpSpPr>
          <p:grpSpPr>
            <a:xfrm>
              <a:off x="6365503" y="2590304"/>
              <a:ext cx="261778" cy="451476"/>
              <a:chOff x="789783" y="2138184"/>
              <a:chExt cx="261778" cy="451476"/>
            </a:xfrm>
          </p:grpSpPr>
          <p:sp>
            <p:nvSpPr>
              <p:cNvPr id="29" name="Rectangle 28">
                <a:extLst>
                  <a:ext uri="{FF2B5EF4-FFF2-40B4-BE49-F238E27FC236}">
                    <a16:creationId xmlns:a16="http://schemas.microsoft.com/office/drawing/2014/main" id="{62EB0ED6-A05F-457A-BFF6-7887A1F1DF76}"/>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7288E9E7-9F39-4569-9D4E-D73EA564D0A5}"/>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7184F1AF-30B6-418A-B9BD-128D78F9EBCD}"/>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69CCF4D-257D-460D-9EDD-F6495B39187E}"/>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BB7AFF22-BF25-44B2-9544-C65A81A9A71C}"/>
              </a:ext>
            </a:extLst>
          </p:cNvPr>
          <p:cNvGrpSpPr/>
          <p:nvPr/>
        </p:nvGrpSpPr>
        <p:grpSpPr>
          <a:xfrm>
            <a:off x="418235" y="5466828"/>
            <a:ext cx="819312" cy="819312"/>
            <a:chOff x="409207" y="4592502"/>
            <a:chExt cx="803320" cy="803320"/>
          </a:xfrm>
        </p:grpSpPr>
        <p:sp>
          <p:nvSpPr>
            <p:cNvPr id="23" name="Oval 22">
              <a:extLst>
                <a:ext uri="{FF2B5EF4-FFF2-40B4-BE49-F238E27FC236}">
                  <a16:creationId xmlns:a16="http://schemas.microsoft.com/office/drawing/2014/main" id="{56B0A98A-4177-4AD0-B11F-0DE0DE6E9EA1}"/>
                </a:ext>
              </a:extLst>
            </p:cNvPr>
            <p:cNvSpPr/>
            <p:nvPr/>
          </p:nvSpPr>
          <p:spPr bwMode="auto">
            <a:xfrm>
              <a:off x="409207" y="4592502"/>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70" tIns="44785" rIns="89570" bIns="44785" numCol="1" anchor="t" anchorCtr="0" compatLnSpc="1">
              <a:prstTxWarp prst="textNoShape">
                <a:avLst/>
              </a:prstTxWarp>
            </a:bodyPr>
            <a:lstStyle/>
            <a:p>
              <a:pPr defTabSz="913483">
                <a:defRPr/>
              </a:pPr>
              <a:endParaRPr lang="en-US" sz="1800" dirty="0">
                <a:solidFill>
                  <a:srgbClr val="FFFFFF"/>
                </a:solidFill>
                <a:latin typeface="Segoe UI Semilight"/>
              </a:endParaRPr>
            </a:p>
          </p:txBody>
        </p:sp>
        <p:sp>
          <p:nvSpPr>
            <p:cNvPr id="19" name="Freeform: Shape 18">
              <a:extLst>
                <a:ext uri="{FF2B5EF4-FFF2-40B4-BE49-F238E27FC236}">
                  <a16:creationId xmlns:a16="http://schemas.microsoft.com/office/drawing/2014/main" id="{01887C98-5B4A-4699-985F-5F0FEA807716}"/>
                </a:ext>
              </a:extLst>
            </p:cNvPr>
            <p:cNvSpPr/>
            <p:nvPr/>
          </p:nvSpPr>
          <p:spPr>
            <a:xfrm>
              <a:off x="688283" y="4746943"/>
              <a:ext cx="245168" cy="458702"/>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defTabSz="932563"/>
              <a:endParaRPr lang="en-US" sz="1800" dirty="0">
                <a:solidFill>
                  <a:srgbClr val="000000"/>
                </a:solidFill>
                <a:latin typeface="Segoe UI"/>
              </a:endParaRPr>
            </a:p>
          </p:txBody>
        </p:sp>
      </p:grpSp>
      <p:sp>
        <p:nvSpPr>
          <p:cNvPr id="16" name="Rectangle 15">
            <a:extLst>
              <a:ext uri="{FF2B5EF4-FFF2-40B4-BE49-F238E27FC236}">
                <a16:creationId xmlns:a16="http://schemas.microsoft.com/office/drawing/2014/main" id="{CA72F22B-055E-4494-8B46-8DAAAB23E883}"/>
              </a:ext>
            </a:extLst>
          </p:cNvPr>
          <p:cNvSpPr/>
          <p:nvPr/>
        </p:nvSpPr>
        <p:spPr bwMode="auto">
          <a:xfrm>
            <a:off x="1527697" y="1219387"/>
            <a:ext cx="4319350" cy="362251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418" eaLnBrk="0" fontAlgn="base" hangingPunct="0">
              <a:spcBef>
                <a:spcPts val="816"/>
              </a:spcBef>
              <a:defRPr/>
            </a:pPr>
            <a:r>
              <a:rPr lang="en-US" altLang="en-US" sz="2040" dirty="0">
                <a:solidFill>
                  <a:srgbClr val="0078D4"/>
                </a:solidFill>
                <a:latin typeface="Segoe UI Semibold"/>
              </a:rPr>
              <a:t>Client</a:t>
            </a:r>
          </a:p>
          <a:p>
            <a:pPr defTabSz="932418" eaLnBrk="0" fontAlgn="base" hangingPunct="0">
              <a:spcBef>
                <a:spcPts val="816"/>
              </a:spcBef>
              <a:defRPr/>
            </a:pPr>
            <a:r>
              <a:rPr lang="en-US" altLang="en-US" sz="1428" dirty="0">
                <a:solidFill>
                  <a:srgbClr val="000000"/>
                </a:solidFill>
                <a:latin typeface="Segoe UI"/>
              </a:rPr>
              <a:t>Customers are eligible to access Windows 10 single and multi session and Windows 7 with Windows Virtual Desktop (WVD) if they have one of the following licenses*:</a:t>
            </a:r>
            <a:endParaRPr lang="en-US" altLang="en-US" sz="1428" dirty="0">
              <a:solidFill>
                <a:srgbClr val="000000"/>
              </a:solidFill>
              <a:latin typeface="Segoe UI"/>
              <a:cs typeface="Segoe UI"/>
            </a:endParaRPr>
          </a:p>
          <a:p>
            <a:pPr marL="186484" lvl="1" indent="-186484" defTabSz="932418" eaLnBrk="0" fontAlgn="base" hangingPunct="0">
              <a:spcBef>
                <a:spcPts val="816"/>
              </a:spcBef>
              <a:buFont typeface="Arial" panose="020B0604020202020204" pitchFamily="34" charset="0"/>
              <a:buChar char="•"/>
              <a:defRPr/>
            </a:pPr>
            <a:r>
              <a:rPr lang="en-US" altLang="en-US" sz="1428" dirty="0">
                <a:solidFill>
                  <a:srgbClr val="000000"/>
                </a:solidFill>
                <a:latin typeface="Segoe UI Semibold"/>
              </a:rPr>
              <a:t>Microsoft 365 E3/E5</a:t>
            </a:r>
            <a:endParaRPr lang="en-US" altLang="en-US" sz="1428" dirty="0">
              <a:solidFill>
                <a:srgbClr val="000000"/>
              </a:solidFill>
              <a:latin typeface="Segoe UI Semibold"/>
              <a:cs typeface="Segoe UI Semibold"/>
            </a:endParaRPr>
          </a:p>
          <a:p>
            <a:pPr marL="186484" lvl="1" indent="-186484" defTabSz="932418">
              <a:spcBef>
                <a:spcPts val="816"/>
              </a:spcBef>
              <a:buFont typeface="Arial" panose="020B0604020202020204" pitchFamily="34" charset="0"/>
              <a:buChar char="•"/>
              <a:defRPr/>
            </a:pPr>
            <a:r>
              <a:rPr lang="en-US" altLang="en-US" sz="1428" dirty="0">
                <a:solidFill>
                  <a:srgbClr val="000000"/>
                </a:solidFill>
                <a:latin typeface="Segoe UI Semibold"/>
              </a:rPr>
              <a:t>Microsoft 365 A3/A5/Student Use Benefits</a:t>
            </a:r>
            <a:endParaRPr lang="en-US" sz="1800" dirty="0">
              <a:solidFill>
                <a:srgbClr val="FFFFFF"/>
              </a:solidFill>
              <a:latin typeface="Segoe UI"/>
            </a:endParaRPr>
          </a:p>
          <a:p>
            <a:pPr marL="186484" lvl="1" indent="-186484" defTabSz="932418" eaLnBrk="0" fontAlgn="base" hangingPunct="0">
              <a:spcBef>
                <a:spcPts val="816"/>
              </a:spcBef>
              <a:buFont typeface="Arial" panose="020B0604020202020204" pitchFamily="34" charset="0"/>
              <a:buChar char="•"/>
              <a:defRPr/>
            </a:pPr>
            <a:r>
              <a:rPr lang="en-US" altLang="en-US" sz="1428" dirty="0">
                <a:solidFill>
                  <a:srgbClr val="000000"/>
                </a:solidFill>
                <a:latin typeface="Segoe UI Semibold"/>
              </a:rPr>
              <a:t>Microsoft 365 F1</a:t>
            </a:r>
            <a:endParaRPr lang="en-US" altLang="en-US" sz="1428" dirty="0">
              <a:solidFill>
                <a:srgbClr val="000000"/>
              </a:solidFill>
              <a:latin typeface="Segoe UI Semibold"/>
              <a:cs typeface="Segoe UI Semibold"/>
            </a:endParaRPr>
          </a:p>
          <a:p>
            <a:pPr marL="186484" lvl="1" indent="-186484" defTabSz="932418" eaLnBrk="0" fontAlgn="base" hangingPunct="0">
              <a:spcBef>
                <a:spcPts val="816"/>
              </a:spcBef>
              <a:buFont typeface="Arial" panose="020B0604020202020204" pitchFamily="34" charset="0"/>
              <a:buChar char="•"/>
              <a:defRPr/>
            </a:pPr>
            <a:r>
              <a:rPr lang="en-US" altLang="en-US" sz="1428" dirty="0">
                <a:solidFill>
                  <a:srgbClr val="000000"/>
                </a:solidFill>
                <a:latin typeface="Segoe UI Semibold"/>
              </a:rPr>
              <a:t>Microsoft 365 Business</a:t>
            </a:r>
            <a:endParaRPr lang="en-US" altLang="en-US" sz="1428" dirty="0">
              <a:solidFill>
                <a:srgbClr val="000000"/>
              </a:solidFill>
              <a:latin typeface="Segoe UI Semibold"/>
              <a:cs typeface="Segoe UI Semibold"/>
            </a:endParaRPr>
          </a:p>
          <a:p>
            <a:pPr marL="186484" lvl="1" indent="-186484" defTabSz="932418" eaLnBrk="0" fontAlgn="base" hangingPunct="0">
              <a:spcBef>
                <a:spcPts val="816"/>
              </a:spcBef>
              <a:buFont typeface="Arial" panose="020B0604020202020204" pitchFamily="34" charset="0"/>
              <a:buChar char="•"/>
              <a:defRPr/>
            </a:pPr>
            <a:r>
              <a:rPr lang="en-US" altLang="en-US" sz="1428" dirty="0">
                <a:solidFill>
                  <a:srgbClr val="000000"/>
                </a:solidFill>
                <a:latin typeface="Segoe UI Semibold"/>
              </a:rPr>
              <a:t>Windows 10 Enterprise E3/E5</a:t>
            </a:r>
            <a:endParaRPr lang="en-US" altLang="en-US" sz="1428" dirty="0">
              <a:solidFill>
                <a:srgbClr val="000000"/>
              </a:solidFill>
              <a:latin typeface="Segoe UI Semibold"/>
              <a:cs typeface="Segoe UI Semibold"/>
            </a:endParaRPr>
          </a:p>
          <a:p>
            <a:pPr marL="186484" lvl="1" indent="-186484" defTabSz="932418" eaLnBrk="0" fontAlgn="base" hangingPunct="0">
              <a:spcBef>
                <a:spcPts val="816"/>
              </a:spcBef>
              <a:buFont typeface="Arial" panose="020B0604020202020204" pitchFamily="34" charset="0"/>
              <a:buChar char="•"/>
              <a:defRPr/>
            </a:pPr>
            <a:r>
              <a:rPr lang="en-US" altLang="en-US" sz="1428" dirty="0">
                <a:solidFill>
                  <a:srgbClr val="000000"/>
                </a:solidFill>
                <a:latin typeface="Segoe UI Semibold"/>
              </a:rPr>
              <a:t>Windows 10 Education A3/A5</a:t>
            </a:r>
            <a:endParaRPr lang="en-US" altLang="en-US" sz="1428" dirty="0">
              <a:solidFill>
                <a:srgbClr val="000000"/>
              </a:solidFill>
              <a:latin typeface="Segoe UI Semibold"/>
              <a:cs typeface="Segoe UI Semibold"/>
            </a:endParaRPr>
          </a:p>
          <a:p>
            <a:pPr marL="186484" lvl="1" indent="-186484" defTabSz="932418" eaLnBrk="0" fontAlgn="base" hangingPunct="0">
              <a:spcBef>
                <a:spcPts val="816"/>
              </a:spcBef>
              <a:buFont typeface="Arial" panose="020B0604020202020204" pitchFamily="34" charset="0"/>
              <a:buChar char="•"/>
              <a:defRPr/>
            </a:pPr>
            <a:r>
              <a:rPr lang="en-US" altLang="en-US" sz="1428" dirty="0">
                <a:solidFill>
                  <a:srgbClr val="000000"/>
                </a:solidFill>
                <a:latin typeface="Segoe UI Semibold"/>
              </a:rPr>
              <a:t>Windows 10 VDA per user</a:t>
            </a:r>
            <a:endParaRPr lang="en-US" altLang="en-US" sz="1428" dirty="0">
              <a:solidFill>
                <a:srgbClr val="000000"/>
              </a:solidFill>
              <a:latin typeface="Segoe UI Semibold"/>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467185" y="420109"/>
            <a:ext cx="11502107" cy="512317"/>
          </a:xfrm>
        </p:spPr>
        <p:txBody>
          <a:bodyPr/>
          <a:lstStyle/>
          <a:p>
            <a:r>
              <a:rPr lang="en-US" sz="3264" dirty="0"/>
              <a:t>Most customers are already eligible for WVD</a:t>
            </a:r>
            <a:endParaRPr lang="en-US" dirty="0">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7336751" y="1219387"/>
            <a:ext cx="4198962" cy="224349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418" eaLnBrk="0" fontAlgn="base" hangingPunct="0">
              <a:spcBef>
                <a:spcPts val="816"/>
              </a:spcBef>
              <a:defRPr/>
            </a:pPr>
            <a:r>
              <a:rPr lang="en-US" altLang="en-US" sz="2040" dirty="0">
                <a:solidFill>
                  <a:srgbClr val="0078D4"/>
                </a:solidFill>
                <a:latin typeface="Segoe UI Semibold"/>
              </a:rPr>
              <a:t>Server</a:t>
            </a:r>
          </a:p>
          <a:p>
            <a:pPr defTabSz="932418" eaLnBrk="0" fontAlgn="base" hangingPunct="0">
              <a:spcBef>
                <a:spcPts val="816"/>
              </a:spcBef>
              <a:defRPr/>
            </a:pPr>
            <a:r>
              <a:rPr lang="en-US" altLang="en-US" sz="1428" dirty="0">
                <a:solidFill>
                  <a:srgbClr val="000000"/>
                </a:solidFill>
                <a:latin typeface="Segoe UI"/>
              </a:rPr>
              <a:t>Customers are eligible to access Server workloads with Windows Virtual Desktop (WVD) if they have one of the following licenses:</a:t>
            </a:r>
          </a:p>
          <a:p>
            <a:pPr marL="186484" lvl="1" indent="-186484" defTabSz="932418" eaLnBrk="0" fontAlgn="base" hangingPunct="0">
              <a:spcBef>
                <a:spcPts val="816"/>
              </a:spcBef>
              <a:buFont typeface="Arial" panose="020B0604020202020204" pitchFamily="34" charset="0"/>
              <a:buChar char="•"/>
              <a:defRPr/>
            </a:pPr>
            <a:r>
              <a:rPr lang="en-US" altLang="en-US" sz="1428" dirty="0">
                <a:solidFill>
                  <a:srgbClr val="000000"/>
                </a:solidFill>
                <a:latin typeface="Segoe UI Semibold"/>
              </a:rPr>
              <a:t>RDS CAL license with active Software </a:t>
            </a:r>
            <a:br>
              <a:rPr lang="en-US" altLang="en-US" sz="1428" dirty="0">
                <a:solidFill>
                  <a:srgbClr val="000000"/>
                </a:solidFill>
                <a:latin typeface="Segoe UI Semibold"/>
              </a:rPr>
            </a:br>
            <a:r>
              <a:rPr lang="en-US" altLang="en-US" sz="1428" dirty="0">
                <a:solidFill>
                  <a:srgbClr val="000000"/>
                </a:solidFill>
                <a:latin typeface="Segoe UI Semibold"/>
              </a:rPr>
              <a:t>Assurance (SA)</a:t>
            </a:r>
            <a:endParaRPr lang="en-US" altLang="en-US" sz="1428" dirty="0">
              <a:solidFill>
                <a:srgbClr val="000000"/>
              </a:solidFill>
              <a:latin typeface="Segoe UI Semibold"/>
              <a:cs typeface="Segoe UI Semibold"/>
            </a:endParaRPr>
          </a:p>
          <a:p>
            <a:pPr marL="0" lvl="1" defTabSz="932418" eaLnBrk="0" fontAlgn="base" hangingPunct="0">
              <a:spcBef>
                <a:spcPts val="816"/>
              </a:spcBef>
              <a:defRPr/>
            </a:pPr>
            <a:endParaRPr lang="en-US" altLang="en-US" sz="1428" i="1" dirty="0">
              <a:solidFill>
                <a:srgbClr val="000000"/>
              </a:solidFill>
              <a:latin typeface="Segoe UI Semibold"/>
            </a:endParaRPr>
          </a:p>
          <a:p>
            <a:pPr marL="0" lvl="1" defTabSz="932418" eaLnBrk="0" fontAlgn="base" hangingPunct="0">
              <a:spcBef>
                <a:spcPts val="816"/>
              </a:spcBef>
              <a:defRPr/>
            </a:pPr>
            <a:r>
              <a:rPr lang="en-US" altLang="en-US" sz="1020" i="1" dirty="0">
                <a:solidFill>
                  <a:srgbClr val="000000"/>
                </a:solidFill>
                <a:latin typeface="Segoe UI"/>
              </a:rPr>
              <a:t>.</a:t>
            </a:r>
            <a:endParaRPr lang="en-US" altLang="en-US" sz="1020" i="1" dirty="0">
              <a:solidFill>
                <a:srgbClr val="000000"/>
              </a:solidFill>
              <a:latin typeface="Segoe UI"/>
              <a:cs typeface="Segoe UI"/>
            </a:endParaRPr>
          </a:p>
        </p:txBody>
      </p:sp>
      <p:sp>
        <p:nvSpPr>
          <p:cNvPr id="12" name="Rectangle 11">
            <a:extLst>
              <a:ext uri="{FF2B5EF4-FFF2-40B4-BE49-F238E27FC236}">
                <a16:creationId xmlns:a16="http://schemas.microsoft.com/office/drawing/2014/main" id="{D1784155-2DE7-471C-AD9B-7D688D65A637}"/>
              </a:ext>
            </a:extLst>
          </p:cNvPr>
          <p:cNvSpPr/>
          <p:nvPr/>
        </p:nvSpPr>
        <p:spPr>
          <a:xfrm>
            <a:off x="1381489" y="5458142"/>
            <a:ext cx="10504320" cy="1003968"/>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defTabSz="1243883">
              <a:spcBef>
                <a:spcPct val="0"/>
              </a:spcBef>
              <a:defRPr/>
            </a:pPr>
            <a:r>
              <a:rPr lang="en-US" sz="1599" dirty="0">
                <a:solidFill>
                  <a:srgbClr val="000000"/>
                </a:solidFill>
                <a:latin typeface="Segoe UI"/>
              </a:rPr>
              <a:t>Pay only for the virtual machines (VMs), storage, and networking consumed when the users are using the service</a:t>
            </a:r>
          </a:p>
          <a:p>
            <a:pPr algn="ctr" defTabSz="1243883">
              <a:spcBef>
                <a:spcPct val="0"/>
              </a:spcBef>
              <a:defRPr/>
            </a:pPr>
            <a:endParaRPr lang="en-US" sz="1599" dirty="0">
              <a:solidFill>
                <a:srgbClr val="1A1A1A"/>
              </a:solidFill>
              <a:latin typeface="Segoe UI"/>
              <a:cs typeface="Segoe UI" pitchFamily="34" charset="0"/>
            </a:endParaRPr>
          </a:p>
          <a:p>
            <a:pPr defTabSz="1243883">
              <a:spcBef>
                <a:spcPct val="0"/>
              </a:spcBef>
              <a:defRPr/>
            </a:pPr>
            <a:r>
              <a:rPr lang="en-US" sz="1599" dirty="0">
                <a:solidFill>
                  <a:srgbClr val="1A1A1A"/>
                </a:solidFill>
                <a:latin typeface="Segoe UI"/>
                <a:cs typeface="Segoe UI" pitchFamily="34" charset="0"/>
              </a:rPr>
              <a:t>Take advantage of options such as </a:t>
            </a:r>
            <a:r>
              <a:rPr lang="en-US" sz="1599" dirty="0">
                <a:solidFill>
                  <a:srgbClr val="0278D4"/>
                </a:solidFill>
                <a:latin typeface="Segoe UI "/>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one-year or three-year Azure Reserved Virtual Machine Instances</a:t>
            </a:r>
            <a:r>
              <a:rPr lang="en-US" sz="1599" u="sng" dirty="0">
                <a:solidFill>
                  <a:srgbClr val="0278D4"/>
                </a:solidFill>
                <a:latin typeface="Segoe UI"/>
                <a:cs typeface="Segoe UI" pitchFamily="34" charset="0"/>
              </a:rPr>
              <a:t>,</a:t>
            </a:r>
            <a:r>
              <a:rPr lang="en-US" sz="1599" dirty="0">
                <a:solidFill>
                  <a:srgbClr val="0278D4"/>
                </a:solidFill>
                <a:latin typeface="Segoe UI"/>
                <a:cs typeface="Segoe UI" pitchFamily="34" charset="0"/>
              </a:rPr>
              <a:t> </a:t>
            </a:r>
            <a:r>
              <a:rPr lang="en-US" sz="1599" dirty="0">
                <a:solidFill>
                  <a:srgbClr val="1A1A1A"/>
                </a:solidFill>
                <a:latin typeface="Segoe UI"/>
                <a:cs typeface="Segoe UI" pitchFamily="34" charset="0"/>
              </a:rPr>
              <a:t>which can save up to 72 percent versus pay-as-you-go pricing. </a:t>
            </a:r>
            <a:r>
              <a:rPr lang="en-US" sz="1599" dirty="0">
                <a:solidFill>
                  <a:srgbClr val="1A1A1A"/>
                </a:solidFill>
                <a:latin typeface="Segoe UI"/>
                <a:cs typeface="Segoe UI" pitchFamily="34" charset="0"/>
                <a:hlinkClick r:id="rId4"/>
              </a:rPr>
              <a:t>Now with monthly payment options</a:t>
            </a:r>
            <a:r>
              <a:rPr lang="en-US" sz="1599" dirty="0">
                <a:solidFill>
                  <a:srgbClr val="1A1A1A"/>
                </a:solidFill>
                <a:latin typeface="Segoe UI"/>
                <a:cs typeface="Segoe UI" pitchFamily="34" charset="0"/>
              </a:rPr>
              <a:t>!</a:t>
            </a:r>
          </a:p>
        </p:txBody>
      </p:sp>
      <p:sp>
        <p:nvSpPr>
          <p:cNvPr id="3" name="Rectangle 2">
            <a:extLst>
              <a:ext uri="{FF2B5EF4-FFF2-40B4-BE49-F238E27FC236}">
                <a16:creationId xmlns:a16="http://schemas.microsoft.com/office/drawing/2014/main" id="{DA389C78-41F9-4EA9-85D5-A8FD7D1FD0B1}"/>
              </a:ext>
            </a:extLst>
          </p:cNvPr>
          <p:cNvSpPr/>
          <p:nvPr/>
        </p:nvSpPr>
        <p:spPr>
          <a:xfrm>
            <a:off x="1381490" y="4918476"/>
            <a:ext cx="4611767" cy="350215"/>
          </a:xfrm>
          <a:prstGeom prst="rect">
            <a:avLst/>
          </a:prstGeom>
        </p:spPr>
        <p:txBody>
          <a:bodyPr wrap="square" anchor="t">
            <a:spAutoFit/>
          </a:bodyPr>
          <a:lstStyle/>
          <a:p>
            <a:pPr marL="0" lvl="1" defTabSz="932418" eaLnBrk="0" fontAlgn="base" hangingPunct="0">
              <a:spcBef>
                <a:spcPts val="816"/>
              </a:spcBef>
              <a:defRPr/>
            </a:pPr>
            <a:r>
              <a:rPr lang="en-US" altLang="en-US" sz="816" i="1" dirty="0">
                <a:solidFill>
                  <a:srgbClr val="000000"/>
                </a:solidFill>
                <a:latin typeface="Segoe UI"/>
              </a:rPr>
              <a:t>*Customers can access Windows Virtual Desktop from their non-Windows Pro endpoints if they have a Microsoft 365 E3/E5/F1, Microsoft 365 A3/A5 or Windows 10 VDA per user license.</a:t>
            </a:r>
          </a:p>
        </p:txBody>
      </p:sp>
      <p:grpSp>
        <p:nvGrpSpPr>
          <p:cNvPr id="14" name="Group 13">
            <a:extLst>
              <a:ext uri="{FF2B5EF4-FFF2-40B4-BE49-F238E27FC236}">
                <a16:creationId xmlns:a16="http://schemas.microsoft.com/office/drawing/2014/main" id="{2FB10375-A7CF-48C7-B13B-DDA170756DC1}"/>
              </a:ext>
            </a:extLst>
          </p:cNvPr>
          <p:cNvGrpSpPr/>
          <p:nvPr/>
        </p:nvGrpSpPr>
        <p:grpSpPr>
          <a:xfrm>
            <a:off x="418235" y="1143741"/>
            <a:ext cx="819312" cy="819312"/>
            <a:chOff x="409207" y="1121417"/>
            <a:chExt cx="803320" cy="803320"/>
          </a:xfrm>
        </p:grpSpPr>
        <p:sp>
          <p:nvSpPr>
            <p:cNvPr id="11" name="Oval 10">
              <a:extLst>
                <a:ext uri="{FF2B5EF4-FFF2-40B4-BE49-F238E27FC236}">
                  <a16:creationId xmlns:a16="http://schemas.microsoft.com/office/drawing/2014/main" id="{9F731DB8-91D1-4E03-B33A-42B385B78B07}"/>
                </a:ext>
              </a:extLst>
            </p:cNvPr>
            <p:cNvSpPr/>
            <p:nvPr/>
          </p:nvSpPr>
          <p:spPr bwMode="auto">
            <a:xfrm>
              <a:off x="409207" y="1121417"/>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70" tIns="44785" rIns="89570" bIns="44785" numCol="1" anchor="t" anchorCtr="0" compatLnSpc="1">
              <a:prstTxWarp prst="textNoShape">
                <a:avLst/>
              </a:prstTxWarp>
            </a:bodyPr>
            <a:lstStyle/>
            <a:p>
              <a:pPr defTabSz="913483">
                <a:defRPr/>
              </a:pPr>
              <a:endParaRPr lang="en-US" sz="1800" dirty="0">
                <a:solidFill>
                  <a:srgbClr val="FFFFFF"/>
                </a:solidFill>
                <a:latin typeface="Segoe UI Semilight"/>
              </a:endParaRPr>
            </a:p>
          </p:txBody>
        </p:sp>
        <p:grpSp>
          <p:nvGrpSpPr>
            <p:cNvPr id="33" name="Group 32" descr="monitor, desktop">
              <a:extLst>
                <a:ext uri="{FF2B5EF4-FFF2-40B4-BE49-F238E27FC236}">
                  <a16:creationId xmlns:a16="http://schemas.microsoft.com/office/drawing/2014/main" id="{89A6F5A1-AA9D-4E0D-8519-315A98E32B4B}"/>
                </a:ext>
              </a:extLst>
            </p:cNvPr>
            <p:cNvGrpSpPr/>
            <p:nvPr/>
          </p:nvGrpSpPr>
          <p:grpSpPr>
            <a:xfrm>
              <a:off x="599356" y="1350704"/>
              <a:ext cx="423024" cy="344746"/>
              <a:chOff x="4233864" y="1827213"/>
              <a:chExt cx="403227" cy="328615"/>
            </a:xfrm>
          </p:grpSpPr>
          <p:sp>
            <p:nvSpPr>
              <p:cNvPr id="34" name="Freeform 53">
                <a:extLst>
                  <a:ext uri="{FF2B5EF4-FFF2-40B4-BE49-F238E27FC236}">
                    <a16:creationId xmlns:a16="http://schemas.microsoft.com/office/drawing/2014/main" id="{6BF3C777-0D28-4D96-AECF-6181418F348A}"/>
                  </a:ext>
                </a:extLst>
              </p:cNvPr>
              <p:cNvSpPr>
                <a:spLocks/>
              </p:cNvSpPr>
              <p:nvPr/>
            </p:nvSpPr>
            <p:spPr bwMode="auto">
              <a:xfrm>
                <a:off x="4233866" y="1827213"/>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dirty="0">
                  <a:solidFill>
                    <a:srgbClr val="505050"/>
                  </a:solidFill>
                  <a:latin typeface="Segoe UI"/>
                </a:endParaRPr>
              </a:p>
            </p:txBody>
          </p:sp>
          <p:sp>
            <p:nvSpPr>
              <p:cNvPr id="35" name="Freeform 54">
                <a:extLst>
                  <a:ext uri="{FF2B5EF4-FFF2-40B4-BE49-F238E27FC236}">
                    <a16:creationId xmlns:a16="http://schemas.microsoft.com/office/drawing/2014/main" id="{70288266-A977-4BA6-92A6-1FE81A49BA29}"/>
                  </a:ext>
                </a:extLst>
              </p:cNvPr>
              <p:cNvSpPr>
                <a:spLocks/>
              </p:cNvSpPr>
              <p:nvPr/>
            </p:nvSpPr>
            <p:spPr bwMode="auto">
              <a:xfrm>
                <a:off x="4233864" y="2011365"/>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dirty="0">
                  <a:solidFill>
                    <a:srgbClr val="505050"/>
                  </a:solidFill>
                  <a:latin typeface="Segoe UI"/>
                </a:endParaRPr>
              </a:p>
            </p:txBody>
          </p:sp>
          <p:sp>
            <p:nvSpPr>
              <p:cNvPr id="36" name="Freeform 173">
                <a:extLst>
                  <a:ext uri="{FF2B5EF4-FFF2-40B4-BE49-F238E27FC236}">
                    <a16:creationId xmlns:a16="http://schemas.microsoft.com/office/drawing/2014/main" id="{5ED601C1-4231-4068-81BA-AF2065DD79AC}"/>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dirty="0">
                  <a:solidFill>
                    <a:srgbClr val="505050"/>
                  </a:solidFill>
                  <a:latin typeface="Segoe UI"/>
                </a:endParaRPr>
              </a:p>
            </p:txBody>
          </p:sp>
        </p:grpSp>
      </p:grpSp>
      <p:sp>
        <p:nvSpPr>
          <p:cNvPr id="4" name="Rectangle 3">
            <a:extLst>
              <a:ext uri="{FF2B5EF4-FFF2-40B4-BE49-F238E27FC236}">
                <a16:creationId xmlns:a16="http://schemas.microsoft.com/office/drawing/2014/main" id="{7B66C6D9-120B-41DA-B8C5-22CD7FE2F460}"/>
              </a:ext>
            </a:extLst>
          </p:cNvPr>
          <p:cNvSpPr/>
          <p:nvPr/>
        </p:nvSpPr>
        <p:spPr>
          <a:xfrm>
            <a:off x="6095454" y="3311667"/>
            <a:ext cx="247199" cy="376684"/>
          </a:xfrm>
          <a:prstGeom prst="rect">
            <a:avLst/>
          </a:prstGeom>
        </p:spPr>
        <p:txBody>
          <a:bodyPr wrap="none">
            <a:spAutoFit/>
          </a:bodyPr>
          <a:lstStyle/>
          <a:p>
            <a:pPr defTabSz="932563"/>
            <a:r>
              <a:rPr lang="en-US" sz="1800" dirty="0">
                <a:solidFill>
                  <a:srgbClr val="000000"/>
                </a:solidFill>
                <a:latin typeface="Times New Roman" panose="02020603050405020304" pitchFamily="18" charset="0"/>
              </a:rPr>
              <a:t> </a:t>
            </a:r>
            <a:endParaRPr lang="en-US" sz="1800" dirty="0">
              <a:solidFill>
                <a:srgbClr val="000000"/>
              </a:solidFill>
              <a:latin typeface="Segoe UI"/>
            </a:endParaRPr>
          </a:p>
        </p:txBody>
      </p:sp>
      <p:sp>
        <p:nvSpPr>
          <p:cNvPr id="24" name="Rectangle 23">
            <a:extLst>
              <a:ext uri="{FF2B5EF4-FFF2-40B4-BE49-F238E27FC236}">
                <a16:creationId xmlns:a16="http://schemas.microsoft.com/office/drawing/2014/main" id="{916AE19A-294C-4898-BFED-097BC29A14A7}"/>
              </a:ext>
            </a:extLst>
          </p:cNvPr>
          <p:cNvSpPr/>
          <p:nvPr/>
        </p:nvSpPr>
        <p:spPr>
          <a:xfrm>
            <a:off x="1271000" y="6558386"/>
            <a:ext cx="3130409" cy="338554"/>
          </a:xfrm>
          <a:prstGeom prst="rect">
            <a:avLst/>
          </a:prstGeom>
        </p:spPr>
        <p:txBody>
          <a:bodyPr wrap="none">
            <a:spAutoFit/>
          </a:bodyPr>
          <a:lstStyle/>
          <a:p>
            <a:pPr defTabSz="932472" fontAlgn="base">
              <a:spcAft>
                <a:spcPts val="0"/>
              </a:spcAft>
            </a:pPr>
            <a:r>
              <a:rPr lang="en-US" sz="1600" dirty="0">
                <a:cs typeface="Segoe UI" pitchFamily="34" charset="0"/>
                <a:hlinkClick r:id="rId5"/>
              </a:rPr>
              <a:t>WVD Pricing page on Azure.com</a:t>
            </a:r>
            <a:endParaRPr lang="en-US" sz="1600" dirty="0">
              <a:cs typeface="Segoe UI" pitchFamily="34" charset="0"/>
            </a:endParaRPr>
          </a:p>
        </p:txBody>
      </p:sp>
    </p:spTree>
    <p:extLst>
      <p:ext uri="{BB962C8B-B14F-4D97-AF65-F5344CB8AC3E}">
        <p14:creationId xmlns:p14="http://schemas.microsoft.com/office/powerpoint/2010/main" val="68144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2UMpkUJKRACkB8KokUZ9D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7OT.sAplSW6rI8MmbVZN5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EymQT1IS3Y29.TTWpOs_0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EymQT1IS3Y29.TTWpOs_0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cv0EAxp_QHCH26Ruqq3YJ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r_rtOfX.rbbPtIkra89Ry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zi_a0CpYNrgj19QGXUt37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1ueRPGGySSWsFD4iCcEpn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QjovMIEXT.i7kQb3GlRdn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BIzgncfQbql7gEuKCMJi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BIzgncfQbql7gEuKCMJi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1rbwcpgRrqO2cE03y0tj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P_10P0GgShym39FOu30bH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sLESEGpRs2m5lzqCmhbr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Y_dGWmauRlisSOalg3HeJ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FjVZElvT8KFyqyvc382.g"/>
</p:tagLst>
</file>

<file path=ppt/theme/theme1.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4.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5.xml><?xml version="1.0" encoding="utf-8"?>
<a:theme xmlns:a="http://schemas.openxmlformats.org/drawingml/2006/main" name="1_Ignite 19">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 19" id="{9B92EF95-2461-4F76-80BC-CC1DF3655477}" vid="{6F2CDF9D-8BFF-4BD2-994E-DF04C9721E72}"/>
    </a:ext>
  </a:extLst>
</a:theme>
</file>

<file path=ppt/theme/theme6.xml><?xml version="1.0" encoding="utf-8"?>
<a:theme xmlns:a="http://schemas.openxmlformats.org/drawingml/2006/main" name="2_Ignite 19">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 19" id="{9B92EF95-2461-4F76-80BC-CC1DF3655477}" vid="{6F2CDF9D-8BFF-4BD2-994E-DF04C9721E7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163887025105364D8153C6080327FC09" ma:contentTypeVersion="38" ma:contentTypeDescription="" ma:contentTypeScope="" ma:versionID="eaf9ce3ced34b28164679f4b00ce71dd">
  <xsd:schema xmlns:xsd="http://www.w3.org/2001/XMLSchema" xmlns:xs="http://www.w3.org/2001/XMLSchema" xmlns:p="http://schemas.microsoft.com/office/2006/metadata/properties" xmlns:ns1="http://schemas.microsoft.com/sharepoint/v3" xmlns:ns2="230e9df3-be65-4c73-a93b-d1236ebd677e" xmlns:ns3="230E9DF3-BE65-4C73-A93B-D1236EBD677E" xmlns:ns4="b618e6b4-47fe-42e5-aeb1-b3107e5af189" targetNamespace="http://schemas.microsoft.com/office/2006/metadata/properties" ma:root="true" ma:fieldsID="27cfb6e427e3a6645e9cfd7b2f25be37" ns1:_="" ns2:_="" ns3:_="" ns4:_="">
    <xsd:import namespace="http://schemas.microsoft.com/sharepoint/v3"/>
    <xsd:import namespace="230e9df3-be65-4c73-a93b-d1236ebd677e"/>
    <xsd:import namespace="230E9DF3-BE65-4C73-A93B-D1236EBD677E"/>
    <xsd:import namespace="b618e6b4-47fe-42e5-aeb1-b3107e5af189"/>
    <xsd:element name="properties">
      <xsd:complexType>
        <xsd:sequence>
          <xsd:element name="documentManagement">
            <xsd:complexType>
              <xsd:all>
                <xsd:element ref="ns2:DocumentDescription"/>
                <xsd:element ref="ns2:Owner" minOccurs="0"/>
                <xsd:element ref="ns2:OwnersManag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4:MediaServiceKeyPoints" minOccurs="0"/>
                <xsd:element ref="ns2:ParentID1" minOccurs="0"/>
                <xsd:element ref="ns2:FolderExtensions" minOccurs="0"/>
                <xsd:element ref="ns2:Coowner"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_dlc_DocIdPersistId" minOccurs="0"/>
                <xsd:element ref="ns2:eb54ac91059940029a3cc8a4ff5af673" minOccurs="0"/>
                <xsd:element ref="ns2:_dlc_DocIdUrl" minOccurs="0"/>
                <xsd:element ref="ns1:ReportOwner" minOccurs="0"/>
                <xsd:element ref="ns2:bf80e81150e248c48aa8cffdf0021a1f" minOccurs="0"/>
                <xsd:element ref="ns4:MediaServiceEventHashCode" minOccurs="0"/>
                <xsd:element ref="ns4:MediaServiceGenerationTime" minOccurs="0"/>
                <xsd:element ref="ns4:MediaServiceAutoKeyPoints" minOccurs="0"/>
                <xsd:element ref="ns2:od9986d31974458fb3007746ec0bce5f" minOccurs="0"/>
                <xsd:element ref="ns1:RoutingRuleDescription" minOccurs="0"/>
                <xsd:element ref="ns2:mafbf0bb15774bf782b6f7937f17c8ce" minOccurs="0"/>
                <xsd:element ref="ns2:k21a64daf20d4502b2796a1c6b8ce6c8" minOccurs="0"/>
                <xsd:element ref="ns2:k8073fd852084ec1ba6e2c8d5ade6bf8" minOccurs="0"/>
                <xsd:element ref="ns2:i7ea4c13ddfd467b9bb281d44c777b52" minOccurs="0"/>
                <xsd:element ref="ns2:ef109fd36bcf4bcd9dd945731030600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4"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7" nillable="true" ma:displayName="Rating (0-5)" ma:decimals="2" ma:description="Average value of all the ratings that have been submitted" ma:internalName="AverageRating" ma:readOnly="true">
      <xsd:simpleType>
        <xsd:restriction base="dms:Number"/>
      </xsd:simpleType>
    </xsd:element>
    <xsd:element name="RatingCount" ma:index="18" nillable="true" ma:displayName="Number of Ratings" ma:decimals="0" ma:description="Number of ratings submitted" ma:internalName="RatingCount" ma:readOnly="true">
      <xsd:simpleType>
        <xsd:restriction base="dms:Number"/>
      </xsd:simpleType>
    </xsd:element>
    <xsd:element name="PublishingExpirationDate" ma:index="2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70"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outingRuleDescription" ma:index="77"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5"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3" nillable="true" ma:displayName="Content ID" ma:indexed="true" ma:internalName="ContentID" ma:readOnly="false">
      <xsd:simpleType>
        <xsd:restriction base="dms:Text">
          <xsd:maxLength value="255"/>
        </xsd:restriction>
      </xsd:simpleType>
    </xsd:element>
    <xsd:element name="Blog_x0020_Name" ma:index="24" nillable="true" ma:displayName="Blog Name" ma:description="Title of an Infopedia Blog" ma:internalName="Blog_x0020_Name">
      <xsd:simpleType>
        <xsd:restriction base="dms:Text">
          <xsd:maxLength value="255"/>
        </xsd:restriction>
      </xsd:simpleType>
    </xsd:element>
    <xsd:element name="GenericText2" ma:index="38"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9" nillable="true" ma:displayName="GenericHTML1" ma:description="Generic field for future features in implementation" ma:internalName="GenericHTML1">
      <xsd:simpleType>
        <xsd:restriction base="dms:Unknown"/>
      </xsd:simpleType>
    </xsd:element>
    <xsd:element name="ParentID1" ma:index="41"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FolderExtensions" ma:index="42" nillable="true" ma:displayName="Folder Extensions" ma:description="On-DocSet sub folder to support inactive documents views." ma:internalName="FolderExtensions">
      <xsd:simpleType>
        <xsd:restriction base="dms:Unknown"/>
      </xsd:simpleType>
    </xsd:element>
    <xsd:element name="Coowner" ma:index="43"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79eb6d77-6000-4a3e-94a1-02065c4843b2}" ma:internalName="TaxCatchAll" ma:showField="CatchAllData"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79eb6d77-6000-4a3e-94a1-02065c4843b2}" ma:internalName="TaxCatchAllLabel" ma:readOnly="true" ma:showField="CatchAllDataLabel"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PersistId" ma:index="67" nillable="true" ma:displayName="Persist ID" ma:description="Keep ID on add." ma:hidden="true" ma:internalName="_dlc_DocIdPersistId" ma:readOnly="true">
      <xsd:simpleType>
        <xsd:restriction base="dms:Boolean"/>
      </xsd:simpleType>
    </xsd:element>
    <xsd:element name="eb54ac91059940029a3cc8a4ff5af673" ma:index="68"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bf80e81150e248c48aa8cffdf0021a1f" ma:index="71"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76"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afbf0bb15774bf782b6f7937f17c8ce" ma:index="78" nillable="true" ma:taxonomy="true" ma:internalName="mafbf0bb15774bf782b6f7937f17c8ce" ma:taxonomyFieldName="MSProfessions" ma:displayName="MS Professions"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k21a64daf20d4502b2796a1c6b8ce6c8" ma:index="79"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k8073fd852084ec1ba6e2c8d5ade6bf8" ma:index="80"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i7ea4c13ddfd467b9bb281d44c777b52" ma:index="82"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ef109fd36bcf4bcd9dd945731030600b" ma:index="8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22"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618e6b4-47fe-42e5-aeb1-b3107e5af189" elementFormDefault="qualified">
    <xsd:import namespace="http://schemas.microsoft.com/office/2006/documentManagement/types"/>
    <xsd:import namespace="http://schemas.microsoft.com/office/infopath/2007/PartnerControls"/>
    <xsd:element name="MediaServiceKeyPoints" ma:index="40" nillable="true" ma:displayName="KeyPoints" ma:internalName="MediaServiceKeyPoints" ma:readOnly="false">
      <xsd:simpleType>
        <xsd:restriction base="dms:Note">
          <xsd:maxLength value="255"/>
        </xsd:restriction>
      </xsd:simpleType>
    </xsd:element>
    <xsd:element name="MediaServiceEventHashCode" ma:index="73" nillable="true" ma:displayName="MediaServiceEventHashCode" ma:hidden="true" ma:internalName="MediaServiceEventHashCode" ma:readOnly="true">
      <xsd:simpleType>
        <xsd:restriction base="dms:Text"/>
      </xsd:simpleType>
    </xsd:element>
    <xsd:element name="MediaServiceGenerationTime" ma:index="74" nillable="true" ma:displayName="MediaServiceGenerationTime" ma:hidden="true" ma:internalName="MediaServiceGenerationTime" ma:readOnly="true">
      <xsd:simpleType>
        <xsd:restriction base="dms:Text"/>
      </xsd:simpleType>
    </xsd:element>
    <xsd:element name="MediaServiceAutoKeyPoints" ma:index="75"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b618e6b4-47fe-42e5-aeb1-b3107e5af189" xsi:nil="true"/>
    <DocumentDescription xmlns="230e9df3-be65-4c73-a93b-d1236ebd677e">Customer ready technical presenation highlighting the capabilities of Windows Virtual Desktop.</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Jon Federico</DisplayName>
        <AccountId>127337</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Vijay Kumar</DisplayName>
        <AccountId>117</AccountId>
        <AccountType/>
      </UserInfo>
    </OwnersManager>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Office 365 Domain</TermName>
          <TermId xmlns="http://schemas.microsoft.com/office/infopath/2007/PartnerControls">bcf4282b-a4aa-4d07-aae2-48a9bafb3146</TermId>
        </TermInfo>
      </Terms>
    </eb54ac91059940029a3cc8a4ff5af673>
    <PublishingPageContent xmlns="http://schemas.microsoft.com/sharepoint/v3" xsi:nil="true"/>
    <ContentID xmlns="230e9df3-be65-4c73-a93b-d1236ebd677e" xsi:nil="true"/>
    <Coowner xmlns="230e9df3-be65-4c73-a93b-d1236ebd677e">
      <UserInfo>
        <DisplayName>i:0#.f|membership|v-brisch@microsoft.com</DisplayName>
        <AccountId>41</AccountId>
        <AccountType/>
      </UserInfo>
      <UserInfo>
        <DisplayName>i:0#.f|membership|v-chstin@microsoft.com</DisplayName>
        <AccountId>30024</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Windows Virtual PC</TermName>
          <TermId xmlns="http://schemas.microsoft.com/office/infopath/2007/PartnerControls">82b14654-ef9b-4403-8d0e-46cf4d29d255</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 (advanced)</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1273</Value>
      <Value>1255</Value>
      <Value>1270</Value>
      <Value>45</Value>
      <Value>1063</Value>
      <Value>1260</Value>
      <Value>21</Value>
      <Value>38</Value>
      <Value>1258</Value>
    </TaxCatchAll>
    <ParentID1 xmlns="230e9df3-be65-4c73-a93b-d1236ebd677e">G03KC-1-11648</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Modern Workplace</TermName>
          <TermId xmlns="http://schemas.microsoft.com/office/infopath/2007/PartnerControls">39df01a3-82cd-47ef-b6b1-408d453c91ef</TermId>
        </TermInfo>
      </Terms>
    </k8073fd852084ec1ba6e2c8d5ade6bf8>
    <_dlc_DocId xmlns="230e9df3-be65-4c73-a93b-d1236ebd677e">G03KC-1680643135-12553</_dlc_DocId>
    <_dlc_DocIdUrl xmlns="230e9df3-be65-4c73-a93b-d1236ebd677e">
      <Url>https://microsoft.sharepoint.com/sites/Infopedia_G03KC/_layouts/15/DocIdRedir.aspx?ID=G03KC-1680643135-12553</Url>
      <Description>G03KC-1680643135-12553</Description>
    </_dlc_DocIdUrl>
  </documentManagement>
</p:properties>
</file>

<file path=customXml/itemProps1.xml><?xml version="1.0" encoding="utf-8"?>
<ds:datastoreItem xmlns:ds="http://schemas.openxmlformats.org/officeDocument/2006/customXml" ds:itemID="{C157CEDE-98D1-41F6-99D7-523C4EE1E501}">
  <ds:schemaRefs>
    <ds:schemaRef ds:uri="http://schemas.microsoft.com/sharepoint/events"/>
  </ds:schemaRefs>
</ds:datastoreItem>
</file>

<file path=customXml/itemProps2.xml><?xml version="1.0" encoding="utf-8"?>
<ds:datastoreItem xmlns:ds="http://schemas.openxmlformats.org/officeDocument/2006/customXml" ds:itemID="{D626B8DE-A0E3-442D-87BF-405CFE2C4642}">
  <ds:schemaRefs>
    <ds:schemaRef ds:uri="http://schemas.microsoft.com/sharepoint/v3/contenttype/forms"/>
  </ds:schemaRefs>
</ds:datastoreItem>
</file>

<file path=customXml/itemProps3.xml><?xml version="1.0" encoding="utf-8"?>
<ds:datastoreItem xmlns:ds="http://schemas.openxmlformats.org/officeDocument/2006/customXml" ds:itemID="{633CC57F-35FC-4254-B19B-C5FBC431D6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618e6b4-47fe-42e5-aeb1-b3107e5af1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73D2552-325B-48FB-B1BA-6DAABAF970FE}">
  <ds:schemaRefs>
    <ds:schemaRef ds:uri="Microsoft.SharePoint.Taxonomy.ContentTypeSync"/>
  </ds:schemaRefs>
</ds:datastoreItem>
</file>

<file path=customXml/itemProps5.xml><?xml version="1.0" encoding="utf-8"?>
<ds:datastoreItem xmlns:ds="http://schemas.openxmlformats.org/officeDocument/2006/customXml" ds:itemID="{63FF2149-CD98-4E83-91B9-0169B9D2C8BB}">
  <ds:schemaRefs>
    <ds:schemaRef ds:uri="http://schemas.microsoft.com/office/2006/metadata/properties"/>
    <ds:schemaRef ds:uri="http://schemas.microsoft.com/office/infopath/2007/PartnerControls"/>
    <ds:schemaRef ds:uri="291b07ad-4a1e-43b7-be01-202873a6f204"/>
    <ds:schemaRef ds:uri="d7b6a56f-2142-4dad-81ec-341d405dab0e"/>
    <ds:schemaRef ds:uri="b618e6b4-47fe-42e5-aeb1-b3107e5af189"/>
    <ds:schemaRef ds:uri="230e9df3-be65-4c73-a93b-d1236ebd677e"/>
    <ds:schemaRef ds:uri="230E9DF3-BE65-4C73-A93B-D1236EBD677E"/>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9</TotalTime>
  <Words>8455</Words>
  <Application>Microsoft Office PowerPoint</Application>
  <PresentationFormat>Custom</PresentationFormat>
  <Paragraphs>1216</Paragraphs>
  <Slides>62</Slides>
  <Notes>55</Notes>
  <HiddenSlides>0</HiddenSlides>
  <MMClips>2</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62</vt:i4>
      </vt:variant>
    </vt:vector>
  </HeadingPairs>
  <TitlesOfParts>
    <vt:vector size="83" baseType="lpstr">
      <vt:lpstr>Arial</vt:lpstr>
      <vt:lpstr>Calibri</vt:lpstr>
      <vt:lpstr>Calibri Light</vt:lpstr>
      <vt:lpstr>Consolas</vt:lpstr>
      <vt:lpstr>Engravers MT</vt:lpstr>
      <vt:lpstr>Helvetica Neue Medium</vt:lpstr>
      <vt:lpstr>Segoe Pro Semibold</vt:lpstr>
      <vt:lpstr>Segoe UI</vt:lpstr>
      <vt:lpstr>Segoe UI </vt:lpstr>
      <vt:lpstr>Segoe UI Light</vt:lpstr>
      <vt:lpstr>Segoe UI Semibold</vt:lpstr>
      <vt:lpstr>Segoe UI Semilight</vt:lpstr>
      <vt:lpstr>Times New Roman</vt:lpstr>
      <vt:lpstr>Wingdings</vt:lpstr>
      <vt:lpstr>1_Microsoft 365 PPT Template - 2018</vt:lpstr>
      <vt:lpstr>Microsoft 365 PPT Template - 2018</vt:lpstr>
      <vt:lpstr>9-51052_Microsoft_Inspire_Template_Light</vt:lpstr>
      <vt:lpstr>White Template</vt:lpstr>
      <vt:lpstr>1_Ignite 19</vt:lpstr>
      <vt:lpstr>2_Ignite 19</vt:lpstr>
      <vt:lpstr>think-cell Slide</vt:lpstr>
      <vt:lpstr>Microsoft Windows  Virtual Desktop </vt:lpstr>
      <vt:lpstr>PowerPoint Presentation</vt:lpstr>
      <vt:lpstr>Virtualization scenarios </vt:lpstr>
      <vt:lpstr>Virtualization hosts today</vt:lpstr>
      <vt:lpstr>Virtualization hosts of the future</vt:lpstr>
      <vt:lpstr>Windows Virtual Desktop Benefits</vt:lpstr>
      <vt:lpstr>Supported OS</vt:lpstr>
      <vt:lpstr>Blending the security of the convergence of the Microsoft ecosystem</vt:lpstr>
      <vt:lpstr>Most customers are already eligible for WVD</vt:lpstr>
      <vt:lpstr>Deployment Overview</vt:lpstr>
      <vt:lpstr>Native Windows Virtual Desktop</vt:lpstr>
      <vt:lpstr>Prerequisites to deploy Windows Virtual Desktop</vt:lpstr>
      <vt:lpstr>Credentials required</vt:lpstr>
      <vt:lpstr>Network requirements and considerations</vt:lpstr>
      <vt:lpstr>PowerPoint Presentation</vt:lpstr>
      <vt:lpstr>Recommended identity setup for cloud-based organizations  </vt:lpstr>
      <vt:lpstr>Recommended identity setup for hybrid organizations </vt:lpstr>
      <vt:lpstr>Create Windows Virtual Desktop tenant</vt:lpstr>
      <vt:lpstr>Automation</vt:lpstr>
      <vt:lpstr>FSLogix profiles</vt:lpstr>
      <vt:lpstr>Storage in WVD </vt:lpstr>
      <vt:lpstr>Azure AD Domain Services </vt:lpstr>
      <vt:lpstr>Create storage account</vt:lpstr>
      <vt:lpstr>Create custom Azure role</vt:lpstr>
      <vt:lpstr>Create custom Azure role - continued</vt:lpstr>
      <vt:lpstr>Configure FSLogix</vt:lpstr>
      <vt:lpstr>Windows Virtual Desktop with FSLogix </vt:lpstr>
      <vt:lpstr>Outlook</vt:lpstr>
      <vt:lpstr>OneDrive</vt:lpstr>
      <vt:lpstr>Implementation Guidance – infrastructure management</vt:lpstr>
      <vt:lpstr>Master Image Management</vt:lpstr>
      <vt:lpstr>Patch Management</vt:lpstr>
      <vt:lpstr>Profile Management</vt:lpstr>
      <vt:lpstr>Video and graphics improvements</vt:lpstr>
      <vt:lpstr>Device redirection</vt:lpstr>
      <vt:lpstr>Demo Windows Virtual Desktop Multi-session </vt:lpstr>
      <vt:lpstr>PowerPoint Presentation</vt:lpstr>
      <vt:lpstr>Virtualizing Windows Server</vt:lpstr>
      <vt:lpstr>Virtualizing Windows 7</vt:lpstr>
      <vt:lpstr>Full desktop vs. RemoteApp</vt:lpstr>
      <vt:lpstr>WVD Deployment and management options</vt:lpstr>
      <vt:lpstr>Performance guidance</vt:lpstr>
      <vt:lpstr>FSLogix Technologies</vt:lpstr>
      <vt:lpstr>PowerPoint Presentation</vt:lpstr>
      <vt:lpstr>PowerPoint Presentation</vt:lpstr>
      <vt:lpstr>PowerPoint Presentation</vt:lpstr>
      <vt:lpstr>PowerPoint Presentation</vt:lpstr>
      <vt:lpstr>PowerPoint Presentation</vt:lpstr>
      <vt:lpstr>FSLogix entitlements  </vt:lpstr>
      <vt:lpstr>Office support dates</vt:lpstr>
      <vt:lpstr>Migration </vt:lpstr>
      <vt:lpstr>Remote Desktop Services and Windows Virtual Desktop</vt:lpstr>
      <vt:lpstr>PowerPoint Presentation</vt:lpstr>
      <vt:lpstr>PowerPoint Presentation</vt:lpstr>
      <vt:lpstr>PowerPoint Presentation</vt:lpstr>
      <vt:lpstr>Windows Virtual Desktop Migration | Pooled resources</vt:lpstr>
      <vt:lpstr>Windows Virtual Desktop partnership with Citrix </vt:lpstr>
      <vt:lpstr>Windows Virtual Desktop partnership with Citrix continued</vt:lpstr>
      <vt:lpstr>Windows Virtual Desktop and Citrix: Architectural Guidance </vt:lpstr>
      <vt:lpstr>Partner Value-Added Services</vt:lpstr>
      <vt:lpstr>Call to action</vt:lpstr>
      <vt:lpstr>Thank you</vt:lpstr>
    </vt:vector>
  </TitlesOfParts>
  <Company>Frontpoint Strategy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L300 Overview Presentation</dc:title>
  <dc:creator>Jon Federico</dc:creator>
  <cp:lastModifiedBy>Jeff Mitchell</cp:lastModifiedBy>
  <cp:revision>3</cp:revision>
  <dcterms:created xsi:type="dcterms:W3CDTF">2018-11-07T23:04:42Z</dcterms:created>
  <dcterms:modified xsi:type="dcterms:W3CDTF">2020-03-31T13:25:01Z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2018-11-26T18:25:19.5447294Z</vt:lpwstr>
  </property>
  <property fmtid="{D5CDD505-2E9C-101B-9397-08002B2CF9AE}" pid="4" name="Sensitivity">
    <vt:lpwstr>General</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Name">
    <vt:lpwstr>General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v-lumack@microsoft.com</vt:lpwstr>
  </property>
  <property fmtid="{D5CDD505-2E9C-101B-9397-08002B2CF9AE}" pid="9" name="MSIP_Label_f42aa342-8706-4288-bd11-ebb85995028c_Extended_MSFT_Method">
    <vt:lpwstr>Automatic</vt:lpwstr>
  </property>
  <property fmtid="{D5CDD505-2E9C-101B-9397-08002B2CF9AE}" pid="10" name="ContentTypeId">
    <vt:lpwstr>0x0101000E4CB7077FEE4FF7AE86D4A500EEC780030016C849C62B10EB41ACA8C7EEDEF40BB200163887025105364D8153C6080327FC09</vt:lpwstr>
  </property>
  <property fmtid="{D5CDD505-2E9C-101B-9397-08002B2CF9AE}" pid="11" name="AuthorIds_UIVersion_11264">
    <vt:lpwstr>30</vt:lpwstr>
  </property>
  <property fmtid="{D5CDD505-2E9C-101B-9397-08002B2CF9AE}" pid="12" name="AuthorIds_UIVersion_12288">
    <vt:lpwstr>213</vt:lpwstr>
  </property>
  <property fmtid="{D5CDD505-2E9C-101B-9397-08002B2CF9AE}" pid="13" name="_dlc_policyId">
    <vt:lpwstr/>
  </property>
  <property fmtid="{D5CDD505-2E9C-101B-9397-08002B2CF9AE}" pid="14" name="ItemRetentionFormula">
    <vt:lpwstr/>
  </property>
  <property fmtid="{D5CDD505-2E9C-101B-9397-08002B2CF9AE}" pid="15" name="_dlc_DocIdItemGuid">
    <vt:lpwstr>26103aa6-6f07-4bb1-90b4-76fc58374595</vt:lpwstr>
  </property>
  <property fmtid="{D5CDD505-2E9C-101B-9397-08002B2CF9AE}" pid="16" name="of67e5d4b76f4a9db8769983fda9cec0">
    <vt:lpwstr/>
  </property>
  <property fmtid="{D5CDD505-2E9C-101B-9397-08002B2CF9AE}" pid="17" name="TaxKeyword">
    <vt:lpwstr/>
  </property>
  <property fmtid="{D5CDD505-2E9C-101B-9397-08002B2CF9AE}" pid="18" name="NewsType">
    <vt:lpwstr/>
  </property>
  <property fmtid="{D5CDD505-2E9C-101B-9397-08002B2CF9AE}" pid="19" name="Region">
    <vt:lpwstr/>
  </property>
  <property fmtid="{D5CDD505-2E9C-101B-9397-08002B2CF9AE}" pid="20" name="ItemType">
    <vt:lpwstr>45;#presentations|317da5a4-398e-4c38-b265-afd519770055</vt:lpwstr>
  </property>
  <property fmtid="{D5CDD505-2E9C-101B-9397-08002B2CF9AE}" pid="21" name="Confidentiality">
    <vt:lpwstr>38;#customer ready|8986c41d-21c5-4f8f-8a12-ea4625b46858</vt:lpwstr>
  </property>
  <property fmtid="{D5CDD505-2E9C-101B-9397-08002B2CF9AE}" pid="22" name="Industries">
    <vt:lpwstr/>
  </property>
  <property fmtid="{D5CDD505-2E9C-101B-9397-08002B2CF9AE}" pid="23" name="MSProducts">
    <vt:lpwstr/>
  </property>
  <property fmtid="{D5CDD505-2E9C-101B-9397-08002B2CF9AE}" pid="24" name="Competitors">
    <vt:lpwstr/>
  </property>
  <property fmtid="{D5CDD505-2E9C-101B-9397-08002B2CF9AE}" pid="25" name="SMSGDomain">
    <vt:lpwstr>1063;#Gear Up|5bd03d8b-c198-4367-bd72-be9dad12d703;#21;#Office 365 Domain|bcf4282b-a4aa-4d07-aae2-48a9bafb3146</vt:lpwstr>
  </property>
  <property fmtid="{D5CDD505-2E9C-101B-9397-08002B2CF9AE}" pid="26" name="ExperienceContentType">
    <vt:lpwstr/>
  </property>
  <property fmtid="{D5CDD505-2E9C-101B-9397-08002B2CF9AE}" pid="27" name="BusinessArchitecture">
    <vt:lpwstr/>
  </property>
  <property fmtid="{D5CDD505-2E9C-101B-9397-08002B2CF9AE}" pid="28" name="Products">
    <vt:lpwstr>1270;#Windows Virtual PC|82b14654-ef9b-4403-8d0e-46cf4d29d255</vt:lpwstr>
  </property>
  <property fmtid="{D5CDD505-2E9C-101B-9397-08002B2CF9AE}" pid="29" name="l6f004f21209409da86a713c0f24627d">
    <vt:lpwstr/>
  </property>
  <property fmtid="{D5CDD505-2E9C-101B-9397-08002B2CF9AE}" pid="30" name="Topics">
    <vt:lpwstr/>
  </property>
  <property fmtid="{D5CDD505-2E9C-101B-9397-08002B2CF9AE}" pid="31" name="Groups">
    <vt:lpwstr/>
  </property>
  <property fmtid="{D5CDD505-2E9C-101B-9397-08002B2CF9AE}" pid="32" name="MSProductsTaxHTField0">
    <vt:lpwstr/>
  </property>
  <property fmtid="{D5CDD505-2E9C-101B-9397-08002B2CF9AE}" pid="33" name="Languages">
    <vt:lpwstr/>
  </property>
  <property fmtid="{D5CDD505-2E9C-101B-9397-08002B2CF9AE}" pid="34" name="e8080b0481964c759b2c36ae49591b31">
    <vt:lpwstr/>
  </property>
  <property fmtid="{D5CDD505-2E9C-101B-9397-08002B2CF9AE}" pid="35" name="TechnicalLevel">
    <vt:lpwstr>1273;#300 (advanced)|6a5f978f-2506-442d-86c2-7f294468d8c9</vt:lpwstr>
  </property>
  <property fmtid="{D5CDD505-2E9C-101B-9397-08002B2CF9AE}" pid="36" name="Audiences">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y fmtid="{D5CDD505-2E9C-101B-9397-08002B2CF9AE}" pid="50" name="_docset_NoMedatataSyncRequired">
    <vt:lpwstr>False</vt:lpwstr>
  </property>
  <property fmtid="{D5CDD505-2E9C-101B-9397-08002B2CF9AE}" pid="51" name="SharedWithUsers">
    <vt:lpwstr>72764;#Paul Jelonek;#5927;#Steve Lewthwaite;#5042;#Yanjun Zhou</vt:lpwstr>
  </property>
  <property fmtid="{D5CDD505-2E9C-101B-9397-08002B2CF9AE}" pid="52" name="SMSG Items">
    <vt:lpwstr>1260;#documents|e037ed84-7d8e-4cbb-9c8f-61e80301a44f</vt:lpwstr>
  </property>
  <property fmtid="{D5CDD505-2E9C-101B-9397-08002B2CF9AE}" pid="53" name="Solution Areas">
    <vt:lpwstr>1255;#Modern Workplace|39df01a3-82cd-47ef-b6b1-408d453c91ef</vt:lpwstr>
  </property>
  <property fmtid="{D5CDD505-2E9C-101B-9397-08002B2CF9AE}" pid="54" name="MSProfessions">
    <vt:lpwstr>1258;#Sales|72627068-acd7-4c1a-8b95-a0256be5dc9f</vt:lpwstr>
  </property>
</Properties>
</file>